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67" r:id="rId14"/>
    <p:sldId id="268" r:id="rId15"/>
    <p:sldId id="269" r:id="rId16"/>
    <p:sldId id="270" r:id="rId17"/>
    <p:sldId id="278" r:id="rId18"/>
    <p:sldId id="272" r:id="rId19"/>
    <p:sldId id="276" r:id="rId20"/>
    <p:sldId id="277" r:id="rId21"/>
    <p:sldId id="273" r:id="rId22"/>
    <p:sldId id="274" r:id="rId2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9"/>
  </p:normalViewPr>
  <p:slideViewPr>
    <p:cSldViewPr snapToGrid="0" snapToObjects="1">
      <p:cViewPr varScale="1">
        <p:scale>
          <a:sx n="87" d="100"/>
          <a:sy n="8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1D6C8-317C-4E4D-8095-C8E1A98611A2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F53D8-E7D3-104A-BF95-2FECA08DB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41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100 mil millones de pesos chilenos (1 libra son 1000 pesos).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/>
              <a:t>En UK £100 millones del presupuesto del National Health Service y casi £ 2 mil millones en todo el mundo se gastan innecesariamente en inhibidores de la bomba de protones cada año.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1356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Incluso puede ser efecto beneficial experimental.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6833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1265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Complicada es: sangrado, perforacion.</a:t>
            </a:r>
          </a:p>
          <a:p>
            <a:r>
              <a:rPr lang="es-CL" dirty="0"/>
              <a:t>Inducida por aines: 4 gastricas y 8 las duodenales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96126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Complicada es: sangrado, perforacion.</a:t>
            </a:r>
          </a:p>
          <a:p>
            <a:r>
              <a:rPr lang="es-CL" dirty="0"/>
              <a:t>Inducida por aines: 4 gastricas y 8 las duodenales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2143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Barrett es un epitelio metaplásico columnar que reemplaza al escamoso normal del esofago distal, producto de un ERGE crónica, que predispone a cáncer.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677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Barrett es un epitelio metaplásico columnar que reemplaza al escamoso normal del esofago distal, producto de un ERGE crónica, que predispone a cáncer.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7367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Este sindrome se produce por la produccion de gastrina de un tumor neuroendocrino pancreatico o duodenal (gastrinoma) (la mayoría duodenales) que genera hipersecrecion acida gastrica con ERGE intensa y diarrea. La mayoria son esporadicos, pero en un 20-30% se produce como neoplasia endocrina multiple tipo 1.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1145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Diagnostico: Paciente con ERGE refractario, disfagia (incluso impactación de comida) con antec de alergia, dermatitis o asma + &gt; 15% de eosinofilos por campos en biopsia + exclusion de otras causas.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investigators observed that a large proportion of patients with clinical symptoms and esophageal eosinophilia &gt; 15 eos/hpf responded to treatment with high-dose PPIs but did not have a clinical presentation consistent with GERD.</a:t>
            </a:r>
            <a:endParaRPr lang="es-C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>
                <a:sym typeface="Wingdings" pitchFamily="2" charset="2"/>
              </a:rPr>
              <a:t>Se elimina como diagnóstico porque son similares los eosinofilicos y los respondedores (clinico, histologico, endoscopico, etc), ambas patologìas (respondedor y eosinofilico) no son exlcuyentes, los IBP posee otros efectos que hacen que los pacientes con eosinofilica respondan (anti-inflamatoria, anti-eosinofilica acido independite),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8667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898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329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100 mil millones de pesos chilenos (1 libra son 1000 pesos).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68474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/>
              <a:t>En epicrisis, no olvidar colocar por cuánto tiempo deben usarlos.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/>
              <a:t>No utilizar ampliamente en paciente no crítico, ni tampoco en usuarios de corticoides únicamente.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625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Riesgo de C. difficile sería más alto que con H2 antagonistas. El riesgo es tanto de primer episodio como recurrencia.</a:t>
            </a:r>
          </a:p>
          <a:p>
            <a:r>
              <a:rPr lang="es-CL" dirty="0"/>
              <a:t>Riesgo de hipomagnesemia es mayor en usuarios de &gt; 1 año.</a:t>
            </a:r>
          </a:p>
          <a:p>
            <a:r>
              <a:rPr lang="es-CL" dirty="0"/>
              <a:t>Baja en absorción de calcio sería considerable en insolubles en agua (carbonato). Su asociación con Fx aun está en estudio, con evidencia a favor y otros sin asociación (la hipoclorhidria aumenta la actividad osteoclástica).</a:t>
            </a:r>
          </a:p>
          <a:p>
            <a:r>
              <a:rPr lang="es-CL" dirty="0"/>
              <a:t>Suplementos de Vit B12 no se verían afectados.</a:t>
            </a:r>
          </a:p>
          <a:p>
            <a:r>
              <a:rPr lang="es-CL" dirty="0"/>
              <a:t>El hierro no hemico es el afectado.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976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Aumenta el riesgo de nefritiis intersticial aguda y eventualmente progresar una ERC (pero estudios tienen factores confundentes).</a:t>
            </a:r>
          </a:p>
          <a:p>
            <a:r>
              <a:rPr lang="es-CL" dirty="0"/>
              <a:t>Lupus tanto gatillarlo como exacerbarlo.</a:t>
            </a:r>
          </a:p>
          <a:p>
            <a:r>
              <a:rPr lang="es-CL" dirty="0"/>
              <a:t>Demencia está aun en discusión, con evidencia a favor y otros en contra.</a:t>
            </a:r>
          </a:p>
          <a:p>
            <a:r>
              <a:rPr lang="es-CL" dirty="0"/>
              <a:t>Neumonía también evidencia con sesgos.</a:t>
            </a:r>
          </a:p>
          <a:p>
            <a:r>
              <a:rPr lang="es-CL" dirty="0"/>
              <a:t>Mortalidad a raiz de un estudio de observacional de cohorte de 276000 pacientes usuarios nuevos que los siguen por 5,7 años; sesgos de selección donde son solos adutlos mayores y se desconoce causa de mortalidad.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34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368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El 1er trabajo fueron evaluados 3298. Posible analisis post hoc aumentaria la mortalidad a 90 días con pantoprazol.</a:t>
            </a:r>
          </a:p>
          <a:p>
            <a:r>
              <a:rPr lang="es-CL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Metanalisis 2020: Seventy two trials including 12 660 patients proved eligible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9294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2570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A la izq los factores descritos por la 1era guia (referencia), a la derecha la 2da.</a:t>
            </a:r>
          </a:p>
          <a:p>
            <a:r>
              <a:rPr lang="es-CL" dirty="0"/>
              <a:t>Que tengan alto o moderado riesgo o alguna de las de la izq.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738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RRA riesgo relativo ajustado.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i="1" dirty="0"/>
              <a:t>Aspirina ≤ 100 mg (RR 1,58)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F53D8-E7D3-104A-BF95-2FECA08DB836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54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65078-A042-A343-9384-327B9DFCE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AAF2FC-AB86-294A-968C-0FCCB9542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A7425A-D857-E24F-8DBE-71F855A4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E06A2-2E2B-E34B-8D2C-60753593E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BED94A-E073-6A40-83CB-D42F62D3C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26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7E8CF8-1696-FE43-8B31-0EA0D502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102F20-0191-BF4D-AB32-05709003D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13EE90-F6DD-4247-91D8-7F0B73EB6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E4F2FD-5470-EE42-ABFC-D823BA62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BB1344-5D43-3046-B8A2-87C3DAC0A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69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7DA8C0-56A7-9F41-8104-DF9452114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7BD7DF-D8DC-EB43-AB72-9B2CB9D00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3AEB88-4840-1740-A18F-7540F35F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EB4BEB-ACA6-0A4E-941F-DE559FDE5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3E5E68-66BD-A448-8681-ABD3A211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2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49792-B38C-6F4F-95C5-20CF80EC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5907FF-4AB5-B441-B4C4-65E6D18CA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8A589-97AE-B149-A44B-149BD598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300B81-F5A5-104E-A7A1-6D87AA11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648094-2C59-034D-977E-A48A5359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5988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49676-3894-CE4B-93EC-7F314CDE3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0B4B12-3B16-0D40-AA8B-859E1F398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5FDDEA-F9DC-F848-9C0B-1711F024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BB1953-2116-7643-B28F-4CD11B352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0B777F-8DDA-0443-B1EA-37F85898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3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5925E-14E2-344E-8535-46074FEAE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0E34BD-E589-C442-825F-078BEA2B63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FE60B7-4449-0F46-A6EE-33FCED348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54F194-E28B-354F-8E75-78759D86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B4EB75-20D1-1749-BA38-66DFBE14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057C95-4C37-974A-9679-C6282348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306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41244-2BC4-394D-915B-C8B13F797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6F4069-9931-9943-951B-1DC84F341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BC44F4-6A5A-E04F-98C3-D0E31E139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22E8F22-66BD-9F44-83F7-FBF9E589A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B7FA61-82FB-8F42-8E0F-EA2601D70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4CF3DD7-3272-5E4A-8315-A736A659C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CE0155-4B7E-F646-8EB9-C016674A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82575F9-8DEE-3E47-9A40-7F6FDCBB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20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4735F-3344-C04C-B651-62BC0162D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D7141E-2118-3E41-9351-3F03F7395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0AD05D8-F932-7E4F-A57E-06E598418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68BA30-4788-5C43-AE4F-1F275DDD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006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67B73A-784D-794B-9156-AC8CEE2EF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3BF1E7E-4C47-B140-ADC7-335E04A8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F5560A-76FD-A844-9207-ABB79D7D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59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7F5BA-2F05-404C-9BBD-15459A94D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99D036-C7BA-E24E-A6AE-47EFFA84A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365133-9C8F-674B-B8D5-0CB747C25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B1B951-1245-E84F-A64F-FCF0FA95E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A4E147-1FBE-8D4C-9B74-08058A3D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9FD48A-518F-9A4F-9220-E630444A7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32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B7BBB-0AFB-374B-8CC5-EBA3F76B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ABE060-6076-CD43-B15B-09BBD2123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1BA2F7-816A-8847-817D-C9826AE00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5EE205-A15A-D849-BF78-AC64C804E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18F80C-D60B-454C-B3E4-DD3BA791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A221A8-0118-8946-9230-2F4D474C8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65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BC1FEAE-DFCC-5142-8E41-091165DC7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7626B7-F2F4-8040-855F-1095DF347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169BD4-6A8C-5142-930C-F09BD752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7AAF5-CAE9-8045-9F25-98CE838CA0E1}" type="datetimeFigureOut">
              <a:rPr lang="es-CL" smtClean="0"/>
              <a:t>22-05-20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8CB9AF-A39A-EA48-A6B9-42255E614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D7D01-94B7-7247-B92D-BEE8FCD02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67EE4-D5A3-DE47-B462-22CC2652EBF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69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4B058-C044-4F4E-A733-331E8F036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9169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Inhibidores de la Bomba de Protones (IBP)</a:t>
            </a:r>
            <a:br>
              <a:rPr lang="es-CL" b="1" dirty="0"/>
            </a:br>
            <a:r>
              <a:rPr lang="es-CL" b="1" dirty="0"/>
              <a:t>¿Cuándo utilizarlos?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77C493-1ED8-6B4C-AC09-0A5AEDCA6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1350" y="4531181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es-CL" b="1" dirty="0"/>
              <a:t>Sebastián Camus R. – Becado 1er año</a:t>
            </a:r>
          </a:p>
          <a:p>
            <a:pPr algn="r"/>
            <a:r>
              <a:rPr lang="es-CL" b="1" dirty="0"/>
              <a:t>Salvador Madrid O. – Tutor</a:t>
            </a:r>
          </a:p>
          <a:p>
            <a:pPr algn="r"/>
            <a:r>
              <a:rPr lang="es-CL" dirty="0"/>
              <a:t>Medicina Interna</a:t>
            </a:r>
          </a:p>
          <a:p>
            <a:pPr algn="r"/>
            <a:r>
              <a:rPr lang="es-CL" dirty="0"/>
              <a:t>Hospital Clínico San Borja Arriarán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CC0362-29D9-D04E-B34C-26509EC0F193}"/>
              </a:ext>
            </a:extLst>
          </p:cNvPr>
          <p:cNvSpPr txBox="1"/>
          <p:nvPr/>
        </p:nvSpPr>
        <p:spPr>
          <a:xfrm>
            <a:off x="4264312" y="6396387"/>
            <a:ext cx="366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Santiago – martes 9 de junio de 2020</a:t>
            </a:r>
          </a:p>
        </p:txBody>
      </p:sp>
    </p:spTree>
    <p:extLst>
      <p:ext uri="{BB962C8B-B14F-4D97-AF65-F5344CB8AC3E}">
        <p14:creationId xmlns:p14="http://schemas.microsoft.com/office/powerpoint/2010/main" val="427081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Preventivo – Prevención primaria en usuarios de AINES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980" y="2076344"/>
            <a:ext cx="5257800" cy="3749265"/>
          </a:xfrm>
        </p:spPr>
        <p:txBody>
          <a:bodyPr/>
          <a:lstStyle/>
          <a:p>
            <a:r>
              <a:rPr lang="es-CL" dirty="0"/>
              <a:t>Factores de riesgo: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Historia de úlcera péptica.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Terapia dual antiagregante.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Terapia anticoagulante.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2 o más de los sgtes: ≥ 60 años, usuario de corticoides o enfermedad por reflujo gastroesofágico.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312173" y="6204256"/>
            <a:ext cx="116635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Bhatt DL, Scheiman J, Abraham NS, et al. ACCF/ACG/AHA 2008 expert consensus document on reducing the gastrointestinal risks of antiplatelet therapy and NSAID use: a report of the American College of Cardiology Foundation Task Force on Clinical Expert Consensus Documents. J Am Coll Cardiol 2008; 52:1502.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Lanza FL, Chan FK, Quigley EM, Practice Parameters Committee of the American College of Gastroenterology. Guidelines for prevention of NSAID-related ulcer complications. Am J Gastroenterol 2009; 104:728.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E289A851-0B66-E14B-9F53-B7A6C7673244}"/>
              </a:ext>
            </a:extLst>
          </p:cNvPr>
          <p:cNvSpPr txBox="1">
            <a:spLocks/>
          </p:cNvSpPr>
          <p:nvPr/>
        </p:nvSpPr>
        <p:spPr>
          <a:xfrm>
            <a:off x="6506497" y="1690688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Factores de riesgo: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Historia de úlcera péptica.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&gt; 65 años.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Altas dosis de AINES.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Concomitante con aspirina, anticoagulante o corticoides.</a:t>
            </a:r>
          </a:p>
          <a:p>
            <a:r>
              <a:rPr lang="es-CL" dirty="0"/>
              <a:t>Alto </a:t>
            </a:r>
            <a:r>
              <a:rPr lang="es-CL" dirty="0">
                <a:sym typeface="Wingdings" pitchFamily="2" charset="2"/>
              </a:rPr>
              <a:t> Historia de úlcera péptica o </a:t>
            </a:r>
            <a:r>
              <a:rPr lang="es-CL" dirty="0"/>
              <a:t>3 factores.</a:t>
            </a:r>
          </a:p>
          <a:p>
            <a:r>
              <a:rPr lang="es-CL" dirty="0"/>
              <a:t>Moderado </a:t>
            </a:r>
            <a:r>
              <a:rPr lang="es-CL" dirty="0">
                <a:sym typeface="Wingdings" pitchFamily="2" charset="2"/>
              </a:rPr>
              <a:t> 1-2 factores.</a:t>
            </a:r>
          </a:p>
          <a:p>
            <a:r>
              <a:rPr lang="es-CL" dirty="0">
                <a:sym typeface="Wingdings" pitchFamily="2" charset="2"/>
              </a:rPr>
              <a:t>Bajo  Ningún factor.</a:t>
            </a:r>
          </a:p>
        </p:txBody>
      </p:sp>
    </p:spTree>
    <p:extLst>
      <p:ext uri="{BB962C8B-B14F-4D97-AF65-F5344CB8AC3E}">
        <p14:creationId xmlns:p14="http://schemas.microsoft.com/office/powerpoint/2010/main" val="82889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Preventivo – Prevención primaria en usuarios de AINES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8861"/>
            <a:ext cx="10842523" cy="4351338"/>
          </a:xfrm>
        </p:spPr>
        <p:txBody>
          <a:bodyPr>
            <a:normAutofit/>
          </a:bodyPr>
          <a:lstStyle/>
          <a:p>
            <a:r>
              <a:rPr lang="es-CL" dirty="0"/>
              <a:t>Todo AINES aumenta el riesgo, pero en proporciones distintas: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Indometacina (RR 2,25)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Naproxeno (RR 1,83)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Diclofenaco (RR 1,73)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Piroxicam (RR 1,66)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Ibuprofeno (RR 1,19)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Meloxicam (RR 1,24)</a:t>
            </a:r>
          </a:p>
          <a:p>
            <a:r>
              <a:rPr lang="es-CL" dirty="0"/>
              <a:t>El riesgo aparece a los 84 días de uso continuo (7 para indometacina).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312173" y="6263249"/>
            <a:ext cx="116635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/>
              <a:t>Richy F, Bruyere O, Ethgen O, et al. Time dependent risk of gastrointestinal complications induced by non-steroidal anti-inflammatory drug use: a consensus statement using a meta-analytic approach. Ann Rheum Dis 2004; 63:759.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/>
              <a:t>Whitlock EP, Burda BU, Williams SB, et al. Bleeding Risks With Aspirin Use for Primary Prevention in Adults: A Systematic Review for the U.S. Preventive Services Task Force. Ann Intern Med 2016; 164:826.</a:t>
            </a:r>
          </a:p>
        </p:txBody>
      </p:sp>
    </p:spTree>
    <p:extLst>
      <p:ext uri="{BB962C8B-B14F-4D97-AF65-F5344CB8AC3E}">
        <p14:creationId xmlns:p14="http://schemas.microsoft.com/office/powerpoint/2010/main" val="3485985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Preventivo – Prevención primaria en usuarios de AINES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57948"/>
            <a:ext cx="10857271" cy="2979176"/>
          </a:xfrm>
        </p:spPr>
        <p:txBody>
          <a:bodyPr/>
          <a:lstStyle/>
          <a:p>
            <a:r>
              <a:rPr lang="es-CL" dirty="0"/>
              <a:t>Corticoides no causan daño en mucosa por si solos.</a:t>
            </a:r>
          </a:p>
          <a:p>
            <a:r>
              <a:rPr lang="es-CL" dirty="0"/>
              <a:t>No hay evidencia que sirvan como profilaxis de úlcera en ausencia de uso concomitante con AINES.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312173" y="6381234"/>
            <a:ext cx="1166351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Scarpignato C, Gatta L, Zullo A, Blandizzi C; SIF-AIGO-FIMMG Group; Italian Society of Pharmacology, the Italian Association of Hospital Gastroenterologists, and the Italian Federation of General Practitioners. Effective and safe proton pump inhibitor therapy in acid-related diseases - A position paper addressing benefits and potential harms of acid suppression. BMC Med. 2016 Nov 9;14(1):179.</a:t>
            </a:r>
          </a:p>
        </p:txBody>
      </p:sp>
    </p:spTree>
    <p:extLst>
      <p:ext uri="{BB962C8B-B14F-4D97-AF65-F5344CB8AC3E}">
        <p14:creationId xmlns:p14="http://schemas.microsoft.com/office/powerpoint/2010/main" val="2805861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Preventivo – Prevención primaria en usuarios de AINES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59745"/>
            <a:ext cx="10842523" cy="3333135"/>
          </a:xfrm>
        </p:spPr>
        <p:txBody>
          <a:bodyPr>
            <a:normAutofit/>
          </a:bodyPr>
          <a:lstStyle/>
          <a:p>
            <a:r>
              <a:rPr lang="es-CL" dirty="0"/>
              <a:t>Estrategias para disminuir riesgo: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Uso IBP: Sangrado ocurre en 0,9% de los casos.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Uso de inhibidor de la COX-2: Mejor que AINES, pero mayor que placebo. No significativo con anticoagulantes y menor con aspirina.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Uso de misoprostol: Muchos efectos adversos gastrointestinales comparado con IBP.</a:t>
            </a:r>
          </a:p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264241" y="6215876"/>
            <a:ext cx="116635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García Rodríguez LA, Barreales Tolosa L. Risk of upper gastrointestinal complications among users of traditional NSAIDs and COXIBs in the general population. Gastroenterology 2007; 132:498.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Battistella M, Mamdami MM, Juurlink DN, et al. Risk of upper gastrointestinal hemorrhage in warfarin users treated with nonselective NSAIDs or COX-2 inhibitors. Arch Intern Med 2005; 165:189.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Raskin JB, White RH, Jackson JE, et al. Misoprostol dosage in the prevention of nonsteroidal anti-inflammatory drug-induced gastric and duodenal ulcers: a comparison of three regimens. Ann Intern Med 1995; 123:344.</a:t>
            </a:r>
          </a:p>
        </p:txBody>
      </p:sp>
    </p:spTree>
    <p:extLst>
      <p:ext uri="{BB962C8B-B14F-4D97-AF65-F5344CB8AC3E}">
        <p14:creationId xmlns:p14="http://schemas.microsoft.com/office/powerpoint/2010/main" val="414244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Úlcera péptica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46793"/>
            <a:ext cx="10842523" cy="4038446"/>
          </a:xfrm>
        </p:spPr>
        <p:txBody>
          <a:bodyPr>
            <a:normAutofit/>
          </a:bodyPr>
          <a:lstStyle/>
          <a:p>
            <a:r>
              <a:rPr lang="es-CL" dirty="0"/>
              <a:t>Facilita la recuperación de la úlcera.</a:t>
            </a:r>
          </a:p>
          <a:p>
            <a:r>
              <a:rPr lang="es-CL" dirty="0"/>
              <a:t>La duración depende del tipo de úlcera: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H. pylori (+) no complicada </a:t>
            </a:r>
            <a:r>
              <a:rPr lang="es-CL" dirty="0">
                <a:sym typeface="Wingdings" pitchFamily="2" charset="2"/>
              </a:rPr>
              <a:t> 14 días (junto al tratamiento erradicador).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H. pylori (+) complicada </a:t>
            </a:r>
            <a:r>
              <a:rPr lang="es-CL" dirty="0">
                <a:sym typeface="Wingdings" pitchFamily="2" charset="2"/>
              </a:rPr>
              <a:t> 4-12 semanas (depende de la localización).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Inducida por AINES  4 semanas las duodenales, 8 las gástricas. Si requiere el AINES/aspirina, mantenerlo indefinido.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No inducida por AINES ni H. pylori  Indefinido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E912EBA-CEB4-3B42-A234-E4DC9E4E542C}"/>
              </a:ext>
            </a:extLst>
          </p:cNvPr>
          <p:cNvSpPr/>
          <p:nvPr/>
        </p:nvSpPr>
        <p:spPr>
          <a:xfrm>
            <a:off x="387758" y="6333860"/>
            <a:ext cx="114164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Malfertheiner P, Megraud F, O'Morain CA, et al. Management of Helicobacter pylori infection--the Maastricht IV/ Florence Consensus Report. Gut 2012; 61:646.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Chung CS, Chiang TH, Lee YC. A systematic approach for the diagnosis and treatment of idiopathic peptic ulcers. Korean J Intern Med 2015; 30:559.</a:t>
            </a:r>
          </a:p>
        </p:txBody>
      </p:sp>
    </p:spTree>
    <p:extLst>
      <p:ext uri="{BB962C8B-B14F-4D97-AF65-F5344CB8AC3E}">
        <p14:creationId xmlns:p14="http://schemas.microsoft.com/office/powerpoint/2010/main" val="2945339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Úlcera péptica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62981"/>
            <a:ext cx="10842523" cy="3713982"/>
          </a:xfrm>
        </p:spPr>
        <p:txBody>
          <a:bodyPr>
            <a:normAutofit/>
          </a:bodyPr>
          <a:lstStyle/>
          <a:p>
            <a:r>
              <a:rPr lang="es-CL" dirty="0"/>
              <a:t>Mantenerla indefinida en: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Úlceras gigantes (&gt; 2 cm) + edad &gt; 50 años o múltiples comorbilidades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Falla en erradicación de H. pylori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>
                <a:sym typeface="Wingdings" pitchFamily="2" charset="2"/>
              </a:rPr>
              <a:t>Recurrencia frecuente (&gt; 2 en 1 año)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E912EBA-CEB4-3B42-A234-E4DC9E4E542C}"/>
              </a:ext>
            </a:extLst>
          </p:cNvPr>
          <p:cNvSpPr/>
          <p:nvPr/>
        </p:nvSpPr>
        <p:spPr>
          <a:xfrm>
            <a:off x="387759" y="6376661"/>
            <a:ext cx="114164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/>
              <a:t>Gisbert JP, Khorrami S, Carballo F, et al. Meta-analysis: Helicobacter pylori eradication therapy vs. antisecretory non-eradication therapy for the prevention of recurrent bleeding from peptic ulcer. Aliment Pharmacol Ther 2004; 19:617.</a:t>
            </a:r>
          </a:p>
        </p:txBody>
      </p:sp>
    </p:spTree>
    <p:extLst>
      <p:ext uri="{BB962C8B-B14F-4D97-AF65-F5344CB8AC3E}">
        <p14:creationId xmlns:p14="http://schemas.microsoft.com/office/powerpoint/2010/main" val="3082094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Enfermedad por Reflujo Gastroesofágico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61187"/>
            <a:ext cx="10842523" cy="2374490"/>
          </a:xfrm>
        </p:spPr>
        <p:txBody>
          <a:bodyPr>
            <a:normAutofit/>
          </a:bodyPr>
          <a:lstStyle/>
          <a:p>
            <a:r>
              <a:rPr lang="es-CL" dirty="0">
                <a:sym typeface="Wingdings" pitchFamily="2" charset="2"/>
              </a:rPr>
              <a:t>Indicar por 8 semanas si no hay respuesta a medidas generales.</a:t>
            </a:r>
          </a:p>
          <a:p>
            <a:r>
              <a:rPr lang="es-CL" dirty="0">
                <a:sym typeface="Wingdings" pitchFamily="2" charset="2"/>
              </a:rPr>
              <a:t>Partir con 1 dosis, eventualmente duplicarla si no hay respuesta.</a:t>
            </a:r>
          </a:p>
          <a:p>
            <a:r>
              <a:rPr lang="es-CL" dirty="0">
                <a:sym typeface="Wingdings" pitchFamily="2" charset="2"/>
              </a:rPr>
              <a:t>Si a las 8 semanas no hay respuesta, realizar EDA.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6C13C8D-A2AE-8C49-8507-E3DBABCECB87}"/>
              </a:ext>
            </a:extLst>
          </p:cNvPr>
          <p:cNvSpPr/>
          <p:nvPr/>
        </p:nvSpPr>
        <p:spPr>
          <a:xfrm>
            <a:off x="378542" y="6369781"/>
            <a:ext cx="11302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Katz PO, Gerson LB, Vela MF.</a:t>
            </a: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CL" sz="100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Guidelines for the diagnosis and management of gastroesophageal reflux disease. Am J Gastroenterol. 2013 Mar;108(3):308-328.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Björnsson E, Abrahamsson H, Simrén M, et al. Discontinuation of proton pump inhibitors in patients on long-term therapy: a double-blind, placebo-controlled trial. Aliment Pharmacol Ther 2006; 24:945.</a:t>
            </a:r>
          </a:p>
        </p:txBody>
      </p:sp>
    </p:spTree>
    <p:extLst>
      <p:ext uri="{BB962C8B-B14F-4D97-AF65-F5344CB8AC3E}">
        <p14:creationId xmlns:p14="http://schemas.microsoft.com/office/powerpoint/2010/main" val="215394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Enfermedad por Reflujo Gastroesofágico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595715"/>
            <a:ext cx="10842523" cy="3581247"/>
          </a:xfrm>
        </p:spPr>
        <p:txBody>
          <a:bodyPr>
            <a:normAutofit/>
          </a:bodyPr>
          <a:lstStyle/>
          <a:p>
            <a:r>
              <a:rPr lang="es-CL" dirty="0">
                <a:sym typeface="Wingdings" pitchFamily="2" charset="2"/>
              </a:rPr>
              <a:t>Terapia de mantención si persisten síntomas a pesar de discontinuación, esofagitis erosiva severa o esófago de Barrett.</a:t>
            </a:r>
          </a:p>
          <a:p>
            <a:r>
              <a:rPr lang="es-CL" dirty="0">
                <a:sym typeface="Wingdings" pitchFamily="2" charset="2"/>
              </a:rPr>
              <a:t>Usar mínima dosis posible, intermitente o a demanda.</a:t>
            </a:r>
          </a:p>
          <a:p>
            <a:r>
              <a:rPr lang="es-CL" dirty="0">
                <a:sym typeface="Wingdings" pitchFamily="2" charset="2"/>
              </a:rPr>
              <a:t>En uso &gt; 6 meses, discontinuar 50% la dosis semanal por semana.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16C13C8D-A2AE-8C49-8507-E3DBABCECB87}"/>
              </a:ext>
            </a:extLst>
          </p:cNvPr>
          <p:cNvSpPr/>
          <p:nvPr/>
        </p:nvSpPr>
        <p:spPr>
          <a:xfrm>
            <a:off x="378542" y="6369781"/>
            <a:ext cx="113021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Katz PO, Gerson LB, Vela MF.</a:t>
            </a: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CL" sz="100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Guidelines for the diagnosis and management of gastroesophageal reflux disease. Am J Gastroenterol. 2013 Mar;108(3):308-328.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Björnsson E, Abrahamsson H, Simrén M, et al. Discontinuation of proton pump inhibitors in patients on long-term therapy: a double-blind, placebo-controlled trial. Aliment Pharmacol Ther 2006; 24:945.</a:t>
            </a:r>
          </a:p>
        </p:txBody>
      </p:sp>
    </p:spTree>
    <p:extLst>
      <p:ext uri="{BB962C8B-B14F-4D97-AF65-F5344CB8AC3E}">
        <p14:creationId xmlns:p14="http://schemas.microsoft.com/office/powerpoint/2010/main" val="4337114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Síndrome de Zollinger-Ellison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46439"/>
            <a:ext cx="10842523" cy="3330524"/>
          </a:xfrm>
        </p:spPr>
        <p:txBody>
          <a:bodyPr>
            <a:normAutofit/>
          </a:bodyPr>
          <a:lstStyle/>
          <a:p>
            <a:r>
              <a:rPr lang="es-CL" dirty="0">
                <a:sym typeface="Wingdings" pitchFamily="2" charset="2"/>
              </a:rPr>
              <a:t>Uso en altas dosis: Omeprazol 80 mg/día, esomeprazol 120 mg/día, lansoprazol 45 mg/día o pantoprazol 120 mg/día.</a:t>
            </a:r>
          </a:p>
          <a:p>
            <a:r>
              <a:rPr lang="es-CL" dirty="0">
                <a:sym typeface="Wingdings" pitchFamily="2" charset="2"/>
              </a:rPr>
              <a:t>Planificar cirugía.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310D7BC-0B82-1741-AED9-17C4B6268F84}"/>
              </a:ext>
            </a:extLst>
          </p:cNvPr>
          <p:cNvSpPr/>
          <p:nvPr/>
        </p:nvSpPr>
        <p:spPr>
          <a:xfrm>
            <a:off x="511277" y="6499294"/>
            <a:ext cx="111694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b="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Hirschowitz BI, Simmons J, Mohnen J. Clinical outcome using lansoprazole in acid hypersecretors with and without Zollinger-Ellison syndrome: a 13-year prospective study. Clin Gastroenterol Hepatol 2005; 3:39.</a:t>
            </a:r>
          </a:p>
        </p:txBody>
      </p:sp>
    </p:spTree>
    <p:extLst>
      <p:ext uri="{BB962C8B-B14F-4D97-AF65-F5344CB8AC3E}">
        <p14:creationId xmlns:p14="http://schemas.microsoft.com/office/powerpoint/2010/main" val="3880774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Esofagitis eosinofílica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7444"/>
            <a:ext cx="10842523" cy="2725841"/>
          </a:xfrm>
        </p:spPr>
        <p:txBody>
          <a:bodyPr>
            <a:normAutofit/>
          </a:bodyPr>
          <a:lstStyle/>
          <a:p>
            <a:r>
              <a:rPr lang="es-CL" dirty="0">
                <a:sym typeface="Wingdings" pitchFamily="2" charset="2"/>
              </a:rPr>
              <a:t>Ya no se considera criterio diagnóstico la persistencia de la patología luego de 2 meses en dosis altas.</a:t>
            </a:r>
          </a:p>
          <a:p>
            <a:r>
              <a:rPr lang="es-CL" dirty="0">
                <a:sym typeface="Wingdings" pitchFamily="2" charset="2"/>
              </a:rPr>
              <a:t>“PPI-REE” versus esofagitis eosinofílica.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42EBE15-D5A9-3E44-B9E1-527841F64A89}"/>
              </a:ext>
            </a:extLst>
          </p:cNvPr>
          <p:cNvSpPr/>
          <p:nvPr/>
        </p:nvSpPr>
        <p:spPr>
          <a:xfrm>
            <a:off x="260557" y="6214630"/>
            <a:ext cx="117593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Dellon ES, Liacouras CA, Molina-Infante J, et al. Updated International Consensus Diagnostic Criteria for Eosinophilic Esophagitis: Proceedings of the AGREE Conference. Gastroenterology 2018; 155:1022.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Dellon ES, Gonsalves N, Hirano I, et al. ACG clinical guideline: Evidenced based approach to the diagnosis and management of esophageal eosinophilia and eosinophilic esophagitis (EoE). Am J Gastroenterol 2013; 108:679.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Liacouras CA, Furuta GT, Hirano I, et al. Eosinophilic esophagitis: updated consensus recommendations for children and adults. J Allergy Clin Immunol 2011; 128:3.</a:t>
            </a:r>
          </a:p>
        </p:txBody>
      </p:sp>
    </p:spTree>
    <p:extLst>
      <p:ext uri="{BB962C8B-B14F-4D97-AF65-F5344CB8AC3E}">
        <p14:creationId xmlns:p14="http://schemas.microsoft.com/office/powerpoint/2010/main" val="257987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6629A-6A0B-BF44-B5C9-8E492816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¿Por qué hablaremos de este tema?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E248B-D65C-544A-8E0F-599BEDB06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725" y="2610465"/>
            <a:ext cx="11049000" cy="2684206"/>
          </a:xfrm>
        </p:spPr>
        <p:txBody>
          <a:bodyPr>
            <a:normAutofit/>
          </a:bodyPr>
          <a:lstStyle/>
          <a:p>
            <a:r>
              <a:rPr lang="es-CL" dirty="0"/>
              <a:t>7mo fármaco más usado en Chile, prevalencia 3,8% agudo y 3,6% crónico.</a:t>
            </a:r>
          </a:p>
          <a:p>
            <a:r>
              <a:rPr lang="es-CL" dirty="0"/>
              <a:t>25-70% de los que los consumen no tienen indicación apropiada.</a:t>
            </a:r>
          </a:p>
          <a:p>
            <a:r>
              <a:rPr lang="es-CL" dirty="0"/>
              <a:t>Gasto en UK £100 millones del presupuesto del National Health Service y casi £ 2 mil millones en todo el mundo.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DB1C50C-ED79-E242-802B-CF09CC503735}"/>
              </a:ext>
            </a:extLst>
          </p:cNvPr>
          <p:cNvSpPr/>
          <p:nvPr/>
        </p:nvSpPr>
        <p:spPr>
          <a:xfrm>
            <a:off x="393291" y="6176963"/>
            <a:ext cx="117987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Margozzini P, Olea R, Passi A. Informe diferido N°2 ENS 2009-2010.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Batuwitage B, Kingham JCG, Morgan NE, Bartlett RL. Inappropriate prescribing of proton pump inhibitors in primary care. Postgrad Med J 2007;83:66-8.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Grant K, Al-Adhami N, Tordoff J, Livesey J, Barbezat G, Reith D. Continuation of proton pump inhibitors from hospital to community. Pharm World Sci 2006;28:189-93. </a:t>
            </a:r>
          </a:p>
        </p:txBody>
      </p:sp>
    </p:spTree>
    <p:extLst>
      <p:ext uri="{BB962C8B-B14F-4D97-AF65-F5344CB8AC3E}">
        <p14:creationId xmlns:p14="http://schemas.microsoft.com/office/powerpoint/2010/main" val="3583484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Esofagitis eosinofílica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3702"/>
            <a:ext cx="10842523" cy="2799583"/>
          </a:xfrm>
        </p:spPr>
        <p:txBody>
          <a:bodyPr>
            <a:normAutofit/>
          </a:bodyPr>
          <a:lstStyle/>
          <a:p>
            <a:r>
              <a:rPr lang="es-CL" dirty="0">
                <a:sym typeface="Wingdings" pitchFamily="2" charset="2"/>
              </a:rPr>
              <a:t>Usar por 2 meses en dosis bajas. Si persisten síntomas luego de 4 semanas, duplicar dosis.</a:t>
            </a:r>
          </a:p>
          <a:p>
            <a:r>
              <a:rPr lang="es-CL" dirty="0">
                <a:sym typeface="Wingdings" pitchFamily="2" charset="2"/>
              </a:rPr>
              <a:t>Si funciona, mantener la menor dosis posible.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42EBE15-D5A9-3E44-B9E1-527841F64A89}"/>
              </a:ext>
            </a:extLst>
          </p:cNvPr>
          <p:cNvSpPr/>
          <p:nvPr/>
        </p:nvSpPr>
        <p:spPr>
          <a:xfrm>
            <a:off x="260557" y="6214630"/>
            <a:ext cx="1175937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Spechler SJ, Genta RM, Souza RF. Thoughts on the complex relationship between gastroesophageal reflux disease and eosinophilic esophagitis. Am J Gastroenterol 2007; 102:1301.</a:t>
            </a:r>
            <a:endParaRPr lang="es-CL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Dellon ES, Liacouras CA, Molina-Infante J, et al. Updated International Consensus Diagnostic Criteria for Eosinophilic Esophagitis: Proceedings of the AGREE Conference. Gastroenterology 2018; 155:1022.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Dellon ES, Gonsalves N, Hirano I, et al. ACG clinical guideline: Evidenced based approach to the diagnosis and management of esophageal eosinophilia and eosinophilic esophagitis (EoE). Am J Gastroenterol 2013; 108:679.</a:t>
            </a:r>
          </a:p>
        </p:txBody>
      </p:sp>
    </p:spTree>
    <p:extLst>
      <p:ext uri="{BB962C8B-B14F-4D97-AF65-F5344CB8AC3E}">
        <p14:creationId xmlns:p14="http://schemas.microsoft.com/office/powerpoint/2010/main" val="2210475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Tratamiento – Erradicación H. pylori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0968"/>
            <a:ext cx="10842523" cy="2610464"/>
          </a:xfrm>
        </p:spPr>
        <p:txBody>
          <a:bodyPr>
            <a:normAutofit/>
          </a:bodyPr>
          <a:lstStyle/>
          <a:p>
            <a:r>
              <a:rPr lang="es-CL" dirty="0">
                <a:sym typeface="Wingdings" pitchFamily="2" charset="2"/>
              </a:rPr>
              <a:t>Independiente del esquema, usar dosis estándar con </a:t>
            </a:r>
            <a:r>
              <a:rPr lang="es-CL" dirty="0"/>
              <a:t>omeprazol 20 mg/día, </a:t>
            </a:r>
            <a:r>
              <a:rPr lang="es-CL" dirty="0">
                <a:sym typeface="Wingdings" pitchFamily="2" charset="2"/>
              </a:rPr>
              <a:t>l</a:t>
            </a:r>
            <a:r>
              <a:rPr lang="es-CL" dirty="0"/>
              <a:t>ansoprazol 30 mg/día, pantoprazol 40 mg/día o esomeprazol 20 mg/día </a:t>
            </a:r>
            <a:r>
              <a:rPr lang="es-CL" dirty="0">
                <a:sym typeface="Wingdings" pitchFamily="2" charset="2"/>
              </a:rPr>
              <a:t>por 14 días.</a:t>
            </a:r>
          </a:p>
          <a:p>
            <a:r>
              <a:rPr lang="es-CL" dirty="0">
                <a:sym typeface="Wingdings" pitchFamily="2" charset="2"/>
              </a:rPr>
              <a:t>En esquema triple con claritromicina usar dosis estándar o doble.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310D7BC-0B82-1741-AED9-17C4B6268F84}"/>
              </a:ext>
            </a:extLst>
          </p:cNvPr>
          <p:cNvSpPr/>
          <p:nvPr/>
        </p:nvSpPr>
        <p:spPr>
          <a:xfrm>
            <a:off x="245808" y="5922486"/>
            <a:ext cx="1170038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Crowe SE. Helicobacter pylori Infection. N Engl J Med 2019; 380:1158.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Fallone CA, Chiba N, van Zanten SV, et al. The Toronto Consensus for the Treatment of Helicobacter pylori Infection in Adults. Gastroenterology 2016; 151:51.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Malfertheiner P, Megraud F, O'Morain CA, et al. Management of Helicobacter pylori infection--the Maastricht IV/ Florence Consensus Report. Gut 2012; 61:646.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/>
              <a:t>Chey WD, Wong BC. Practice Parameters Committee of the American College of Gastroenterology. American College of Gastroenterology guideline on the management of Helicobacter pylori infection. Am J Gastroenterol 2007; 102:1808.</a:t>
            </a:r>
          </a:p>
        </p:txBody>
      </p:sp>
    </p:spTree>
    <p:extLst>
      <p:ext uri="{BB962C8B-B14F-4D97-AF65-F5344CB8AC3E}">
        <p14:creationId xmlns:p14="http://schemas.microsoft.com/office/powerpoint/2010/main" val="845389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BD947F-24F7-B741-86B9-69FD8441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En resumen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066E02-9B96-7E4B-B4CB-88261528F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Los IBP son muy utilizados por los chilenos y no están libres de efectos adversos.</a:t>
            </a:r>
          </a:p>
          <a:p>
            <a:r>
              <a:rPr lang="es-CL" dirty="0"/>
              <a:t>Usar en escenarios con evidencia, en la dosis adecuada y por el tiempo adecuado.</a:t>
            </a:r>
          </a:p>
          <a:p>
            <a:r>
              <a:rPr lang="es-CL" dirty="0"/>
              <a:t>En prevención, hay evidencia en pacientes de alto riesgo en UPC y en moderado a alto riesgo de toxicidad gastroduodenal cuando se usará AINES a largo plazo. </a:t>
            </a:r>
          </a:p>
          <a:p>
            <a:r>
              <a:rPr lang="es-CL" dirty="0"/>
              <a:t>En tratamiento, hay indicación formal en 5 patologías, la gran mayoría de ellas con plazos definidos.</a:t>
            </a:r>
          </a:p>
        </p:txBody>
      </p:sp>
    </p:spTree>
    <p:extLst>
      <p:ext uri="{BB962C8B-B14F-4D97-AF65-F5344CB8AC3E}">
        <p14:creationId xmlns:p14="http://schemas.microsoft.com/office/powerpoint/2010/main" val="128171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6629A-6A0B-BF44-B5C9-8E492816C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¿Por qué hablaremos de este tema?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9E248B-D65C-544A-8E0F-599BEDB06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255" y="2566218"/>
            <a:ext cx="10977719" cy="2890685"/>
          </a:xfrm>
        </p:spPr>
        <p:txBody>
          <a:bodyPr>
            <a:normAutofit/>
          </a:bodyPr>
          <a:lstStyle/>
          <a:p>
            <a:r>
              <a:rPr lang="es-CL" dirty="0"/>
              <a:t>En EE. UU. 20% consumen IBP al ingreso, 40% durante su estadía y 50% egresará usándolos.</a:t>
            </a:r>
          </a:p>
          <a:p>
            <a:r>
              <a:rPr lang="es-CL" dirty="0"/>
              <a:t>En Nueva Zelanda 2/3 los usan por 1era vez desde una hospitalización.</a:t>
            </a:r>
          </a:p>
          <a:p>
            <a:r>
              <a:rPr lang="es-CL" dirty="0"/>
              <a:t>En UK la indicación de la duración del tratamiento estaba en 1 de cada 5 epicrisis.</a:t>
            </a:r>
          </a:p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DB1C50C-ED79-E242-802B-CF09CC503735}"/>
              </a:ext>
            </a:extLst>
          </p:cNvPr>
          <p:cNvSpPr/>
          <p:nvPr/>
        </p:nvSpPr>
        <p:spPr>
          <a:xfrm>
            <a:off x="314630" y="6187524"/>
            <a:ext cx="1179870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Walker NM, McDonald J. An evaluation of the use of proton pump inhibitors. Pharm World Sci 2001;23:116-7.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Pham CQD, Regal RE, Bostwick TR, Knauf KS. Acid suppressive therapy use on an inpatient internal medicine service. Ann Pharmacother 2006;40:1261-6.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Grant K, Al-Adhami N, Tordoff J, Livesey J, Barbezat G, Reith D. Continuation of proton pump inhibitors from hospital to community. Pharm World Sci 2006;28:189-93. </a:t>
            </a:r>
          </a:p>
        </p:txBody>
      </p:sp>
    </p:spTree>
    <p:extLst>
      <p:ext uri="{BB962C8B-B14F-4D97-AF65-F5344CB8AC3E}">
        <p14:creationId xmlns:p14="http://schemas.microsoft.com/office/powerpoint/2010/main" val="230769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E8EF8-9F19-5342-985B-27362349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¿Por qué hablaremos de este tema?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DAFC2-F7F6-9D4C-86A3-88D6F133D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Riesgos asociados a su uso: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Gastrointestinales:</a:t>
            </a:r>
          </a:p>
          <a:p>
            <a:pPr>
              <a:buFontTx/>
              <a:buChar char="-"/>
            </a:pPr>
            <a:r>
              <a:rPr lang="es-CL" dirty="0"/>
              <a:t>Aumento de </a:t>
            </a:r>
            <a:r>
              <a:rPr lang="es-CL" i="1" dirty="0"/>
              <a:t>C. difficile </a:t>
            </a:r>
            <a:r>
              <a:rPr lang="es-CL" dirty="0"/>
              <a:t>(RR 1,3) y su recurrencia (OR 1,4), </a:t>
            </a:r>
            <a:r>
              <a:rPr lang="es-CL" i="1" dirty="0"/>
              <a:t>Salmonella</a:t>
            </a:r>
            <a:r>
              <a:rPr lang="es-CL" dirty="0"/>
              <a:t> y </a:t>
            </a:r>
            <a:r>
              <a:rPr lang="es-CL" i="1" dirty="0"/>
              <a:t>Campylobacter</a:t>
            </a:r>
            <a:r>
              <a:rPr lang="es-CL" dirty="0"/>
              <a:t>.</a:t>
            </a:r>
          </a:p>
          <a:p>
            <a:pPr>
              <a:buFontTx/>
              <a:buChar char="-"/>
            </a:pPr>
            <a:r>
              <a:rPr lang="es-CL" dirty="0"/>
              <a:t>Colitis microscópica (38%).</a:t>
            </a:r>
          </a:p>
          <a:p>
            <a:pPr>
              <a:buFontTx/>
              <a:buChar char="-"/>
            </a:pPr>
            <a:r>
              <a:rPr lang="es-CL" dirty="0"/>
              <a:t>Colonización de patógenos mutirresistentes (OR 1,74).</a:t>
            </a:r>
          </a:p>
          <a:p>
            <a:pPr>
              <a:buFontTx/>
              <a:buChar char="-"/>
            </a:pPr>
            <a:r>
              <a:rPr lang="es-CL" dirty="0"/>
              <a:t>Malabsorción de Mg (RR 1,43), Ca, vitamina B12 y Fe.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7B608F9-A414-B84A-A8A4-2CDB59CCDC19}"/>
              </a:ext>
            </a:extLst>
          </p:cNvPr>
          <p:cNvSpPr/>
          <p:nvPr/>
        </p:nvSpPr>
        <p:spPr>
          <a:xfrm>
            <a:off x="258096" y="5338267"/>
            <a:ext cx="109924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b="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Leonard J, Marshall JK, Moayyedi P. Systematic review of the risk of enteric infection in patients taking acid suppression. Am J Gastroenterol 2007; 102:2047.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García Rodríguez LA, Ruigómez A, Panés J. Use of acid-suppressing drugs and the risk of bacterial gastroenteritis. Clin Gastroenterol Hepatol 2007; 5:1418.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Tariq R, Singh S, Gupta A, et al. Association of Gastric Acid Suppression With Recurrent Clostridium difficile Infection: A Systematic Review and Meta-analysis. JAMA Intern Med 2017.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Willems RPJ, van Dijk K, Ket JCF, Vandenbroucke-Grauls CMJE. Evaluation of the Association Between Gastric Acid Suppression and Risk of Intestinal Colonization With Multidrug-Resistant Microorganisms: A Systematic Review and Meta-analysis. JAMA Intern Med 2020.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Cheungpasitporn W, Thongprayoon C, Kittanamongkolchai W, et al. Proton pump inhibitors linked to hypomagnesemia: a systematic review and meta-analysis of observational studies. Ren Fail 2015; 37:1237.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Lam JR, Schneider JL, Zhao W, Corley DA. Proton pump inhibitor and histamine 2 receptor antagonist use and vitamin B12 deficiency. JAMA 2013; 310:2435.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McColl KE. Effect of proton pump inhibitors on vitamins and iron. Am J Gastroenterol 2009; 104 Suppl 2:S5.</a:t>
            </a:r>
          </a:p>
        </p:txBody>
      </p:sp>
    </p:spTree>
    <p:extLst>
      <p:ext uri="{BB962C8B-B14F-4D97-AF65-F5344CB8AC3E}">
        <p14:creationId xmlns:p14="http://schemas.microsoft.com/office/powerpoint/2010/main" val="15250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E8EF8-9F19-5342-985B-27362349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¿Por qué hablaremos de este tema?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DAFC2-F7F6-9D4C-86A3-88D6F133D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8231"/>
            <a:ext cx="10515600" cy="2639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s-CL" dirty="0"/>
              <a:t>Renales.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s-CL" dirty="0"/>
              <a:t>Lupus inducido por drogas.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s-CL" dirty="0"/>
              <a:t>Otras: Demencia, neumonía y mortalidad total (HR 1,15).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7B608F9-A414-B84A-A8A4-2CDB59CCDC19}"/>
              </a:ext>
            </a:extLst>
          </p:cNvPr>
          <p:cNvSpPr/>
          <p:nvPr/>
        </p:nvSpPr>
        <p:spPr>
          <a:xfrm>
            <a:off x="361335" y="5742871"/>
            <a:ext cx="109924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Sampathkumar K, Ramalingam R, Prabakar A, Abraham A. Acute interstitial nephritis due to proton pump inhibitors. Indian J Nephrol 2013; 23:304.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Aggarwal N. Drug-Induced Subacute Cutaneous Lupus Erythematosus Associated with Proton Pump Inhibitors. Drugs Real World Outcomes 2016; 3:145.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Khan MA, Yuan Y, Iqbal U, et al. No Association Linking Short-Term Proton Pump Inhibitor Use to Dementia: Systematic Review and Meta-analysis of Observational Studies. Am J Gastroenterol 2020; 115:671.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Filion KB, Chateau D, Targownik LE, et al. Proton pump inhibitors and the risk of hospitalisation for community-acquired pneumonia: replicated cohort studies with meta-analysis. Gut 2014; 63:552.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Xie Y, Bowe B, Li T, et al. Risk of death among users of Proton Pump Inhibitors: a longitudinal observational cohort study of United States veterans. BMJ Open 2017; 7:e015735.</a:t>
            </a:r>
          </a:p>
        </p:txBody>
      </p:sp>
    </p:spTree>
    <p:extLst>
      <p:ext uri="{BB962C8B-B14F-4D97-AF65-F5344CB8AC3E}">
        <p14:creationId xmlns:p14="http://schemas.microsoft.com/office/powerpoint/2010/main" val="255207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6107F-25CE-5647-A4FD-7D8288A3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¿En qué situaciones utilizarlos?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1CB67C6-63B1-294A-8422-CF1878EA6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s-CL" b="1" dirty="0"/>
              <a:t>Preventivo: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Úlceras por estrés en Unidad de Paciente Crítico (UPC)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Prevención primaria de toxicidad gastroduodenal por AINES (incluyendo aspirina)</a:t>
            </a:r>
          </a:p>
          <a:p>
            <a:pPr marL="514350" indent="-514350">
              <a:buFont typeface="+mj-lt"/>
              <a:buAutoNum type="arabicPeriod"/>
            </a:pPr>
            <a:endParaRPr lang="es-CL" b="1" dirty="0"/>
          </a:p>
          <a:p>
            <a:r>
              <a:rPr lang="es-CL" b="1" dirty="0"/>
              <a:t>Tratamiento: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Úlcera péptica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Enfermedad por reflujo gastroesofágico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Síndrome de Zollinger-Ellison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Esofagitis eosinofílica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Erradicación de </a:t>
            </a:r>
            <a:r>
              <a:rPr lang="es-CL" i="1" dirty="0"/>
              <a:t>Helicobacter pylori</a:t>
            </a:r>
          </a:p>
        </p:txBody>
      </p:sp>
    </p:spTree>
    <p:extLst>
      <p:ext uri="{BB962C8B-B14F-4D97-AF65-F5344CB8AC3E}">
        <p14:creationId xmlns:p14="http://schemas.microsoft.com/office/powerpoint/2010/main" val="1058968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Preventivo – Úlceras por estrés en UPC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2" y="1958357"/>
            <a:ext cx="10901516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Diátesis hemorrágica: Trombocitopenia &lt; 50000, INR &gt; 1,5 o TTPA &gt; 2 veces el valor de referencia.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Ventilación mecánica &gt; 48 h (incluye ECMO).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Antecedentes de úlcera péptica o sangrado digestivo en el último año.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TEC, trauma espinal o gran quemados (&gt; 35% SC).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Usuarios de AINES o antiagregantes.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2 o más de los sgtes: sepsis, estadía &gt; 1 semana, sangrado digestivo oculto &gt; 6 días o usuario de &gt; 250 mg de hidrocortisona.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614517" y="6492875"/>
            <a:ext cx="100633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b="0" i="0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Barletta JF, Bruno JJ, Buckley MS, Cook DJ. Stress Ulcer Prophylaxis. Crit Care Med 2016; 44:1395.</a:t>
            </a:r>
          </a:p>
        </p:txBody>
      </p:sp>
    </p:spTree>
    <p:extLst>
      <p:ext uri="{BB962C8B-B14F-4D97-AF65-F5344CB8AC3E}">
        <p14:creationId xmlns:p14="http://schemas.microsoft.com/office/powerpoint/2010/main" val="234232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Preventivo – Úlceras por estrés en UPC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6" y="2153265"/>
            <a:ext cx="11048998" cy="3657600"/>
          </a:xfrm>
        </p:spPr>
        <p:txBody>
          <a:bodyPr/>
          <a:lstStyle/>
          <a:p>
            <a:r>
              <a:rPr lang="es-CL" dirty="0"/>
              <a:t>Reducción de 1,6% del riesgo (sin disminuir mortalidad).</a:t>
            </a:r>
          </a:p>
          <a:p>
            <a:r>
              <a:rPr lang="es-CL" dirty="0"/>
              <a:t>Pantoprazol versus placebo: Mortalidad a 90 días similar y sangrado digestivo menor (2,5 versus 4,2%). Metanalisis posterior (OR 0,61), pero aumenta significativamente riesgo de neumonía (OR 1,39).</a:t>
            </a:r>
          </a:p>
          <a:p>
            <a:r>
              <a:rPr lang="es-CL" dirty="0"/>
              <a:t>IBP versus antagonistas H2: Superior (OR 0,38), sin afectar mortalidad.</a:t>
            </a:r>
          </a:p>
          <a:p>
            <a:r>
              <a:rPr lang="es-CL" dirty="0"/>
              <a:t>IBP versus sucralfato: Superior (OR 0,3).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356419" y="6215876"/>
            <a:ext cx="111841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Krag M, Marker S, Perner A, et al. Pantoprazole in Patients at Risk for Gastrointestinal Bleeding in the ICU. N Engl J Med 2018; 379:2199.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Wang Y, Ye Z, Ge L, et al. Efficacy and safety of gastrointestinal bleeding prophylaxis in critically ill patients: systematic review and network meta-analysis. BMJ 2020; 368:l6744.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L" sz="1000" dirty="0">
                <a:latin typeface="Calibri" panose="020F0502020204030204" pitchFamily="34" charset="0"/>
                <a:cs typeface="Calibri" panose="020F0502020204030204" pitchFamily="34" charset="0"/>
              </a:rPr>
              <a:t>Alhazzani W, Alshamsi F, Belley-Cote E, et al. Efficacy and safety of stress ulcer prophylaxis in critically ill patients: a network meta-analysis of randomized trials. Intensive Care Med 2018; 44:1.</a:t>
            </a:r>
          </a:p>
        </p:txBody>
      </p:sp>
    </p:spTree>
    <p:extLst>
      <p:ext uri="{BB962C8B-B14F-4D97-AF65-F5344CB8AC3E}">
        <p14:creationId xmlns:p14="http://schemas.microsoft.com/office/powerpoint/2010/main" val="3173718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82C4B-0930-6E44-8462-4210E1A50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Preventivo – Úlceras por estrés en UPC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BF3E0-8D0C-FB44-BB70-452D9D016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4205"/>
            <a:ext cx="10515600" cy="3492757"/>
          </a:xfrm>
        </p:spPr>
        <p:txBody>
          <a:bodyPr/>
          <a:lstStyle/>
          <a:p>
            <a:r>
              <a:rPr lang="es-CL" dirty="0"/>
              <a:t>Discontinuar a la salida de la UPC, a pesar de persistir algún factor de riesgo.</a:t>
            </a:r>
          </a:p>
          <a:p>
            <a:r>
              <a:rPr lang="es-CL" dirty="0"/>
              <a:t>Disminuye riesgo de sangrado en no crítico (OR 0,63), pero el riesgo basal no es significativo (0,29%).</a:t>
            </a:r>
          </a:p>
          <a:p>
            <a:endParaRPr lang="es-CL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342AF3-05FE-6A44-BC28-D3D58EE0533E}"/>
              </a:ext>
            </a:extLst>
          </p:cNvPr>
          <p:cNvSpPr/>
          <p:nvPr/>
        </p:nvSpPr>
        <p:spPr>
          <a:xfrm>
            <a:off x="356419" y="6534509"/>
            <a:ext cx="1118419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1000" dirty="0"/>
              <a:t>Herzig SJ, Vaughn BP, Howell MD, et al. Acid-suppressive medication use and the risk for nosocomial gastrointestinal tract bleeding. Arch Intern Med 2011; 171:991.</a:t>
            </a:r>
          </a:p>
        </p:txBody>
      </p:sp>
    </p:spTree>
    <p:extLst>
      <p:ext uri="{BB962C8B-B14F-4D97-AF65-F5344CB8AC3E}">
        <p14:creationId xmlns:p14="http://schemas.microsoft.com/office/powerpoint/2010/main" val="6797423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3480</Words>
  <Application>Microsoft Macintosh PowerPoint</Application>
  <PresentationFormat>Panorámica</PresentationFormat>
  <Paragraphs>220</Paragraphs>
  <Slides>22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Inhibidores de la Bomba de Protones (IBP) ¿Cuándo utilizarlos?</vt:lpstr>
      <vt:lpstr>¿Por qué hablaremos de este tema?</vt:lpstr>
      <vt:lpstr>¿Por qué hablaremos de este tema?</vt:lpstr>
      <vt:lpstr>¿Por qué hablaremos de este tema?</vt:lpstr>
      <vt:lpstr>¿Por qué hablaremos de este tema?</vt:lpstr>
      <vt:lpstr>¿En qué situaciones utilizarlos?</vt:lpstr>
      <vt:lpstr>Preventivo – Úlceras por estrés en UPC</vt:lpstr>
      <vt:lpstr>Preventivo – Úlceras por estrés en UPC</vt:lpstr>
      <vt:lpstr>Preventivo – Úlceras por estrés en UPC</vt:lpstr>
      <vt:lpstr>Preventivo – Prevención primaria en usuarios de AINES</vt:lpstr>
      <vt:lpstr>Preventivo – Prevención primaria en usuarios de AINES</vt:lpstr>
      <vt:lpstr>Preventivo – Prevención primaria en usuarios de AINES</vt:lpstr>
      <vt:lpstr>Preventivo – Prevención primaria en usuarios de AINES</vt:lpstr>
      <vt:lpstr>Tratamiento – Úlcera péptica</vt:lpstr>
      <vt:lpstr>Tratamiento – Úlcera péptica</vt:lpstr>
      <vt:lpstr>Tratamiento – Enfermedad por Reflujo Gastroesofágico</vt:lpstr>
      <vt:lpstr>Tratamiento – Enfermedad por Reflujo Gastroesofágico</vt:lpstr>
      <vt:lpstr>Tratamiento – Síndrome de Zollinger-Ellison</vt:lpstr>
      <vt:lpstr>Tratamiento – Esofagitis eosinofílica</vt:lpstr>
      <vt:lpstr>Tratamiento – Esofagitis eosinofílica</vt:lpstr>
      <vt:lpstr>Tratamiento – Erradicación H. pylori</vt:lpstr>
      <vt:lpstr>En resumen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Inhibidores de la bomba de protones… ¿cuándo utilizar?</dc:title>
  <dc:creator>Sebastián Camus Ríos</dc:creator>
  <cp:lastModifiedBy>Sebastián Camus Ríos</cp:lastModifiedBy>
  <cp:revision>62</cp:revision>
  <dcterms:created xsi:type="dcterms:W3CDTF">2020-05-10T16:52:40Z</dcterms:created>
  <dcterms:modified xsi:type="dcterms:W3CDTF">2020-05-22T22:48:53Z</dcterms:modified>
</cp:coreProperties>
</file>