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9" r:id="rId4"/>
    <p:sldId id="270" r:id="rId5"/>
    <p:sldId id="266" r:id="rId6"/>
    <p:sldId id="274" r:id="rId7"/>
    <p:sldId id="271" r:id="rId8"/>
    <p:sldId id="273" r:id="rId9"/>
    <p:sldId id="260" r:id="rId10"/>
    <p:sldId id="261" r:id="rId11"/>
    <p:sldId id="277" r:id="rId1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b="1">
                <a:solidFill>
                  <a:schemeClr val="tx1"/>
                </a:solidFill>
              </a:rPr>
              <a:t>Atención Pacientes Trans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861111111111111"/>
          <c:y val="0.23205061869043442"/>
          <c:w val="0.81388888888888888"/>
          <c:h val="0.53184260986922682"/>
        </c:manualLayout>
      </c:layout>
      <c:pie3DChart>
        <c:varyColors val="1"/>
        <c:ser>
          <c:idx val="0"/>
          <c:order val="0"/>
          <c:tx>
            <c:strRef>
              <c:f>'[Marivel tortas (14).xlsx]Hoja1'!$B$8</c:f>
              <c:strCache>
                <c:ptCount val="1"/>
                <c:pt idx="0">
                  <c:v>Pacientes</c:v>
                </c:pt>
              </c:strCache>
            </c:strRef>
          </c:tx>
          <c:explosion val="21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explosion val="88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1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'[Marivel tortas (14).xlsx]Hoja1'!$C$7:$D$7</c:f>
              <c:strCache>
                <c:ptCount val="2"/>
                <c:pt idx="0">
                  <c:v>P. Atendidos</c:v>
                </c:pt>
                <c:pt idx="1">
                  <c:v>P. Pendientes</c:v>
                </c:pt>
              </c:strCache>
            </c:strRef>
          </c:cat>
          <c:val>
            <c:numRef>
              <c:f>'[Marivel tortas (14).xlsx]Hoja1'!$C$8:$D$8</c:f>
              <c:numCache>
                <c:formatCode>0%</c:formatCode>
                <c:ptCount val="2"/>
                <c:pt idx="0">
                  <c:v>0.25</c:v>
                </c:pt>
                <c:pt idx="1">
                  <c:v>0.75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accent1">
        <a:lumMod val="75000"/>
      </a:schemeClr>
    </a:solidFill>
    <a:ln>
      <a:noFill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29EF-F0A7-440E-9587-7000D1FA70A3}" type="datetimeFigureOut">
              <a:rPr lang="es-CL" smtClean="0"/>
              <a:t>09-11-2023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9A65-AFF4-445A-92C9-1BDA97033CB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4738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29EF-F0A7-440E-9587-7000D1FA70A3}" type="datetimeFigureOut">
              <a:rPr lang="es-CL" smtClean="0"/>
              <a:t>09-11-2023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9A65-AFF4-445A-92C9-1BDA97033CB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471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29EF-F0A7-440E-9587-7000D1FA70A3}" type="datetimeFigureOut">
              <a:rPr lang="es-CL" smtClean="0"/>
              <a:t>09-11-2023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9A65-AFF4-445A-92C9-1BDA97033CB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69478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29EF-F0A7-440E-9587-7000D1FA70A3}" type="datetimeFigureOut">
              <a:rPr lang="es-CL" smtClean="0"/>
              <a:t>09-11-2023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9A65-AFF4-445A-92C9-1BDA97033CB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9652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29EF-F0A7-440E-9587-7000D1FA70A3}" type="datetimeFigureOut">
              <a:rPr lang="es-CL" smtClean="0"/>
              <a:t>09-11-2023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9A65-AFF4-445A-92C9-1BDA97033CB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0193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29EF-F0A7-440E-9587-7000D1FA70A3}" type="datetimeFigureOut">
              <a:rPr lang="es-CL" smtClean="0"/>
              <a:t>09-11-2023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9A65-AFF4-445A-92C9-1BDA97033CB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0778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29EF-F0A7-440E-9587-7000D1FA70A3}" type="datetimeFigureOut">
              <a:rPr lang="es-CL" smtClean="0"/>
              <a:t>09-11-2023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9A65-AFF4-445A-92C9-1BDA97033CB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56053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29EF-F0A7-440E-9587-7000D1FA70A3}" type="datetimeFigureOut">
              <a:rPr lang="es-CL" smtClean="0"/>
              <a:t>09-11-2023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9A65-AFF4-445A-92C9-1BDA97033CB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897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29EF-F0A7-440E-9587-7000D1FA70A3}" type="datetimeFigureOut">
              <a:rPr lang="es-CL" smtClean="0"/>
              <a:t>09-11-2023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9A65-AFF4-445A-92C9-1BDA97033CB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0920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29EF-F0A7-440E-9587-7000D1FA70A3}" type="datetimeFigureOut">
              <a:rPr lang="es-CL" smtClean="0"/>
              <a:t>09-11-2023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9A65-AFF4-445A-92C9-1BDA97033CB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8950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B29EF-F0A7-440E-9587-7000D1FA70A3}" type="datetimeFigureOut">
              <a:rPr lang="es-CL" smtClean="0"/>
              <a:t>09-11-2023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09A65-AFF4-445A-92C9-1BDA97033CB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564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B29EF-F0A7-440E-9587-7000D1FA70A3}" type="datetimeFigureOut">
              <a:rPr lang="es-CL" smtClean="0"/>
              <a:t>09-11-2023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09A65-AFF4-445A-92C9-1BDA97033CB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015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rítica a las Neurociencias – OtrasVocesenEducacion.o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929" y="251286"/>
            <a:ext cx="11051627" cy="5998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520262" y="441434"/>
            <a:ext cx="6180083" cy="1569660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>
                <a:solidFill>
                  <a:schemeClr val="bg2"/>
                </a:solidFill>
              </a:rPr>
              <a:t>LAS IMPLICANCIAS NUEROPSICOLOGICAS DE VIVIR </a:t>
            </a:r>
            <a:r>
              <a:rPr lang="es-ES" sz="3200" dirty="0" smtClean="0">
                <a:solidFill>
                  <a:schemeClr val="bg2"/>
                </a:solidFill>
              </a:rPr>
              <a:t>EN </a:t>
            </a:r>
            <a:r>
              <a:rPr lang="es-ES" sz="3200" dirty="0" smtClean="0">
                <a:solidFill>
                  <a:schemeClr val="bg2"/>
                </a:solidFill>
              </a:rPr>
              <a:t>TRANSICION </a:t>
            </a:r>
            <a:r>
              <a:rPr lang="es-ES" sz="3200" dirty="0" smtClean="0">
                <a:solidFill>
                  <a:schemeClr val="bg2"/>
                </a:solidFill>
              </a:rPr>
              <a:t>CON HORMONAS </a:t>
            </a:r>
            <a:endParaRPr lang="es-CL" sz="2800" dirty="0">
              <a:solidFill>
                <a:schemeClr val="bg2"/>
              </a:solidFill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023490"/>
              </p:ext>
            </p:extLst>
          </p:nvPr>
        </p:nvGraphicFramePr>
        <p:xfrm>
          <a:off x="815249" y="2159306"/>
          <a:ext cx="4927198" cy="36603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CuadroTexto 1"/>
          <p:cNvSpPr txBox="1"/>
          <p:nvPr/>
        </p:nvSpPr>
        <p:spPr>
          <a:xfrm>
            <a:off x="6700345" y="3783724"/>
            <a:ext cx="3878317" cy="175432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Psicología Clínica Maribel Silva Jara 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Diplomado en intervenciones en abuso sexual  U de Chile </a:t>
            </a:r>
          </a:p>
          <a:p>
            <a:r>
              <a:rPr lang="es-ES" dirty="0" smtClean="0">
                <a:solidFill>
                  <a:schemeClr val="bg1"/>
                </a:solidFill>
              </a:rPr>
              <a:t>Diplomado en </a:t>
            </a:r>
            <a:r>
              <a:rPr lang="es-ES" dirty="0" err="1" smtClean="0">
                <a:solidFill>
                  <a:schemeClr val="bg1"/>
                </a:solidFill>
              </a:rPr>
              <a:t>Nerorehabilitacion</a:t>
            </a:r>
            <a:r>
              <a:rPr lang="es-ES" dirty="0" smtClean="0">
                <a:solidFill>
                  <a:schemeClr val="bg1"/>
                </a:solidFill>
              </a:rPr>
              <a:t> </a:t>
            </a:r>
            <a:r>
              <a:rPr lang="es-ES" smtClean="0">
                <a:solidFill>
                  <a:schemeClr val="bg1"/>
                </a:solidFill>
              </a:rPr>
              <a:t>Psicológica  UDP </a:t>
            </a:r>
            <a:endParaRPr lang="es-ES" dirty="0" smtClean="0">
              <a:solidFill>
                <a:schemeClr val="bg1"/>
              </a:solidFill>
            </a:endParaRPr>
          </a:p>
          <a:p>
            <a:r>
              <a:rPr lang="es-ES" dirty="0" smtClean="0">
                <a:solidFill>
                  <a:schemeClr val="bg1"/>
                </a:solidFill>
              </a:rPr>
              <a:t>Diplomado en Trauma Complejo </a:t>
            </a:r>
            <a:endParaRPr lang="es-C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16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rítica a las Neurociencias – OtrasVocesenEducacion.o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13" y="251286"/>
            <a:ext cx="11051627" cy="5998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634" y="1804221"/>
            <a:ext cx="5380915" cy="2643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3158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rítica a las Neurociencias – OtrasVocesenEducacion.o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13" y="251286"/>
            <a:ext cx="11713780" cy="5998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3278" y="817024"/>
            <a:ext cx="2923577" cy="5213371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2112579" y="817024"/>
            <a:ext cx="3499945" cy="36933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BIBLIOGRAFIA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98764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rítica a las Neurociencias – OtrasVocesenEducacion.o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45765" cy="67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/>
          <p:cNvSpPr txBox="1"/>
          <p:nvPr/>
        </p:nvSpPr>
        <p:spPr>
          <a:xfrm>
            <a:off x="220717" y="520262"/>
            <a:ext cx="5833242" cy="95410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800" dirty="0" smtClean="0">
                <a:solidFill>
                  <a:schemeClr val="bg1"/>
                </a:solidFill>
              </a:rPr>
              <a:t>QUE ES UNA TRANSICION HORMONAL? </a:t>
            </a:r>
            <a:endParaRPr lang="es-CL" sz="2800" dirty="0">
              <a:solidFill>
                <a:schemeClr val="bg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20716" y="4146330"/>
            <a:ext cx="6101255" cy="2308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ES" sz="2400" dirty="0">
                <a:solidFill>
                  <a:schemeClr val="bg1"/>
                </a:solidFill>
              </a:rPr>
              <a:t>Es una forma de adecuar el cuerpo a la identidad y género </a:t>
            </a:r>
            <a:r>
              <a:rPr lang="es-ES" sz="2400" dirty="0" smtClean="0">
                <a:solidFill>
                  <a:schemeClr val="bg1"/>
                </a:solidFill>
              </a:rPr>
              <a:t>auto percibidos</a:t>
            </a:r>
            <a:r>
              <a:rPr lang="es-ES" sz="2400" dirty="0">
                <a:solidFill>
                  <a:schemeClr val="bg1"/>
                </a:solidFill>
              </a:rPr>
              <a:t> (desarrollando rasgos femeninos o masculinos según se desee y suprimiendo los del sexo asignado al nacer) mediante la administración de hormonas.</a:t>
            </a:r>
            <a:endParaRPr lang="es-C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rítica a las Neurociencias – OtrasVocesenEducacion.o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3572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220716" y="1040523"/>
            <a:ext cx="5801712" cy="55092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ES" sz="3200" u="sng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  Implicancias tiene </a:t>
            </a:r>
            <a:r>
              <a:rPr lang="es-E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endParaRPr lang="es-ES" sz="3200" dirty="0">
              <a:solidFill>
                <a:schemeClr val="bg1"/>
              </a:solidFill>
            </a:endParaRPr>
          </a:p>
          <a:p>
            <a:endParaRPr lang="es-ES" sz="3200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s-E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BIOLOGICOS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s-E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PSICOLOGICOS -SALUD MENTAL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s-ES" sz="32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PRIMARIO SEGUNDARIO  </a:t>
            </a:r>
          </a:p>
          <a:p>
            <a:endParaRPr lang="es-ES" sz="3200" dirty="0"/>
          </a:p>
          <a:p>
            <a:endParaRPr lang="es-ES" sz="3200" dirty="0" smtClean="0"/>
          </a:p>
          <a:p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428340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rítica a las Neurociencias – OtrasVocesenEducacion.o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68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/>
          <p:cNvSpPr txBox="1"/>
          <p:nvPr/>
        </p:nvSpPr>
        <p:spPr>
          <a:xfrm>
            <a:off x="488731" y="346842"/>
            <a:ext cx="5896303" cy="584775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3200" dirty="0">
                <a:solidFill>
                  <a:schemeClr val="bg1"/>
                </a:solidFill>
              </a:rPr>
              <a:t>Línea base en salud mental </a:t>
            </a:r>
            <a:endParaRPr lang="es-CL" sz="3200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0" y="2057162"/>
            <a:ext cx="7204841" cy="378565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400" dirty="0">
                <a:solidFill>
                  <a:schemeClr val="bg1"/>
                </a:solidFill>
              </a:rPr>
              <a:t>Memoria , funciones ejecutivas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400" dirty="0">
                <a:solidFill>
                  <a:schemeClr val="bg1"/>
                </a:solidFill>
              </a:rPr>
              <a:t>Niveles de ansiedad y depresión, </a:t>
            </a:r>
            <a:r>
              <a:rPr lang="es-ES" sz="2400" dirty="0" smtClean="0">
                <a:solidFill>
                  <a:schemeClr val="bg1"/>
                </a:solidFill>
              </a:rPr>
              <a:t>estrés </a:t>
            </a:r>
            <a:endParaRPr lang="es-ES" sz="2400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400" dirty="0" smtClean="0">
                <a:solidFill>
                  <a:schemeClr val="bg1"/>
                </a:solidFill>
              </a:rPr>
              <a:t>Anamnesis </a:t>
            </a:r>
            <a:r>
              <a:rPr lang="es-ES" sz="2400" dirty="0">
                <a:solidFill>
                  <a:schemeClr val="bg1"/>
                </a:solidFill>
              </a:rPr>
              <a:t>psiquiátrica estable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400" dirty="0" err="1">
                <a:solidFill>
                  <a:schemeClr val="bg1"/>
                </a:solidFill>
              </a:rPr>
              <a:t>Evaluacion</a:t>
            </a:r>
            <a:r>
              <a:rPr lang="es-ES" sz="2400" dirty="0">
                <a:solidFill>
                  <a:schemeClr val="bg1"/>
                </a:solidFill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2400" dirty="0">
                <a:solidFill>
                  <a:schemeClr val="bg1"/>
                </a:solidFill>
              </a:rPr>
              <a:t>Una evaluación psiquiátrica sirve para diagnosticar trastornos emocionales, del comportamiento o del desarrollo. La evaluación de un niño, un adolescente o un adulto se basa en los comportamientos físicos, sociales, racionales (cognitivos), emocionales y educativos.</a:t>
            </a:r>
            <a:endParaRPr lang="es-CL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888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rítica a las Neurociencias – OtrasVocesenEducacion.o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8624" y="2552225"/>
            <a:ext cx="4984253" cy="3600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51" y="2552226"/>
            <a:ext cx="6317673" cy="36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 descr="Día Laboral. Un Grupo De Personas De Diferentes Profesiones Sobre Un Fondo  Blanco. Ilustraciones svg, vectoriales, clip art vectorizado libre de  derechos. Image 8289237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3398" y="4505913"/>
            <a:ext cx="2950452" cy="2352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2394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23" y="1296785"/>
            <a:ext cx="6143055" cy="3810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 descr="Crítica a las Neurociencias – OtrasVocesenEducacion.or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578" y="1296785"/>
            <a:ext cx="5328742" cy="3810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1221" y="211066"/>
            <a:ext cx="3574757" cy="15554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160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rítica a las Neurociencias – OtrasVocesenEducacion.o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890" y="110359"/>
            <a:ext cx="12192000" cy="6968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802821"/>
              </p:ext>
            </p:extLst>
          </p:nvPr>
        </p:nvGraphicFramePr>
        <p:xfrm>
          <a:off x="189187" y="1665815"/>
          <a:ext cx="9743088" cy="46229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50185"/>
                <a:gridCol w="1037725"/>
                <a:gridCol w="1109790"/>
                <a:gridCol w="1314368"/>
                <a:gridCol w="1198179"/>
                <a:gridCol w="2632841"/>
              </a:tblGrid>
              <a:tr h="16005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800" dirty="0">
                          <a:effectLst/>
                        </a:rPr>
                        <a:t>Variables DASS  </a:t>
                      </a:r>
                      <a:endParaRPr lang="es-C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</a:rPr>
                        <a:t>Variables </a:t>
                      </a:r>
                      <a:r>
                        <a:rPr lang="es-CL" sz="1800" dirty="0" smtClean="0">
                          <a:effectLst/>
                        </a:rPr>
                        <a:t>NORMAL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>
                          <a:effectLst/>
                        </a:rPr>
                        <a:t>(0-14)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</a:rPr>
                        <a:t>Variables </a:t>
                      </a:r>
                      <a:r>
                        <a:rPr lang="es-CL" sz="1800" dirty="0" smtClean="0">
                          <a:effectLst/>
                        </a:rPr>
                        <a:t>LEVE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400" dirty="0" smtClean="0">
                          <a:effectLst/>
                        </a:rPr>
                        <a:t>(15-18)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>
                          <a:effectLst/>
                        </a:rPr>
                        <a:t>Variables </a:t>
                      </a:r>
                      <a:r>
                        <a:rPr lang="es-CL" sz="1600" dirty="0" smtClean="0">
                          <a:effectLst/>
                        </a:rPr>
                        <a:t>MODERADO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>
                          <a:effectLst/>
                        </a:rPr>
                        <a:t>(19-25)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600" dirty="0">
                          <a:effectLst/>
                        </a:rPr>
                        <a:t>Variables </a:t>
                      </a:r>
                      <a:r>
                        <a:rPr lang="es-CL" sz="1600" dirty="0" smtClean="0">
                          <a:effectLst/>
                        </a:rPr>
                        <a:t>SEVERO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 smtClean="0">
                          <a:effectLst/>
                        </a:rPr>
                        <a:t>(26-33)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>
                          <a:effectLst/>
                        </a:rPr>
                        <a:t>Variables </a:t>
                      </a:r>
                      <a:r>
                        <a:rPr lang="es-CL" sz="1800" dirty="0" smtClean="0">
                          <a:effectLst/>
                        </a:rPr>
                        <a:t>GRAVE</a:t>
                      </a:r>
                      <a:r>
                        <a:rPr lang="es-CL" sz="1800" baseline="0" dirty="0" smtClean="0">
                          <a:effectLst/>
                        </a:rPr>
                        <a:t> total</a:t>
                      </a:r>
                      <a:endParaRPr lang="es-CL" sz="1800" dirty="0" smtClean="0">
                        <a:effectLst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1800" dirty="0" smtClean="0">
                          <a:effectLst/>
                        </a:rPr>
                        <a:t>  </a:t>
                      </a:r>
                      <a:r>
                        <a:rPr lang="es-CL" sz="2400" dirty="0" smtClean="0">
                          <a:effectLst/>
                        </a:rPr>
                        <a:t>(34+)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</a:tr>
              <a:tr h="122650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800" dirty="0">
                          <a:effectLst/>
                        </a:rPr>
                        <a:t>Estrés</a:t>
                      </a:r>
                      <a:endParaRPr lang="es-C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800" dirty="0" smtClean="0">
                          <a:effectLst/>
                        </a:rPr>
                        <a:t>-------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4000" dirty="0" smtClean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s-CL" sz="4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800" dirty="0" smtClean="0">
                          <a:effectLst/>
                        </a:rPr>
                        <a:t>-----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800" dirty="0" smtClean="0">
                          <a:effectLst/>
                        </a:rPr>
                        <a:t>-----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</a:tr>
              <a:tr h="64638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800" dirty="0">
                          <a:effectLst/>
                        </a:rPr>
                        <a:t>Ansiedad</a:t>
                      </a:r>
                      <a:endParaRPr lang="es-C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3200" dirty="0" smtClean="0">
                          <a:solidFill>
                            <a:schemeClr val="bg1"/>
                          </a:solidFill>
                          <a:effectLst/>
                        </a:rPr>
                        <a:t>18</a:t>
                      </a:r>
                      <a:endParaRPr lang="es-CL" sz="3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800" dirty="0" smtClean="0">
                          <a:effectLst/>
                        </a:rPr>
                        <a:t>-----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800" dirty="0">
                          <a:effectLst/>
                        </a:rPr>
                        <a:t> </a:t>
                      </a:r>
                      <a:endParaRPr lang="es-CL" sz="1100" dirty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</a:tr>
              <a:tr h="10546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2800" dirty="0">
                          <a:effectLst/>
                        </a:rPr>
                        <a:t>Depresión </a:t>
                      </a:r>
                      <a:endParaRPr lang="es-CL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4400" dirty="0" smtClean="0">
                          <a:solidFill>
                            <a:schemeClr val="bg1"/>
                          </a:solidFill>
                          <a:effectLst/>
                        </a:rPr>
                        <a:t>14</a:t>
                      </a:r>
                      <a:endParaRPr lang="es-CL" sz="44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s-CL" dirty="0"/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CL" sz="800" dirty="0" smtClean="0">
                          <a:effectLst/>
                        </a:rPr>
                        <a:t>(</a:t>
                      </a:r>
                      <a:endParaRPr lang="es-C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>
                        <a:lumMod val="95000"/>
                        <a:lumOff val="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173421" y="804041"/>
            <a:ext cx="9758855" cy="95410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666750" algn="l"/>
              </a:tabLst>
            </a:pPr>
            <a:r>
              <a:rPr lang="es-CL" sz="2400" b="1" u="sng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Escala de Resultados de  Variables categoría DASS </a:t>
            </a:r>
            <a:r>
              <a:rPr lang="es-CL" sz="2400" b="1" u="sng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del Paciente 8</a:t>
            </a:r>
            <a:endParaRPr lang="es-CL" sz="2400" dirty="0">
              <a:solidFill>
                <a:schemeClr val="bg1"/>
              </a:solidFill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666750" algn="l"/>
              </a:tabLst>
            </a:pPr>
            <a:endParaRPr lang="es-CL" sz="32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124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rítica a las Neurociencias – OtrasVocesenEducacion.o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206" y="-63063"/>
            <a:ext cx="11782097" cy="6734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/>
          <p:cNvSpPr txBox="1"/>
          <p:nvPr/>
        </p:nvSpPr>
        <p:spPr>
          <a:xfrm>
            <a:off x="1261241" y="867103"/>
            <a:ext cx="5833242" cy="64633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>
                <a:solidFill>
                  <a:schemeClr val="bg1">
                    <a:lumMod val="95000"/>
                  </a:schemeClr>
                </a:solidFill>
              </a:rPr>
              <a:t>OXILACIONES ANIMICAS Y SU IMPACTO EN LAS AREAS NUEROPSICOLOGICAS Y LO RELACIONAL </a:t>
            </a:r>
            <a:endParaRPr lang="es-CL" dirty="0">
              <a:solidFill>
                <a:schemeClr val="bg1">
                  <a:lumMod val="95000"/>
                </a:schemeClr>
              </a:solidFill>
            </a:endParaRPr>
          </a:p>
        </p:txBody>
      </p:sp>
      <p:cxnSp>
        <p:nvCxnSpPr>
          <p:cNvPr id="6" name="Conector recto 5"/>
          <p:cNvCxnSpPr/>
          <p:nvPr/>
        </p:nvCxnSpPr>
        <p:spPr>
          <a:xfrm>
            <a:off x="1008994" y="2270234"/>
            <a:ext cx="15766" cy="2963918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/>
          <p:cNvCxnSpPr/>
          <p:nvPr/>
        </p:nvCxnSpPr>
        <p:spPr>
          <a:xfrm flipH="1">
            <a:off x="1008994" y="5234152"/>
            <a:ext cx="5055473" cy="0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1024760" y="3531476"/>
            <a:ext cx="5039707" cy="7882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rma libre 14"/>
          <p:cNvSpPr/>
          <p:nvPr/>
        </p:nvSpPr>
        <p:spPr>
          <a:xfrm>
            <a:off x="1024759" y="3247697"/>
            <a:ext cx="5076496" cy="961696"/>
          </a:xfrm>
          <a:custGeom>
            <a:avLst/>
            <a:gdLst>
              <a:gd name="connsiteX0" fmla="*/ 0 w 5076496"/>
              <a:gd name="connsiteY0" fmla="*/ 961696 h 961696"/>
              <a:gd name="connsiteX1" fmla="*/ 63062 w 5076496"/>
              <a:gd name="connsiteY1" fmla="*/ 882869 h 961696"/>
              <a:gd name="connsiteX2" fmla="*/ 126124 w 5076496"/>
              <a:gd name="connsiteY2" fmla="*/ 788275 h 961696"/>
              <a:gd name="connsiteX3" fmla="*/ 141889 w 5076496"/>
              <a:gd name="connsiteY3" fmla="*/ 725213 h 961696"/>
              <a:gd name="connsiteX4" fmla="*/ 189186 w 5076496"/>
              <a:gd name="connsiteY4" fmla="*/ 583324 h 961696"/>
              <a:gd name="connsiteX5" fmla="*/ 204951 w 5076496"/>
              <a:gd name="connsiteY5" fmla="*/ 536027 h 961696"/>
              <a:gd name="connsiteX6" fmla="*/ 252248 w 5076496"/>
              <a:gd name="connsiteY6" fmla="*/ 441434 h 961696"/>
              <a:gd name="connsiteX7" fmla="*/ 299544 w 5076496"/>
              <a:gd name="connsiteY7" fmla="*/ 425669 h 961696"/>
              <a:gd name="connsiteX8" fmla="*/ 457200 w 5076496"/>
              <a:gd name="connsiteY8" fmla="*/ 331075 h 961696"/>
              <a:gd name="connsiteX9" fmla="*/ 504496 w 5076496"/>
              <a:gd name="connsiteY9" fmla="*/ 299544 h 961696"/>
              <a:gd name="connsiteX10" fmla="*/ 693682 w 5076496"/>
              <a:gd name="connsiteY10" fmla="*/ 283779 h 961696"/>
              <a:gd name="connsiteX11" fmla="*/ 1639613 w 5076496"/>
              <a:gd name="connsiteY11" fmla="*/ 283779 h 961696"/>
              <a:gd name="connsiteX12" fmla="*/ 1734207 w 5076496"/>
              <a:gd name="connsiteY12" fmla="*/ 362606 h 961696"/>
              <a:gd name="connsiteX13" fmla="*/ 1781503 w 5076496"/>
              <a:gd name="connsiteY13" fmla="*/ 378372 h 961696"/>
              <a:gd name="connsiteX14" fmla="*/ 1828800 w 5076496"/>
              <a:gd name="connsiteY14" fmla="*/ 425669 h 961696"/>
              <a:gd name="connsiteX15" fmla="*/ 1923393 w 5076496"/>
              <a:gd name="connsiteY15" fmla="*/ 488731 h 961696"/>
              <a:gd name="connsiteX16" fmla="*/ 1970689 w 5076496"/>
              <a:gd name="connsiteY16" fmla="*/ 520262 h 961696"/>
              <a:gd name="connsiteX17" fmla="*/ 2112579 w 5076496"/>
              <a:gd name="connsiteY17" fmla="*/ 614855 h 961696"/>
              <a:gd name="connsiteX18" fmla="*/ 2159875 w 5076496"/>
              <a:gd name="connsiteY18" fmla="*/ 646386 h 961696"/>
              <a:gd name="connsiteX19" fmla="*/ 2317531 w 5076496"/>
              <a:gd name="connsiteY19" fmla="*/ 693682 h 961696"/>
              <a:gd name="connsiteX20" fmla="*/ 2632841 w 5076496"/>
              <a:gd name="connsiteY20" fmla="*/ 677917 h 961696"/>
              <a:gd name="connsiteX21" fmla="*/ 2727434 w 5076496"/>
              <a:gd name="connsiteY21" fmla="*/ 646386 h 961696"/>
              <a:gd name="connsiteX22" fmla="*/ 2837793 w 5076496"/>
              <a:gd name="connsiteY22" fmla="*/ 614855 h 961696"/>
              <a:gd name="connsiteX23" fmla="*/ 2979682 w 5076496"/>
              <a:gd name="connsiteY23" fmla="*/ 504496 h 961696"/>
              <a:gd name="connsiteX24" fmla="*/ 3058510 w 5076496"/>
              <a:gd name="connsiteY24" fmla="*/ 362606 h 961696"/>
              <a:gd name="connsiteX25" fmla="*/ 3137338 w 5076496"/>
              <a:gd name="connsiteY25" fmla="*/ 268013 h 961696"/>
              <a:gd name="connsiteX26" fmla="*/ 3153103 w 5076496"/>
              <a:gd name="connsiteY26" fmla="*/ 220717 h 961696"/>
              <a:gd name="connsiteX27" fmla="*/ 3247696 w 5076496"/>
              <a:gd name="connsiteY27" fmla="*/ 126124 h 961696"/>
              <a:gd name="connsiteX28" fmla="*/ 3294993 w 5076496"/>
              <a:gd name="connsiteY28" fmla="*/ 78827 h 961696"/>
              <a:gd name="connsiteX29" fmla="*/ 3326524 w 5076496"/>
              <a:gd name="connsiteY29" fmla="*/ 31531 h 961696"/>
              <a:gd name="connsiteX30" fmla="*/ 3421117 w 5076496"/>
              <a:gd name="connsiteY30" fmla="*/ 0 h 961696"/>
              <a:gd name="connsiteX31" fmla="*/ 4209393 w 5076496"/>
              <a:gd name="connsiteY31" fmla="*/ 15765 h 961696"/>
              <a:gd name="connsiteX32" fmla="*/ 4225158 w 5076496"/>
              <a:gd name="connsiteY32" fmla="*/ 63062 h 961696"/>
              <a:gd name="connsiteX33" fmla="*/ 4303986 w 5076496"/>
              <a:gd name="connsiteY33" fmla="*/ 141889 h 961696"/>
              <a:gd name="connsiteX34" fmla="*/ 4792717 w 5076496"/>
              <a:gd name="connsiteY34" fmla="*/ 157655 h 961696"/>
              <a:gd name="connsiteX35" fmla="*/ 4950372 w 5076496"/>
              <a:gd name="connsiteY35" fmla="*/ 173420 h 961696"/>
              <a:gd name="connsiteX36" fmla="*/ 5076496 w 5076496"/>
              <a:gd name="connsiteY36" fmla="*/ 189186 h 961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5076496" h="961696">
                <a:moveTo>
                  <a:pt x="0" y="961696"/>
                </a:moveTo>
                <a:cubicBezTo>
                  <a:pt x="21021" y="935420"/>
                  <a:pt x="45228" y="911404"/>
                  <a:pt x="63062" y="882869"/>
                </a:cubicBezTo>
                <a:cubicBezTo>
                  <a:pt x="139117" y="761181"/>
                  <a:pt x="-4352" y="918751"/>
                  <a:pt x="126124" y="788275"/>
                </a:cubicBezTo>
                <a:cubicBezTo>
                  <a:pt x="131379" y="767254"/>
                  <a:pt x="135663" y="745967"/>
                  <a:pt x="141889" y="725213"/>
                </a:cubicBezTo>
                <a:cubicBezTo>
                  <a:pt x="141909" y="725146"/>
                  <a:pt x="181292" y="607005"/>
                  <a:pt x="189186" y="583324"/>
                </a:cubicBezTo>
                <a:lnTo>
                  <a:pt x="204951" y="536027"/>
                </a:lnTo>
                <a:cubicBezTo>
                  <a:pt x="215336" y="504871"/>
                  <a:pt x="224466" y="463660"/>
                  <a:pt x="252248" y="441434"/>
                </a:cubicBezTo>
                <a:cubicBezTo>
                  <a:pt x="265225" y="431053"/>
                  <a:pt x="283779" y="430924"/>
                  <a:pt x="299544" y="425669"/>
                </a:cubicBezTo>
                <a:cubicBezTo>
                  <a:pt x="495947" y="229266"/>
                  <a:pt x="211604" y="494808"/>
                  <a:pt x="457200" y="331075"/>
                </a:cubicBezTo>
                <a:cubicBezTo>
                  <a:pt x="472965" y="320565"/>
                  <a:pt x="485916" y="303260"/>
                  <a:pt x="504496" y="299544"/>
                </a:cubicBezTo>
                <a:cubicBezTo>
                  <a:pt x="566548" y="287134"/>
                  <a:pt x="630620" y="289034"/>
                  <a:pt x="693682" y="283779"/>
                </a:cubicBezTo>
                <a:cubicBezTo>
                  <a:pt x="1032029" y="199190"/>
                  <a:pt x="874495" y="232771"/>
                  <a:pt x="1639613" y="283779"/>
                </a:cubicBezTo>
                <a:cubicBezTo>
                  <a:pt x="1684966" y="286803"/>
                  <a:pt x="1700840" y="342585"/>
                  <a:pt x="1734207" y="362606"/>
                </a:cubicBezTo>
                <a:cubicBezTo>
                  <a:pt x="1748457" y="371156"/>
                  <a:pt x="1765738" y="373117"/>
                  <a:pt x="1781503" y="378372"/>
                </a:cubicBezTo>
                <a:cubicBezTo>
                  <a:pt x="1797269" y="394138"/>
                  <a:pt x="1811201" y="411981"/>
                  <a:pt x="1828800" y="425669"/>
                </a:cubicBezTo>
                <a:cubicBezTo>
                  <a:pt x="1858713" y="448935"/>
                  <a:pt x="1891862" y="467710"/>
                  <a:pt x="1923393" y="488731"/>
                </a:cubicBezTo>
                <a:lnTo>
                  <a:pt x="1970689" y="520262"/>
                </a:lnTo>
                <a:lnTo>
                  <a:pt x="2112579" y="614855"/>
                </a:lnTo>
                <a:cubicBezTo>
                  <a:pt x="2128344" y="625365"/>
                  <a:pt x="2141900" y="640394"/>
                  <a:pt x="2159875" y="646386"/>
                </a:cubicBezTo>
                <a:cubicBezTo>
                  <a:pt x="2275025" y="684769"/>
                  <a:pt x="2222224" y="669856"/>
                  <a:pt x="2317531" y="693682"/>
                </a:cubicBezTo>
                <a:cubicBezTo>
                  <a:pt x="2422634" y="688427"/>
                  <a:pt x="2528300" y="689979"/>
                  <a:pt x="2632841" y="677917"/>
                </a:cubicBezTo>
                <a:cubicBezTo>
                  <a:pt x="2665859" y="674107"/>
                  <a:pt x="2695190" y="654447"/>
                  <a:pt x="2727434" y="646386"/>
                </a:cubicBezTo>
                <a:cubicBezTo>
                  <a:pt x="2806618" y="626589"/>
                  <a:pt x="2769940" y="637472"/>
                  <a:pt x="2837793" y="614855"/>
                </a:cubicBezTo>
                <a:cubicBezTo>
                  <a:pt x="2892818" y="578172"/>
                  <a:pt x="2939784" y="555793"/>
                  <a:pt x="2979682" y="504496"/>
                </a:cubicBezTo>
                <a:cubicBezTo>
                  <a:pt x="3118868" y="325541"/>
                  <a:pt x="3001419" y="476786"/>
                  <a:pt x="3058510" y="362606"/>
                </a:cubicBezTo>
                <a:cubicBezTo>
                  <a:pt x="3080459" y="318708"/>
                  <a:pt x="3102471" y="302880"/>
                  <a:pt x="3137338" y="268013"/>
                </a:cubicBezTo>
                <a:cubicBezTo>
                  <a:pt x="3142593" y="252248"/>
                  <a:pt x="3142900" y="233835"/>
                  <a:pt x="3153103" y="220717"/>
                </a:cubicBezTo>
                <a:cubicBezTo>
                  <a:pt x="3180480" y="185519"/>
                  <a:pt x="3216165" y="157655"/>
                  <a:pt x="3247696" y="126124"/>
                </a:cubicBezTo>
                <a:cubicBezTo>
                  <a:pt x="3263462" y="110358"/>
                  <a:pt x="3282625" y="97378"/>
                  <a:pt x="3294993" y="78827"/>
                </a:cubicBezTo>
                <a:cubicBezTo>
                  <a:pt x="3305503" y="63062"/>
                  <a:pt x="3310456" y="41573"/>
                  <a:pt x="3326524" y="31531"/>
                </a:cubicBezTo>
                <a:cubicBezTo>
                  <a:pt x="3354709" y="13916"/>
                  <a:pt x="3421117" y="0"/>
                  <a:pt x="3421117" y="0"/>
                </a:cubicBezTo>
                <a:cubicBezTo>
                  <a:pt x="3683876" y="5255"/>
                  <a:pt x="3947386" y="-4785"/>
                  <a:pt x="4209393" y="15765"/>
                </a:cubicBezTo>
                <a:cubicBezTo>
                  <a:pt x="4225961" y="17064"/>
                  <a:pt x="4217726" y="48198"/>
                  <a:pt x="4225158" y="63062"/>
                </a:cubicBezTo>
                <a:cubicBezTo>
                  <a:pt x="4237124" y="86994"/>
                  <a:pt x="4271000" y="138978"/>
                  <a:pt x="4303986" y="141889"/>
                </a:cubicBezTo>
                <a:cubicBezTo>
                  <a:pt x="4466350" y="156215"/>
                  <a:pt x="4629807" y="152400"/>
                  <a:pt x="4792717" y="157655"/>
                </a:cubicBezTo>
                <a:cubicBezTo>
                  <a:pt x="4845269" y="162910"/>
                  <a:pt x="4898172" y="165389"/>
                  <a:pt x="4950372" y="173420"/>
                </a:cubicBezTo>
                <a:cubicBezTo>
                  <a:pt x="5106862" y="197495"/>
                  <a:pt x="4847818" y="189186"/>
                  <a:pt x="5076496" y="189186"/>
                </a:cubicBezTo>
              </a:path>
            </a:pathLst>
          </a:cu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CuadroTexto 15"/>
          <p:cNvSpPr txBox="1"/>
          <p:nvPr/>
        </p:nvSpPr>
        <p:spPr>
          <a:xfrm>
            <a:off x="7396653" y="1820918"/>
            <a:ext cx="4254063" cy="2585323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s-ES" dirty="0">
                <a:solidFill>
                  <a:schemeClr val="bg1">
                    <a:lumMod val="95000"/>
                  </a:schemeClr>
                </a:solidFill>
              </a:rPr>
              <a:t>Durante el transcurso de las terapia hormonal , la persona que la experimenta y sus entornos mas cercano , se ven </a:t>
            </a:r>
            <a:r>
              <a:rPr lang="es-ES" dirty="0" smtClean="0">
                <a:solidFill>
                  <a:schemeClr val="bg1">
                    <a:lumMod val="95000"/>
                  </a:schemeClr>
                </a:solidFill>
              </a:rPr>
              <a:t>expuestos sus vínculos y relaciones en general  </a:t>
            </a:r>
            <a:r>
              <a:rPr lang="es-ES" dirty="0">
                <a:solidFill>
                  <a:schemeClr val="bg1">
                    <a:lumMod val="95000"/>
                  </a:schemeClr>
                </a:solidFill>
              </a:rPr>
              <a:t>a cambios e impulsos disruptivos por momentos por lo que deben ser asistidos por equipo multidisciplinario de manera continua   para llevar un mejor proceso </a:t>
            </a:r>
            <a:endParaRPr lang="es-C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06669" y="1820917"/>
            <a:ext cx="6605751" cy="3909848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  <p:cxnSp>
        <p:nvCxnSpPr>
          <p:cNvPr id="20" name="Conector recto 19"/>
          <p:cNvCxnSpPr/>
          <p:nvPr/>
        </p:nvCxnSpPr>
        <p:spPr>
          <a:xfrm flipH="1">
            <a:off x="1466193" y="4997725"/>
            <a:ext cx="5628290" cy="471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/>
          <p:cNvCxnSpPr/>
          <p:nvPr/>
        </p:nvCxnSpPr>
        <p:spPr>
          <a:xfrm>
            <a:off x="1481959" y="3531476"/>
            <a:ext cx="5439103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orma libre 28"/>
          <p:cNvSpPr/>
          <p:nvPr/>
        </p:nvSpPr>
        <p:spPr>
          <a:xfrm>
            <a:off x="1481959" y="3279228"/>
            <a:ext cx="5517931" cy="993227"/>
          </a:xfrm>
          <a:custGeom>
            <a:avLst/>
            <a:gdLst>
              <a:gd name="connsiteX0" fmla="*/ 0 w 5517931"/>
              <a:gd name="connsiteY0" fmla="*/ 993227 h 993227"/>
              <a:gd name="connsiteX1" fmla="*/ 31531 w 5517931"/>
              <a:gd name="connsiteY1" fmla="*/ 867103 h 993227"/>
              <a:gd name="connsiteX2" fmla="*/ 47296 w 5517931"/>
              <a:gd name="connsiteY2" fmla="*/ 804041 h 993227"/>
              <a:gd name="connsiteX3" fmla="*/ 78827 w 5517931"/>
              <a:gd name="connsiteY3" fmla="*/ 756744 h 993227"/>
              <a:gd name="connsiteX4" fmla="*/ 110358 w 5517931"/>
              <a:gd name="connsiteY4" fmla="*/ 614855 h 993227"/>
              <a:gd name="connsiteX5" fmla="*/ 157655 w 5517931"/>
              <a:gd name="connsiteY5" fmla="*/ 472965 h 993227"/>
              <a:gd name="connsiteX6" fmla="*/ 173420 w 5517931"/>
              <a:gd name="connsiteY6" fmla="*/ 425669 h 993227"/>
              <a:gd name="connsiteX7" fmla="*/ 220717 w 5517931"/>
              <a:gd name="connsiteY7" fmla="*/ 331075 h 993227"/>
              <a:gd name="connsiteX8" fmla="*/ 362607 w 5517931"/>
              <a:gd name="connsiteY8" fmla="*/ 268013 h 993227"/>
              <a:gd name="connsiteX9" fmla="*/ 409903 w 5517931"/>
              <a:gd name="connsiteY9" fmla="*/ 236482 h 993227"/>
              <a:gd name="connsiteX10" fmla="*/ 646386 w 5517931"/>
              <a:gd name="connsiteY10" fmla="*/ 220717 h 993227"/>
              <a:gd name="connsiteX11" fmla="*/ 709448 w 5517931"/>
              <a:gd name="connsiteY11" fmla="*/ 204951 h 993227"/>
              <a:gd name="connsiteX12" fmla="*/ 756744 w 5517931"/>
              <a:gd name="connsiteY12" fmla="*/ 189186 h 993227"/>
              <a:gd name="connsiteX13" fmla="*/ 945931 w 5517931"/>
              <a:gd name="connsiteY13" fmla="*/ 173420 h 993227"/>
              <a:gd name="connsiteX14" fmla="*/ 1103586 w 5517931"/>
              <a:gd name="connsiteY14" fmla="*/ 126124 h 993227"/>
              <a:gd name="connsiteX15" fmla="*/ 1198179 w 5517931"/>
              <a:gd name="connsiteY15" fmla="*/ 94593 h 993227"/>
              <a:gd name="connsiteX16" fmla="*/ 1876096 w 5517931"/>
              <a:gd name="connsiteY16" fmla="*/ 63062 h 993227"/>
              <a:gd name="connsiteX17" fmla="*/ 2364827 w 5517931"/>
              <a:gd name="connsiteY17" fmla="*/ 31531 h 993227"/>
              <a:gd name="connsiteX18" fmla="*/ 2459420 w 5517931"/>
              <a:gd name="connsiteY18" fmla="*/ 0 h 993227"/>
              <a:gd name="connsiteX19" fmla="*/ 3058510 w 5517931"/>
              <a:gd name="connsiteY19" fmla="*/ 15765 h 993227"/>
              <a:gd name="connsiteX20" fmla="*/ 3137338 w 5517931"/>
              <a:gd name="connsiteY20" fmla="*/ 78827 h 993227"/>
              <a:gd name="connsiteX21" fmla="*/ 3231931 w 5517931"/>
              <a:gd name="connsiteY21" fmla="*/ 126124 h 993227"/>
              <a:gd name="connsiteX22" fmla="*/ 3310758 w 5517931"/>
              <a:gd name="connsiteY22" fmla="*/ 189186 h 993227"/>
              <a:gd name="connsiteX23" fmla="*/ 3342289 w 5517931"/>
              <a:gd name="connsiteY23" fmla="*/ 236482 h 993227"/>
              <a:gd name="connsiteX24" fmla="*/ 3436882 w 5517931"/>
              <a:gd name="connsiteY24" fmla="*/ 299544 h 993227"/>
              <a:gd name="connsiteX25" fmla="*/ 3547241 w 5517931"/>
              <a:gd name="connsiteY25" fmla="*/ 362606 h 993227"/>
              <a:gd name="connsiteX26" fmla="*/ 3626069 w 5517931"/>
              <a:gd name="connsiteY26" fmla="*/ 425669 h 993227"/>
              <a:gd name="connsiteX27" fmla="*/ 3720662 w 5517931"/>
              <a:gd name="connsiteY27" fmla="*/ 457200 h 993227"/>
              <a:gd name="connsiteX28" fmla="*/ 4303986 w 5517931"/>
              <a:gd name="connsiteY28" fmla="*/ 441434 h 993227"/>
              <a:gd name="connsiteX29" fmla="*/ 4445875 w 5517931"/>
              <a:gd name="connsiteY29" fmla="*/ 378372 h 993227"/>
              <a:gd name="connsiteX30" fmla="*/ 4540469 w 5517931"/>
              <a:gd name="connsiteY30" fmla="*/ 283779 h 993227"/>
              <a:gd name="connsiteX31" fmla="*/ 4635062 w 5517931"/>
              <a:gd name="connsiteY31" fmla="*/ 236482 h 993227"/>
              <a:gd name="connsiteX32" fmla="*/ 4650827 w 5517931"/>
              <a:gd name="connsiteY32" fmla="*/ 189186 h 993227"/>
              <a:gd name="connsiteX33" fmla="*/ 4698124 w 5517931"/>
              <a:gd name="connsiteY33" fmla="*/ 157655 h 993227"/>
              <a:gd name="connsiteX34" fmla="*/ 4855779 w 5517931"/>
              <a:gd name="connsiteY34" fmla="*/ 110358 h 993227"/>
              <a:gd name="connsiteX35" fmla="*/ 4903075 w 5517931"/>
              <a:gd name="connsiteY35" fmla="*/ 94593 h 993227"/>
              <a:gd name="connsiteX36" fmla="*/ 5517931 w 5517931"/>
              <a:gd name="connsiteY36" fmla="*/ 94593 h 9932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5517931" h="993227">
                <a:moveTo>
                  <a:pt x="0" y="993227"/>
                </a:moveTo>
                <a:cubicBezTo>
                  <a:pt x="32053" y="832956"/>
                  <a:pt x="-789" y="980225"/>
                  <a:pt x="31531" y="867103"/>
                </a:cubicBezTo>
                <a:cubicBezTo>
                  <a:pt x="37484" y="846269"/>
                  <a:pt x="38761" y="823957"/>
                  <a:pt x="47296" y="804041"/>
                </a:cubicBezTo>
                <a:cubicBezTo>
                  <a:pt x="54760" y="786625"/>
                  <a:pt x="68317" y="772510"/>
                  <a:pt x="78827" y="756744"/>
                </a:cubicBezTo>
                <a:cubicBezTo>
                  <a:pt x="87826" y="711750"/>
                  <a:pt x="97002" y="659375"/>
                  <a:pt x="110358" y="614855"/>
                </a:cubicBezTo>
                <a:cubicBezTo>
                  <a:pt x="110368" y="614822"/>
                  <a:pt x="149767" y="496630"/>
                  <a:pt x="157655" y="472965"/>
                </a:cubicBezTo>
                <a:lnTo>
                  <a:pt x="173420" y="425669"/>
                </a:lnTo>
                <a:cubicBezTo>
                  <a:pt x="186242" y="387202"/>
                  <a:pt x="190156" y="361636"/>
                  <a:pt x="220717" y="331075"/>
                </a:cubicBezTo>
                <a:cubicBezTo>
                  <a:pt x="284891" y="266900"/>
                  <a:pt x="268941" y="330458"/>
                  <a:pt x="362607" y="268013"/>
                </a:cubicBezTo>
                <a:cubicBezTo>
                  <a:pt x="378372" y="257503"/>
                  <a:pt x="391213" y="239597"/>
                  <a:pt x="409903" y="236482"/>
                </a:cubicBezTo>
                <a:cubicBezTo>
                  <a:pt x="487831" y="223494"/>
                  <a:pt x="567558" y="225972"/>
                  <a:pt x="646386" y="220717"/>
                </a:cubicBezTo>
                <a:cubicBezTo>
                  <a:pt x="667407" y="215462"/>
                  <a:pt x="688614" y="210904"/>
                  <a:pt x="709448" y="204951"/>
                </a:cubicBezTo>
                <a:cubicBezTo>
                  <a:pt x="725427" y="200386"/>
                  <a:pt x="740272" y="191382"/>
                  <a:pt x="756744" y="189186"/>
                </a:cubicBezTo>
                <a:cubicBezTo>
                  <a:pt x="819470" y="180823"/>
                  <a:pt x="882869" y="178675"/>
                  <a:pt x="945931" y="173420"/>
                </a:cubicBezTo>
                <a:cubicBezTo>
                  <a:pt x="1280370" y="61940"/>
                  <a:pt x="865320" y="197603"/>
                  <a:pt x="1103586" y="126124"/>
                </a:cubicBezTo>
                <a:cubicBezTo>
                  <a:pt x="1135421" y="116574"/>
                  <a:pt x="1165146" y="98263"/>
                  <a:pt x="1198179" y="94593"/>
                </a:cubicBezTo>
                <a:cubicBezTo>
                  <a:pt x="1517729" y="59086"/>
                  <a:pt x="1292502" y="80226"/>
                  <a:pt x="1876096" y="63062"/>
                </a:cubicBezTo>
                <a:cubicBezTo>
                  <a:pt x="2074153" y="-2958"/>
                  <a:pt x="1808636" y="80606"/>
                  <a:pt x="2364827" y="31531"/>
                </a:cubicBezTo>
                <a:cubicBezTo>
                  <a:pt x="2397935" y="28610"/>
                  <a:pt x="2459420" y="0"/>
                  <a:pt x="2459420" y="0"/>
                </a:cubicBezTo>
                <a:cubicBezTo>
                  <a:pt x="2659117" y="5255"/>
                  <a:pt x="2858981" y="6032"/>
                  <a:pt x="3058510" y="15765"/>
                </a:cubicBezTo>
                <a:cubicBezTo>
                  <a:pt x="3123042" y="18913"/>
                  <a:pt x="3097433" y="38922"/>
                  <a:pt x="3137338" y="78827"/>
                </a:cubicBezTo>
                <a:cubicBezTo>
                  <a:pt x="3167900" y="109389"/>
                  <a:pt x="3193463" y="113301"/>
                  <a:pt x="3231931" y="126124"/>
                </a:cubicBezTo>
                <a:cubicBezTo>
                  <a:pt x="3322294" y="261668"/>
                  <a:pt x="3201972" y="102157"/>
                  <a:pt x="3310758" y="189186"/>
                </a:cubicBezTo>
                <a:cubicBezTo>
                  <a:pt x="3325554" y="201023"/>
                  <a:pt x="3328029" y="224005"/>
                  <a:pt x="3342289" y="236482"/>
                </a:cubicBezTo>
                <a:cubicBezTo>
                  <a:pt x="3370808" y="261436"/>
                  <a:pt x="3402987" y="282597"/>
                  <a:pt x="3436882" y="299544"/>
                </a:cubicBezTo>
                <a:cubicBezTo>
                  <a:pt x="3480036" y="321121"/>
                  <a:pt x="3510104" y="332896"/>
                  <a:pt x="3547241" y="362606"/>
                </a:cubicBezTo>
                <a:cubicBezTo>
                  <a:pt x="3588193" y="395368"/>
                  <a:pt x="3571474" y="401405"/>
                  <a:pt x="3626069" y="425669"/>
                </a:cubicBezTo>
                <a:cubicBezTo>
                  <a:pt x="3656441" y="439168"/>
                  <a:pt x="3720662" y="457200"/>
                  <a:pt x="3720662" y="457200"/>
                </a:cubicBezTo>
                <a:cubicBezTo>
                  <a:pt x="3915103" y="451945"/>
                  <a:pt x="4109945" y="454972"/>
                  <a:pt x="4303986" y="441434"/>
                </a:cubicBezTo>
                <a:cubicBezTo>
                  <a:pt x="4344667" y="438596"/>
                  <a:pt x="4411906" y="408566"/>
                  <a:pt x="4445875" y="378372"/>
                </a:cubicBezTo>
                <a:cubicBezTo>
                  <a:pt x="4479203" y="348747"/>
                  <a:pt x="4498166" y="297881"/>
                  <a:pt x="4540469" y="283779"/>
                </a:cubicBezTo>
                <a:cubicBezTo>
                  <a:pt x="4605740" y="262021"/>
                  <a:pt x="4573938" y="277231"/>
                  <a:pt x="4635062" y="236482"/>
                </a:cubicBezTo>
                <a:cubicBezTo>
                  <a:pt x="4640317" y="220717"/>
                  <a:pt x="4640446" y="202163"/>
                  <a:pt x="4650827" y="189186"/>
                </a:cubicBezTo>
                <a:cubicBezTo>
                  <a:pt x="4662664" y="174390"/>
                  <a:pt x="4680809" y="165350"/>
                  <a:pt x="4698124" y="157655"/>
                </a:cubicBezTo>
                <a:cubicBezTo>
                  <a:pt x="4765556" y="127685"/>
                  <a:pt x="4791580" y="128701"/>
                  <a:pt x="4855779" y="110358"/>
                </a:cubicBezTo>
                <a:cubicBezTo>
                  <a:pt x="4871758" y="105793"/>
                  <a:pt x="4886462" y="94989"/>
                  <a:pt x="4903075" y="94593"/>
                </a:cubicBezTo>
                <a:cubicBezTo>
                  <a:pt x="5107969" y="89715"/>
                  <a:pt x="5312979" y="94593"/>
                  <a:pt x="5517931" y="94593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32" name="CuadroTexto 31"/>
          <p:cNvSpPr txBox="1"/>
          <p:nvPr/>
        </p:nvSpPr>
        <p:spPr>
          <a:xfrm>
            <a:off x="1481959" y="2601310"/>
            <a:ext cx="1623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Instrumento Psicológicos </a:t>
            </a:r>
            <a:endParaRPr lang="es-CL" dirty="0">
              <a:solidFill>
                <a:schemeClr val="bg1"/>
              </a:solidFill>
            </a:endParaRPr>
          </a:p>
        </p:txBody>
      </p:sp>
      <p:cxnSp>
        <p:nvCxnSpPr>
          <p:cNvPr id="36" name="Conector recto de flecha 35"/>
          <p:cNvCxnSpPr/>
          <p:nvPr/>
        </p:nvCxnSpPr>
        <p:spPr>
          <a:xfrm flipV="1">
            <a:off x="1418897" y="2270234"/>
            <a:ext cx="63061" cy="28101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3105807" y="2601310"/>
            <a:ext cx="2427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bg1"/>
                </a:solidFill>
              </a:rPr>
              <a:t>1 mes  a 6 meses </a:t>
            </a:r>
            <a:endParaRPr lang="es-C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554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rítica a las Neurociencias – OtrasVocesenEducacion.or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051627" cy="5998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252248" y="788276"/>
            <a:ext cx="5896304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s-ES" dirty="0" smtClean="0"/>
              <a:t> </a:t>
            </a:r>
            <a:r>
              <a:rPr lang="es-ES" sz="2800" dirty="0" smtClean="0"/>
              <a:t>¿</a:t>
            </a:r>
            <a:r>
              <a:rPr lang="es-ES" sz="2800" dirty="0" smtClean="0">
                <a:solidFill>
                  <a:schemeClr val="bg1"/>
                </a:solidFill>
              </a:rPr>
              <a:t>Como vamos a seguir construyendo acciones en el conocimiento ?</a:t>
            </a:r>
            <a:endParaRPr lang="es-CL" sz="2800" dirty="0">
              <a:solidFill>
                <a:schemeClr val="bg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520262" y="2443655"/>
            <a:ext cx="5628290" cy="2862322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rtlCol="0">
            <a:spAutoFit/>
          </a:bodyPr>
          <a:lstStyle/>
          <a:p>
            <a:endParaRPr lang="es-ES" b="1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chemeClr val="bg1"/>
                </a:solidFill>
              </a:rPr>
              <a:t>Acompañar la transición adecuando expectativas del paciente y familia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chemeClr val="bg1"/>
                </a:solidFill>
              </a:rPr>
              <a:t>Observar las </a:t>
            </a:r>
            <a:r>
              <a:rPr lang="es-ES" dirty="0" err="1" smtClean="0">
                <a:solidFill>
                  <a:schemeClr val="bg1"/>
                </a:solidFill>
              </a:rPr>
              <a:t>oxilaciones</a:t>
            </a:r>
            <a:r>
              <a:rPr lang="es-ES" dirty="0" smtClean="0">
                <a:solidFill>
                  <a:schemeClr val="bg1"/>
                </a:solidFill>
              </a:rPr>
              <a:t> anímicas vinculada con componentes neuropsicológicos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chemeClr val="bg1"/>
                </a:solidFill>
              </a:rPr>
              <a:t>Evaluación de traumas asociados y estrés post traumáticos en curso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dirty="0" smtClean="0">
                <a:solidFill>
                  <a:schemeClr val="bg1"/>
                </a:solidFill>
              </a:rPr>
              <a:t>Incorporar a la familia o red mas cercana del paciente </a:t>
            </a:r>
            <a:endParaRPr lang="es-CL" dirty="0" smtClean="0">
              <a:solidFill>
                <a:schemeClr val="bg1"/>
              </a:solidFill>
            </a:endParaRPr>
          </a:p>
          <a:p>
            <a:endParaRPr lang="es-ES" b="1" dirty="0">
              <a:solidFill>
                <a:schemeClr val="bg1"/>
              </a:solidFill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802248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252</Words>
  <Application>Microsoft Office PowerPoint</Application>
  <PresentationFormat>Panorámica</PresentationFormat>
  <Paragraphs>56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nefrologia cdt of 106</dc:creator>
  <cp:lastModifiedBy>nefrologia cdt of 106</cp:lastModifiedBy>
  <cp:revision>46</cp:revision>
  <dcterms:created xsi:type="dcterms:W3CDTF">2023-10-02T19:36:49Z</dcterms:created>
  <dcterms:modified xsi:type="dcterms:W3CDTF">2023-11-09T19:35:50Z</dcterms:modified>
</cp:coreProperties>
</file>