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343" r:id="rId3"/>
    <p:sldId id="258" r:id="rId4"/>
    <p:sldId id="257" r:id="rId5"/>
    <p:sldId id="259" r:id="rId6"/>
    <p:sldId id="286" r:id="rId7"/>
    <p:sldId id="260" r:id="rId8"/>
    <p:sldId id="288" r:id="rId9"/>
    <p:sldId id="287" r:id="rId10"/>
    <p:sldId id="325" r:id="rId11"/>
    <p:sldId id="264" r:id="rId12"/>
    <p:sldId id="263" r:id="rId13"/>
    <p:sldId id="265" r:id="rId14"/>
    <p:sldId id="339" r:id="rId15"/>
    <p:sldId id="326" r:id="rId16"/>
    <p:sldId id="327" r:id="rId17"/>
    <p:sldId id="269" r:id="rId18"/>
    <p:sldId id="270" r:id="rId19"/>
    <p:sldId id="268" r:id="rId20"/>
    <p:sldId id="330" r:id="rId21"/>
    <p:sldId id="328" r:id="rId22"/>
    <p:sldId id="271" r:id="rId23"/>
    <p:sldId id="329" r:id="rId24"/>
    <p:sldId id="272" r:id="rId25"/>
    <p:sldId id="331" r:id="rId26"/>
    <p:sldId id="332" r:id="rId27"/>
    <p:sldId id="334" r:id="rId28"/>
    <p:sldId id="335" r:id="rId29"/>
    <p:sldId id="336" r:id="rId30"/>
    <p:sldId id="337" r:id="rId31"/>
    <p:sldId id="338" r:id="rId32"/>
    <p:sldId id="333" r:id="rId33"/>
    <p:sldId id="273" r:id="rId34"/>
    <p:sldId id="274" r:id="rId35"/>
    <p:sldId id="275" r:id="rId36"/>
    <p:sldId id="276" r:id="rId37"/>
    <p:sldId id="277" r:id="rId38"/>
    <p:sldId id="278" r:id="rId39"/>
    <p:sldId id="280" r:id="rId40"/>
    <p:sldId id="290" r:id="rId41"/>
    <p:sldId id="291" r:id="rId42"/>
    <p:sldId id="292" r:id="rId43"/>
    <p:sldId id="293" r:id="rId44"/>
    <p:sldId id="340" r:id="rId45"/>
    <p:sldId id="295" r:id="rId46"/>
    <p:sldId id="297" r:id="rId47"/>
    <p:sldId id="298" r:id="rId48"/>
    <p:sldId id="299" r:id="rId49"/>
    <p:sldId id="300" r:id="rId50"/>
    <p:sldId id="301" r:id="rId51"/>
    <p:sldId id="302" r:id="rId52"/>
    <p:sldId id="306" r:id="rId53"/>
    <p:sldId id="307" r:id="rId54"/>
    <p:sldId id="308" r:id="rId55"/>
    <p:sldId id="309" r:id="rId56"/>
    <p:sldId id="341" r:id="rId57"/>
    <p:sldId id="310" r:id="rId58"/>
    <p:sldId id="324" r:id="rId59"/>
    <p:sldId id="342" r:id="rId6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3895"/>
  </p:normalViewPr>
  <p:slideViewPr>
    <p:cSldViewPr snapToGrid="0">
      <p:cViewPr varScale="1">
        <p:scale>
          <a:sx n="93" d="100"/>
          <a:sy n="93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14CDD-CB3A-6347-B4BE-FD45406DF3B4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AEF71-65BE-C54A-B57D-BE5597311F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122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El deterioro de la función renal no indicación de retiro de la furosemida, ya que el síndrome cardio renal tipo I, donde agudo y corazón esta descompensando al </a:t>
            </a:r>
            <a:r>
              <a:rPr lang="es-CL" dirty="0" err="1"/>
              <a:t>riñon</a:t>
            </a:r>
            <a:r>
              <a:rPr lang="es-CL" dirty="0"/>
              <a:t>, se debe a una nefropatía congestiva, es decir, </a:t>
            </a:r>
            <a:r>
              <a:rPr lang="es-CL" dirty="0" err="1"/>
              <a:t>haybedema</a:t>
            </a:r>
            <a:r>
              <a:rPr lang="es-CL" dirty="0"/>
              <a:t> intersticial, </a:t>
            </a:r>
            <a:r>
              <a:rPr lang="es-CL" dirty="0" err="1"/>
              <a:t>peritubuilar</a:t>
            </a:r>
            <a:r>
              <a:rPr lang="es-CL" dirty="0"/>
              <a:t> en las nefronas, entonces los diuréticos van a mejorar esa condición. </a:t>
            </a:r>
            <a:r>
              <a:rPr lang="es-CL" dirty="0" err="1"/>
              <a:t>Ademas</a:t>
            </a:r>
            <a:r>
              <a:rPr lang="es-CL" dirty="0"/>
              <a:t> hay una falsa elevación de creatinina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AEF71-65BE-C54A-B57D-BE5597311F69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343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AA7DB-C306-B980-D533-F29F23945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EF5D82-0EBC-9B9D-E67F-0CF9E80A1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6AF036-FD79-2853-10FA-1B6E20575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BD48-7759-E548-8DF1-787A0FA1EAB1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3218C0-2F77-9A26-F408-91A10E29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51898D-13F6-5864-72A8-04EAE0F63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6488-E219-8948-90A4-013D085B4A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966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C7954-296F-42D6-F04F-7B2B1258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7A8E0EF-545B-304E-D053-93C548448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355178-F9EC-C264-3138-96A0F216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BD48-7759-E548-8DF1-787A0FA1EAB1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E75F16-5F03-9E58-0B55-0672D248B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9AFC72-0F27-7577-3020-D9E46786D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6488-E219-8948-90A4-013D085B4A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307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604BC0-9C2C-421C-4EA4-2D249372D5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4B0F750-985C-B797-848B-2FAB3D7B9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3D028-2A91-F239-CD0A-CB0EDB6B8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BD48-7759-E548-8DF1-787A0FA1EAB1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E1B4DA-F33F-2488-26E8-FAE6576B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D147B0-1DE2-34AE-776F-3EC515DC2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6488-E219-8948-90A4-013D085B4A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1550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B895D-F979-4CCE-DA55-9AAF954EE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91B0D8-909B-ED12-6924-0889830FE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3A8D40-F162-4702-25D5-B94376CC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BD48-7759-E548-8DF1-787A0FA1EAB1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791529-82EE-441E-89CE-0C978B89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189B2D-6653-8B4A-FF70-2F7B1B3E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6488-E219-8948-90A4-013D085B4A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61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B0B71A-AEE3-36AE-5284-0B29D84D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F37EB3-80A6-5E63-B8A1-A72551A50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9B8C0D-8C3D-C7B5-CFA2-3633DEAE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BD48-7759-E548-8DF1-787A0FA1EAB1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EFFE20-37E0-6794-98C3-D70894E1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4C6002-7C3B-33F2-02DE-298E3438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6488-E219-8948-90A4-013D085B4A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176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CA535B-90E3-1CCD-B390-60C9182B6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01AEBE-EE7C-B5C1-A0B4-9E7A5D80B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E2D40C-0F54-654E-E2E5-69EE64847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066FD4-C8CB-793D-02D7-2A4111DA0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BD48-7759-E548-8DF1-787A0FA1EAB1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A07935-4F51-8401-CA27-1C30E78E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AD8AD2-0825-6FBC-5EF3-C39A01E0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6488-E219-8948-90A4-013D085B4A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250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BE9B1-8F2D-A660-5811-1A25625A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AD0EE3-F922-A991-CD53-F41CD7E6E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6F476FB-E82D-2892-FB3D-0A8956B2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8B4DD5-F650-8AF2-CAD5-68858C09A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D8E4CDE-71F3-24A5-1D76-256A7981C1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19AB7B9-8FAD-4546-62B1-AD758B55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BD48-7759-E548-8DF1-787A0FA1EAB1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6D32B0E-4B7B-589D-B93B-CEADF734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9969333-8B04-8A6C-0547-662F6151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6488-E219-8948-90A4-013D085B4A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6317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CDD88-61FB-F90D-F01F-20D96954D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99D987-BA5D-5AB5-CD4B-3FA2981A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BD48-7759-E548-8DF1-787A0FA1EAB1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EDA172A-2C95-D545-E9DB-F1C990EE1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BAE836-3720-AC60-7AE8-630D88CDB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6488-E219-8948-90A4-013D085B4A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971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DBA3B0-05D1-C15B-B724-593796CD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BD48-7759-E548-8DF1-787A0FA1EAB1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C04FC42-78F1-9A92-9148-A8AC447F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026230-4B8B-6861-2FEA-E68EF3EF5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6488-E219-8948-90A4-013D085B4A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054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B9769-5675-DBB7-96AD-57DF7793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E4BBEE-E4B9-EDAD-1158-BEF709EC1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BD4BAF-417B-2B39-B856-24584EBBC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A9B7E4-5EA5-4ECE-7803-AEA1195A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BD48-7759-E548-8DF1-787A0FA1EAB1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F3CD88-359B-0CEF-FB83-F8F8C4A9A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86CF1C-7A34-1AFC-567A-57F1C870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6488-E219-8948-90A4-013D085B4A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408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F566C-A0C0-1CD7-7030-258622A6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2A46D1-E853-6EEB-254E-BD26E644C1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C030D4-C49D-F861-54BA-1AFEB7BCA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4DDC5C-5465-AFB6-375C-097CAEE1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BD48-7759-E548-8DF1-787A0FA1EAB1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A03F51-D360-603E-1189-B017EB834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9C9B85-EE36-4223-926B-A6CA1787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6488-E219-8948-90A4-013D085B4A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891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BF8D911-2F51-6597-9BA3-7E3652BA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21487F-CDEF-47AB-B835-3C261056E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AF44D-D9CF-C94F-2104-3BB81FCCC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7BD48-7759-E548-8DF1-787A0FA1EAB1}" type="datetimeFigureOut">
              <a:rPr lang="es-CL" smtClean="0"/>
              <a:t>04-10-24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AD61E4-E824-FE02-34B8-E1E91BD71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02D852-1D35-BF6D-8672-7ABD00EFB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56488-E219-8948-90A4-013D085B4A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48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114C59E-A3D5-0B27-B610-9891C6F04D61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174A531-ABA0-29DE-C60B-5CB60C681EFC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58DE855-C27D-0DD8-D150-7C06D586D053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8" name="1 CuadroTexto">
            <a:extLst>
              <a:ext uri="{FF2B5EF4-FFF2-40B4-BE49-F238E27FC236}">
                <a16:creationId xmlns:a16="http://schemas.microsoft.com/office/drawing/2014/main" id="{CD47B3B3-54CB-A434-08E2-3703AF111941}"/>
              </a:ext>
            </a:extLst>
          </p:cNvPr>
          <p:cNvSpPr txBox="1"/>
          <p:nvPr/>
        </p:nvSpPr>
        <p:spPr>
          <a:xfrm>
            <a:off x="2389651" y="96887"/>
            <a:ext cx="7746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>
                <a:latin typeface="Papyrus" panose="020B0602040200020303" pitchFamily="34" charset="77"/>
              </a:rPr>
              <a:t>Hospital Clinico San Borja – Arriaran</a:t>
            </a:r>
          </a:p>
          <a:p>
            <a:pPr algn="ctr"/>
            <a:r>
              <a:rPr lang="es-VE" b="1" dirty="0">
                <a:latin typeface="Papyrus" panose="020B0602040200020303" pitchFamily="34" charset="77"/>
              </a:rPr>
              <a:t>Servicio de Cardiologia</a:t>
            </a:r>
          </a:p>
          <a:p>
            <a:pPr algn="ctr"/>
            <a:r>
              <a:rPr lang="es-VE" b="1" dirty="0">
                <a:latin typeface="Papyrus" panose="020B0602040200020303" pitchFamily="34" charset="77"/>
              </a:rPr>
              <a:t>Unidad de Insuficiencia Cardiaca </a:t>
            </a: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2C594563-B1DC-09F0-E873-79C262357046}"/>
              </a:ext>
            </a:extLst>
          </p:cNvPr>
          <p:cNvSpPr txBox="1"/>
          <p:nvPr/>
        </p:nvSpPr>
        <p:spPr>
          <a:xfrm>
            <a:off x="2619790" y="5620804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600" dirty="0">
                <a:ln w="0">
                  <a:solidFill>
                    <a:schemeClr val="tx1"/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Papyrus" panose="020B0602040200020303" pitchFamily="34" charset="77"/>
              </a:rPr>
              <a:t>Dr. GUILLERMO  SOTO  HERNANDEZ</a:t>
            </a:r>
          </a:p>
          <a:p>
            <a:pPr algn="ctr"/>
            <a:r>
              <a:rPr lang="es-VE" sz="1600" dirty="0">
                <a:ln w="0">
                  <a:solidFill>
                    <a:schemeClr val="tx1"/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Papyrus" panose="020B0602040200020303" pitchFamily="34" charset="77"/>
              </a:rPr>
              <a:t>Cardiologo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478A0D6-F924-9AAB-1A4E-9D541F3CA833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96D6B0-1BF6-6809-A763-3D2BCA748B36}"/>
              </a:ext>
            </a:extLst>
          </p:cNvPr>
          <p:cNvSpPr txBox="1"/>
          <p:nvPr/>
        </p:nvSpPr>
        <p:spPr>
          <a:xfrm>
            <a:off x="3311236" y="2791926"/>
            <a:ext cx="6220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Insuficiencia Cardiaca: </a:t>
            </a:r>
          </a:p>
          <a:p>
            <a:pPr algn="ctr"/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Enfoque multidisciplinario</a:t>
            </a: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31694264-74A4-E980-F215-99868A0EE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605" y="1"/>
            <a:ext cx="1974981" cy="195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132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0" name="Rectangle 399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9944" name="Picture 8">
            <a:extLst>
              <a:ext uri="{FF2B5EF4-FFF2-40B4-BE49-F238E27FC236}">
                <a16:creationId xmlns:a16="http://schemas.microsoft.com/office/drawing/2014/main" id="{540A8482-8BFE-A077-4E2B-086C4C2F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r="402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23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B2A37FA-F882-8F24-497B-1865157F4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620" y="2028596"/>
            <a:ext cx="8843292" cy="3584826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3D002A5-9237-C8C2-22EE-1D249DB806EB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Clasificación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58EB8D-8A21-18E4-5364-182184547419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18487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4A886AD-5BEA-AB54-E3AE-0E0DCE2DE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36" y="2240227"/>
            <a:ext cx="9493062" cy="3168072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3FFEBD7-6ABC-7803-BBB9-A18F846B7BB0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Clasificación según FEVI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D673824-42C0-DC8F-DC75-38557C635905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1692005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F13C7E9-CCBB-3E5E-C123-F4EAD4E20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754" y="1465671"/>
            <a:ext cx="7988877" cy="446897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AA14A4-1FFE-2C95-11EC-5AF24F3435E0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Clasificación: IC </a:t>
            </a:r>
            <a:r>
              <a:rPr lang="es-CL" sz="3200" b="1" dirty="0" err="1">
                <a:solidFill>
                  <a:srgbClr val="002060"/>
                </a:solidFill>
                <a:latin typeface="Papyrus" panose="020B0602040200020303" pitchFamily="34" charset="77"/>
              </a:rPr>
              <a:t>FEVIp</a:t>
            </a:r>
            <a:endParaRPr lang="es-CL" sz="3200" b="1" dirty="0">
              <a:solidFill>
                <a:srgbClr val="002060"/>
              </a:solidFill>
              <a:latin typeface="Papyrus" panose="020B0602040200020303" pitchFamily="34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F3A6E94-94BD-90BC-2410-58941F265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5" y="6224814"/>
            <a:ext cx="76454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94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6" name="Rectangle 4097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66" name="Picture 6">
            <a:extLst>
              <a:ext uri="{FF2B5EF4-FFF2-40B4-BE49-F238E27FC236}">
                <a16:creationId xmlns:a16="http://schemas.microsoft.com/office/drawing/2014/main" id="{B923D6AE-5029-BAD7-9DC8-D00260EC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839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85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C87E62B-FC00-0C1F-ADD0-68757E8B1D29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E1856792-9EEC-7918-862A-F56F4162B751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D862B57-9FF0-79BC-62E8-2A6CCF135303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E8272B7A-BFA9-8526-F96B-8E5FEBBB4246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D68EAFF-B955-E168-F84E-E3FB31619753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Insuficiencia cardiaca Aguda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E4FD5A7-F0BB-3840-779D-3A70E6782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201" y="3502692"/>
            <a:ext cx="8858629" cy="2602289"/>
          </a:xfrm>
          <a:prstGeom prst="rect">
            <a:avLst/>
          </a:prstGeom>
          <a:effectLst>
            <a:glow rad="127000">
              <a:srgbClr val="002060"/>
            </a:glo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1BA223E-0A8D-2AF3-53E5-CBE1A29D9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" y="1618328"/>
            <a:ext cx="7715250" cy="1455410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  <a:outerShdw blurRad="50800" dist="50800" dir="5400000" algn="ctr" rotWithShape="0">
              <a:schemeClr val="accent5">
                <a:lumMod val="40000"/>
                <a:lumOff val="60000"/>
                <a:alpha val="95000"/>
              </a:schemeClr>
            </a:outerShdw>
            <a:reflection endPos="0" dist="50800" dir="5400000" sy="-100000" algn="bl" rotWithShape="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41DABAA-3E3C-A591-80BE-7A94B374A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265" y="2707977"/>
            <a:ext cx="8473477" cy="2228850"/>
          </a:xfrm>
          <a:prstGeom prst="rect">
            <a:avLst/>
          </a:prstGeom>
          <a:effectLst>
            <a:glow rad="218020">
              <a:srgbClr val="002060"/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8C757FE-E7A8-81F5-4DF5-4B60C560CF16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384948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A7F3B6BC-616A-DF4B-ACF6-11D7012EC819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9B660B70-05A8-1F23-DE0C-36E92EC179AC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36D4FFA-F138-67CB-0DB6-D68E5DF0BA44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EA3633A5-FFA1-8693-8F06-4E3CD87B1E0F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E87A8CB-3AA4-1917-BB04-53DF6CB89630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Insuficiencia cardiaca Aguda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E605439-F9E4-B282-A6D7-42F9218F0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655" y="1341990"/>
            <a:ext cx="6528875" cy="51509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27A1017-BFC6-4DC4-C0D8-2708ECDB0CA1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938556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CBFFF4D-9924-B6A5-F4C7-A17702932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187" y="1370564"/>
            <a:ext cx="8223625" cy="487621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500B5A-FCA5-68A0-FEA3-E213D8154611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Perfiles clínicos de la 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D717D9F-2EB8-9CBC-DA7E-0C2695BDF072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648799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A6E6A0C-6D7A-DE08-46B9-7596373EB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309" y="1950901"/>
            <a:ext cx="7772400" cy="361397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E265DE7-60CE-ABD7-7D27-BA9B86C24AC2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Perfiles clínicos de la 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0840EF-520B-0961-C7E7-5B8F708FD233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847018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677738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15834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AE559CF-149E-7212-B8C9-F09656744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1"/>
          <a:stretch/>
        </p:blipFill>
        <p:spPr>
          <a:xfrm>
            <a:off x="3139988" y="993769"/>
            <a:ext cx="5912023" cy="5498259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5AF3F6C-7553-1353-AC4A-A51BEFDCCEEB}"/>
              </a:ext>
            </a:extLst>
          </p:cNvPr>
          <p:cNvSpPr txBox="1"/>
          <p:nvPr/>
        </p:nvSpPr>
        <p:spPr>
          <a:xfrm>
            <a:off x="2045760" y="193213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Diagnostico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71AF54B-64EB-B5CD-EEA6-1E758463FB83}"/>
              </a:ext>
            </a:extLst>
          </p:cNvPr>
          <p:cNvSpPr txBox="1"/>
          <p:nvPr/>
        </p:nvSpPr>
        <p:spPr>
          <a:xfrm>
            <a:off x="546755" y="6621180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4250058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E240F13-A4B1-7D3C-7779-8A818744B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62" y="3755573"/>
            <a:ext cx="4653845" cy="261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FBF2B1C1-06C7-A02A-1DDD-5D063BB4ECB3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398F9D8-477C-3BD5-C735-C18B39756F76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9F455D5-8DBC-3F65-3DB0-56FF3FF175F6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F172FB0E-078F-FA06-5CEF-7969F642D0DE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E38D2E-C791-4B17-8A75-5F23F9809E7F}"/>
              </a:ext>
            </a:extLst>
          </p:cNvPr>
          <p:cNvSpPr txBox="1"/>
          <p:nvPr/>
        </p:nvSpPr>
        <p:spPr>
          <a:xfrm>
            <a:off x="3080507" y="2115548"/>
            <a:ext cx="5538356" cy="175432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Bookman Old Style" panose="02050604050505020204" pitchFamily="18" charset="0"/>
              </a:rPr>
              <a:t>Mi conflicto de interés es con </a:t>
            </a:r>
          </a:p>
          <a:p>
            <a:pPr algn="ctr"/>
            <a:r>
              <a:rPr lang="es-CL" dirty="0">
                <a:latin typeface="Bookman Old Style" panose="02050604050505020204" pitchFamily="18" charset="0"/>
              </a:rPr>
              <a:t>AXON FARMA</a:t>
            </a:r>
          </a:p>
          <a:p>
            <a:pPr algn="ctr"/>
            <a:endParaRPr lang="es-CL" dirty="0">
              <a:latin typeface="Bookman Old Style" panose="02050604050505020204" pitchFamily="18" charset="0"/>
            </a:endParaRPr>
          </a:p>
          <a:p>
            <a:pPr algn="ctr"/>
            <a:r>
              <a:rPr lang="es-CL" dirty="0">
                <a:latin typeface="Bookman Old Style" panose="02050604050505020204" pitchFamily="18" charset="0"/>
              </a:rPr>
              <a:t>Donde se explica:</a:t>
            </a:r>
          </a:p>
          <a:p>
            <a:pPr algn="ctr"/>
            <a:r>
              <a:rPr lang="es-CL" dirty="0">
                <a:latin typeface="Bookman Old Style" panose="02050604050505020204" pitchFamily="18" charset="0"/>
              </a:rPr>
              <a:t>- objetivos de la diana terapéutica de la insuficiencia cardiaca </a:t>
            </a:r>
          </a:p>
        </p:txBody>
      </p:sp>
    </p:spTree>
    <p:extLst>
      <p:ext uri="{BB962C8B-B14F-4D97-AF65-F5344CB8AC3E}">
        <p14:creationId xmlns:p14="http://schemas.microsoft.com/office/powerpoint/2010/main" val="2272179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E123F63-11A6-6B54-6A6D-13D84DA142A6}"/>
              </a:ext>
            </a:extLst>
          </p:cNvPr>
          <p:cNvGrpSpPr/>
          <p:nvPr/>
        </p:nvGrpSpPr>
        <p:grpSpPr>
          <a:xfrm>
            <a:off x="546755" y="677738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FD4A99B-0A1B-1179-2B70-FB69C47D144B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1A0C2B37-67CF-4EF4-B99D-9E7BE1CE7685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8F6D2538-E765-FBF1-8437-11323D7A693C}"/>
              </a:ext>
            </a:extLst>
          </p:cNvPr>
          <p:cNvSpPr/>
          <p:nvPr/>
        </p:nvSpPr>
        <p:spPr>
          <a:xfrm>
            <a:off x="0" y="15834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509CB4-D7E3-ACF8-43AB-5907C78302FB}"/>
              </a:ext>
            </a:extLst>
          </p:cNvPr>
          <p:cNvSpPr txBox="1"/>
          <p:nvPr/>
        </p:nvSpPr>
        <p:spPr>
          <a:xfrm>
            <a:off x="2045760" y="193213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Oxigeno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4881591-0EF8-9921-7F39-780B6C022AB9}"/>
              </a:ext>
            </a:extLst>
          </p:cNvPr>
          <p:cNvSpPr txBox="1"/>
          <p:nvPr/>
        </p:nvSpPr>
        <p:spPr>
          <a:xfrm>
            <a:off x="773190" y="1439892"/>
            <a:ext cx="5322810" cy="2585323"/>
          </a:xfrm>
          <a:prstGeom prst="rect">
            <a:avLst/>
          </a:prstGeom>
          <a:solidFill>
            <a:schemeClr val="bg1"/>
          </a:solidFill>
          <a:effectLst>
            <a:glow rad="100330">
              <a:schemeClr val="tx1">
                <a:lumMod val="95000"/>
                <a:lumOff val="5000"/>
                <a:alpha val="82225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Papyrus" panose="020B0602040200020303" pitchFamily="34" charset="77"/>
              </a:rPr>
              <a:t>Indicado en pacientes que se ha demostrado HIPOXIA </a:t>
            </a:r>
          </a:p>
          <a:p>
            <a:pPr algn="ctr"/>
            <a:r>
              <a:rPr lang="es-CL" dirty="0">
                <a:latin typeface="Papyrus" panose="020B0602040200020303" pitchFamily="34" charset="77"/>
              </a:rPr>
              <a:t>(SATURACION  &lt; 90%  -  PAO &lt; 60	mmHg)</a:t>
            </a:r>
          </a:p>
          <a:p>
            <a:pPr algn="ctr"/>
            <a:endParaRPr lang="es-CL" dirty="0">
              <a:latin typeface="Papyrus" panose="020B0602040200020303" pitchFamily="34" charset="77"/>
            </a:endParaRPr>
          </a:p>
          <a:p>
            <a:pPr algn="ctr"/>
            <a:endParaRPr lang="es-CL" dirty="0">
              <a:latin typeface="Papyrus" panose="020B0602040200020303" pitchFamily="34" charset="77"/>
            </a:endParaRPr>
          </a:p>
          <a:p>
            <a:pPr algn="ctr"/>
            <a:endParaRPr lang="es-CL" dirty="0">
              <a:latin typeface="Papyrus" panose="020B0602040200020303" pitchFamily="34" charset="77"/>
            </a:endParaRPr>
          </a:p>
          <a:p>
            <a:pPr algn="ctr"/>
            <a:r>
              <a:rPr lang="es-CL" dirty="0">
                <a:latin typeface="Papyrus" panose="020B0602040200020303" pitchFamily="34" charset="77"/>
              </a:rPr>
              <a:t>VMNI -&gt; CPAP  -   PPV  -&gt;  Han demostrado reducir la necesidad de IOT en pacientes             con ICA o Insuficiencia respiratoria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7E9B0A5-0700-C18D-94B6-F1F1C4947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195"/>
          <a:stretch/>
        </p:blipFill>
        <p:spPr>
          <a:xfrm>
            <a:off x="6322435" y="2608313"/>
            <a:ext cx="5588000" cy="3972243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34FD290-4A8D-EEB9-D73D-EDFABB481A94}"/>
              </a:ext>
            </a:extLst>
          </p:cNvPr>
          <p:cNvSpPr txBox="1"/>
          <p:nvPr/>
        </p:nvSpPr>
        <p:spPr>
          <a:xfrm>
            <a:off x="546755" y="6637509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487486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CBA5FDE-2C88-51D5-91C9-6182BEE4212E}"/>
              </a:ext>
            </a:extLst>
          </p:cNvPr>
          <p:cNvGrpSpPr/>
          <p:nvPr/>
        </p:nvGrpSpPr>
        <p:grpSpPr>
          <a:xfrm>
            <a:off x="546755" y="677738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288E1B8-21EE-82CB-0994-5042F74C083A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2246B2F-DE89-B3A7-6327-420FFE11E51A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4C7D1183-E526-EB37-5CFD-A3749CDEAF51}"/>
              </a:ext>
            </a:extLst>
          </p:cNvPr>
          <p:cNvSpPr/>
          <p:nvPr/>
        </p:nvSpPr>
        <p:spPr>
          <a:xfrm>
            <a:off x="0" y="15834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BE8DA4A-D51F-F8C0-96E4-57F7C64BC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204" y="1031695"/>
            <a:ext cx="6227198" cy="542240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796D27B-D8E2-3D93-0442-6B8456C386BC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Algoritmo terapéutico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30E428-C88C-27CB-A728-C43944EA26FA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2494829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F25BC4C-2C93-E5AB-AFED-F98612235DEE}"/>
              </a:ext>
            </a:extLst>
          </p:cNvPr>
          <p:cNvSpPr txBox="1"/>
          <p:nvPr/>
        </p:nvSpPr>
        <p:spPr>
          <a:xfrm>
            <a:off x="773190" y="1501563"/>
            <a:ext cx="7262380" cy="1477328"/>
          </a:xfrm>
          <a:prstGeom prst="rect">
            <a:avLst/>
          </a:prstGeom>
          <a:solidFill>
            <a:schemeClr val="bg1"/>
          </a:solidFill>
          <a:effectLst>
            <a:glow rad="258387">
              <a:schemeClr val="tx1">
                <a:lumMod val="95000"/>
                <a:lumOff val="5000"/>
                <a:alpha val="82225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CL" dirty="0">
                <a:latin typeface="Papyrus" panose="020B0602040200020303" pitchFamily="34" charset="77"/>
              </a:rPr>
              <a:t>Paciente congestivo a pesar de estar tomando dosis de furosemida iguales o superiores a 80 mg al día, o dosis equivalente de torasemida o bumetanida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Natriuresis escasa a pesar de una dosis adecuada de diuréticos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B5870BB-19D7-DB3F-ABFB-1D7AC1BF452C}"/>
              </a:ext>
            </a:extLst>
          </p:cNvPr>
          <p:cNvSpPr txBox="1"/>
          <p:nvPr/>
        </p:nvSpPr>
        <p:spPr>
          <a:xfrm>
            <a:off x="4630815" y="3265870"/>
            <a:ext cx="7262380" cy="3139321"/>
          </a:xfrm>
          <a:prstGeom prst="rect">
            <a:avLst/>
          </a:prstGeom>
          <a:solidFill>
            <a:schemeClr val="bg1"/>
          </a:solidFill>
          <a:effectLst>
            <a:glow rad="192044">
              <a:srgbClr val="002060">
                <a:alpha val="88057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2060"/>
                </a:solidFill>
                <a:latin typeface="Papyrus" panose="020B0602040200020303" pitchFamily="34" charset="77"/>
              </a:rPr>
              <a:t>Causas:</a:t>
            </a:r>
          </a:p>
          <a:p>
            <a:r>
              <a:rPr lang="es-CL" dirty="0">
                <a:latin typeface="Papyrus" panose="020B0602040200020303" pitchFamily="34" charset="77"/>
              </a:rPr>
              <a:t>- Falta de adherencia al tratamiento</a:t>
            </a:r>
          </a:p>
          <a:p>
            <a:r>
              <a:rPr lang="es-CL" dirty="0">
                <a:latin typeface="Papyrus" panose="020B0602040200020303" pitchFamily="34" charset="77"/>
              </a:rPr>
              <a:t>- Mala absorción por edema de la pared intestinal</a:t>
            </a:r>
          </a:p>
          <a:p>
            <a:r>
              <a:rPr lang="es-CL" dirty="0">
                <a:latin typeface="Papyrus" panose="020B0602040200020303" pitchFamily="34" charset="77"/>
              </a:rPr>
              <a:t>- Uso concomitante de AINES -&gt; podrían anular la acción de los Diuréticos de asa</a:t>
            </a:r>
          </a:p>
          <a:p>
            <a:r>
              <a:rPr lang="es-CL" dirty="0">
                <a:latin typeface="Papyrus" panose="020B0602040200020303" pitchFamily="34" charset="77"/>
              </a:rPr>
              <a:t>- Insuficiencia renal</a:t>
            </a:r>
          </a:p>
          <a:p>
            <a:r>
              <a:rPr lang="es-CL" dirty="0">
                <a:latin typeface="Papyrus" panose="020B0602040200020303" pitchFamily="34" charset="77"/>
              </a:rPr>
              <a:t>- Tolerancia a los diuréticos a corto plazo: FENOMENO DE REBOTE</a:t>
            </a:r>
          </a:p>
          <a:p>
            <a:r>
              <a:rPr lang="es-CL" dirty="0">
                <a:latin typeface="Papyrus" panose="020B0602040200020303" pitchFamily="34" charset="77"/>
              </a:rPr>
              <a:t>- Tolerancia a los diuréticos a largo plazo: FENOOMENO DE FRENADA</a:t>
            </a:r>
          </a:p>
          <a:p>
            <a:r>
              <a:rPr lang="es-CL" dirty="0">
                <a:latin typeface="Papyrus" panose="020B0602040200020303" pitchFamily="34" charset="77"/>
              </a:rPr>
              <a:t>- Hipoalbuminemia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F3609F-6DD4-20C3-047C-9F04C3FBE99B}"/>
              </a:ext>
            </a:extLst>
          </p:cNvPr>
          <p:cNvSpPr txBox="1"/>
          <p:nvPr/>
        </p:nvSpPr>
        <p:spPr>
          <a:xfrm>
            <a:off x="2045760" y="29772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Resistencia a diuréticos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D77C1E2-E309-85FE-9269-F37E05CA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8" y="3210062"/>
            <a:ext cx="3077553" cy="313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6B0047F-CF48-E75E-DA25-10ACE3997B89}"/>
              </a:ext>
            </a:extLst>
          </p:cNvPr>
          <p:cNvSpPr txBox="1"/>
          <p:nvPr/>
        </p:nvSpPr>
        <p:spPr>
          <a:xfrm>
            <a:off x="546755" y="6580556"/>
            <a:ext cx="7715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L" sz="1100" b="1" i="0" u="none" strike="noStrike" dirty="0" err="1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Diuretic</a:t>
            </a:r>
            <a:r>
              <a:rPr lang="es-CL" sz="1100" b="1" i="0" u="none" strike="noStrike" dirty="0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 </a:t>
            </a:r>
            <a:r>
              <a:rPr lang="es-CL" sz="1100" b="1" i="0" u="none" strike="noStrike" dirty="0" err="1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Therapy</a:t>
            </a:r>
            <a:r>
              <a:rPr lang="es-CL" sz="1100" b="1" i="0" u="none" strike="noStrike" dirty="0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 </a:t>
            </a:r>
            <a:r>
              <a:rPr lang="es-CL" sz="1100" b="1" i="0" u="none" strike="noStrike" dirty="0" err="1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for</a:t>
            </a:r>
            <a:r>
              <a:rPr lang="es-CL" sz="1100" b="1" i="0" u="none" strike="noStrike" dirty="0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 </a:t>
            </a:r>
            <a:r>
              <a:rPr lang="es-CL" sz="1100" b="1" i="0" u="none" strike="noStrike" dirty="0" err="1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Patients</a:t>
            </a:r>
            <a:r>
              <a:rPr lang="es-CL" sz="1100" b="1" i="0" u="none" strike="noStrike" dirty="0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 </a:t>
            </a:r>
            <a:r>
              <a:rPr lang="es-CL" sz="1100" b="1" i="0" u="none" strike="noStrike" dirty="0" err="1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With</a:t>
            </a:r>
            <a:r>
              <a:rPr lang="es-CL" sz="1100" b="1" i="0" u="none" strike="noStrike" dirty="0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 Heart </a:t>
            </a:r>
            <a:r>
              <a:rPr lang="es-CL" sz="1100" b="1" i="0" u="none" strike="noStrike" dirty="0" err="1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Failure</a:t>
            </a:r>
            <a:r>
              <a:rPr lang="es-CL" sz="1100" b="1" i="0" u="none" strike="noStrike" dirty="0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: </a:t>
            </a:r>
            <a:r>
              <a:rPr lang="es-CL" sz="1100" b="1" i="1" u="none" strike="noStrike" dirty="0" err="1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JACC</a:t>
            </a:r>
            <a:r>
              <a:rPr lang="es-CL" sz="1100" b="1" i="0" u="none" strike="noStrike" dirty="0" err="1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State</a:t>
            </a:r>
            <a:r>
              <a:rPr lang="es-CL" sz="1100" b="1" i="0" u="none" strike="noStrike" dirty="0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-</a:t>
            </a:r>
            <a:r>
              <a:rPr lang="es-CL" sz="1100" b="1" i="0" u="none" strike="noStrike" dirty="0" err="1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of</a:t>
            </a:r>
            <a:r>
              <a:rPr lang="es-CL" sz="1100" b="1" i="0" u="none" strike="noStrike" dirty="0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-</a:t>
            </a:r>
            <a:r>
              <a:rPr lang="es-CL" sz="1100" b="1" i="0" u="none" strike="noStrike" dirty="0" err="1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the</a:t>
            </a:r>
            <a:r>
              <a:rPr lang="es-CL" sz="1100" b="1" i="0" u="none" strike="noStrike" dirty="0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-Art </a:t>
            </a:r>
            <a:r>
              <a:rPr lang="es-CL" sz="1100" b="1" i="0" u="none" strike="noStrike" dirty="0" err="1">
                <a:solidFill>
                  <a:srgbClr val="1F1F1F"/>
                </a:solidFill>
                <a:effectLst/>
                <a:latin typeface="Papyrus" panose="020B0602040200020303" pitchFamily="34" charset="77"/>
              </a:rPr>
              <a:t>Review</a:t>
            </a:r>
            <a:endParaRPr lang="es-CL" sz="1100" b="1" i="0" u="none" strike="noStrike" dirty="0">
              <a:solidFill>
                <a:srgbClr val="1F1F1F"/>
              </a:solidFill>
              <a:effectLst/>
              <a:latin typeface="Papyrus" panose="020B0602040200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5566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EDF6519-8D6C-8C42-5129-3AEC72DD532B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DA9A978-2A49-3B6D-ED82-5355588727F8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6770177-8264-6A9C-8192-845C1C39E270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DE4E8667-2BAC-9E75-900D-85FF1FCD83D0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6DEE6E5-E449-D45B-C5F9-41E8076A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232" y="1470314"/>
            <a:ext cx="7772400" cy="5026972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58D5679-5C0E-84D8-23BA-7921E71B2AA9}"/>
              </a:ext>
            </a:extLst>
          </p:cNvPr>
          <p:cNvSpPr txBox="1"/>
          <p:nvPr/>
        </p:nvSpPr>
        <p:spPr>
          <a:xfrm>
            <a:off x="2045760" y="29772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Diuréticos más usados en 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1B3C94-C23C-BD39-BC9C-C5B6357C2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067131" y="3811977"/>
            <a:ext cx="5632835" cy="47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57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D918741-9205-27AF-D637-EA26EDFC05A2}"/>
              </a:ext>
            </a:extLst>
          </p:cNvPr>
          <p:cNvSpPr txBox="1"/>
          <p:nvPr/>
        </p:nvSpPr>
        <p:spPr>
          <a:xfrm>
            <a:off x="2045760" y="29772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Diuréticos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5AE1DAF-45FE-34EE-D5AB-660CCEC0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57" y="1611423"/>
            <a:ext cx="10193766" cy="2707115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7FA6F22-D55E-4244-05AE-1B19D4AFC9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172"/>
          <a:stretch/>
        </p:blipFill>
        <p:spPr>
          <a:xfrm>
            <a:off x="2585949" y="4578653"/>
            <a:ext cx="7020101" cy="1335848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77B09A1-EAD1-8AAE-4E1F-B6C6825D8FFE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3971801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A889EE4A-257D-A6AD-A46E-00E2767F18A4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FB6A8481-8187-0BAA-1FFF-3B5ECC8D4AE3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E513E1C-33F7-4EE2-9224-CE572F33A651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3C7A4A13-A083-AFA8-A272-06DD11B22048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DB75900-DB70-468C-67E6-7F177BC41DAF}"/>
              </a:ext>
            </a:extLst>
          </p:cNvPr>
          <p:cNvSpPr txBox="1"/>
          <p:nvPr/>
        </p:nvSpPr>
        <p:spPr>
          <a:xfrm>
            <a:off x="2045760" y="29772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Vasodilatadores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887519A-3504-6BD2-D1EE-8636351AD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32" y="1502875"/>
            <a:ext cx="7772400" cy="152767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94CB760-4094-C9E2-4A7E-E651A9159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91" y="3246588"/>
            <a:ext cx="7772400" cy="3125959"/>
          </a:xfrm>
          <a:prstGeom prst="rect">
            <a:avLst/>
          </a:prstGeom>
          <a:effectLst>
            <a:glow rad="127000">
              <a:srgbClr val="002060"/>
            </a:glo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6466B77-E2F8-7BFF-E5C7-33AC9729D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09" t="5847" b="68227"/>
          <a:stretch/>
        </p:blipFill>
        <p:spPr>
          <a:xfrm>
            <a:off x="9115291" y="1601605"/>
            <a:ext cx="1858241" cy="1330218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D5AD23-C524-7D64-78D5-0AD33C38B878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405362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7E5FB9C5-FFC2-E1C9-F8C7-784B3EBEA2BD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863EFD58-39D8-3894-E257-B0E559F09E57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B47730D-70DC-01FC-1916-0E03AB8DD6C8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DC3B2B2-9918-55CB-E540-1AFCA9F5C1A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DD6B5E-CD5D-694C-6EEA-89647A1B9606}"/>
              </a:ext>
            </a:extLst>
          </p:cNvPr>
          <p:cNvSpPr txBox="1"/>
          <p:nvPr/>
        </p:nvSpPr>
        <p:spPr>
          <a:xfrm>
            <a:off x="2045760" y="29772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Vasoactivos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F678673-90BB-FFC5-45DF-37A81E1F1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41" y="1233865"/>
            <a:ext cx="8040349" cy="2107192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FFD2B79-61B6-F9A1-AC38-DFC3DE8CE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915" y="3283246"/>
            <a:ext cx="5514109" cy="3277025"/>
          </a:xfrm>
          <a:prstGeom prst="rect">
            <a:avLst/>
          </a:prstGeom>
          <a:effectLst>
            <a:glow rad="127000">
              <a:srgbClr val="002060"/>
            </a:glow>
          </a:effec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761289D4-9F19-DCAE-CAEB-4124B3E3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27" y="3860038"/>
            <a:ext cx="36195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F500BD8-507D-8546-0758-FAB88B95D717}"/>
              </a:ext>
            </a:extLst>
          </p:cNvPr>
          <p:cNvSpPr txBox="1"/>
          <p:nvPr/>
        </p:nvSpPr>
        <p:spPr>
          <a:xfrm>
            <a:off x="546755" y="6637509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2048399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779939B7-0442-5EAF-3CEE-841C84E9F838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0AC656B-64A6-9EDE-92BE-C593E16CE396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1E9DE64-62E6-2E51-34B9-336FB8EB95DB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ED0EDE6E-121E-5D3E-8525-64617F13BEB6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0F64D8F-1FD0-FFAB-5A5E-8573AA95E3B1}"/>
              </a:ext>
            </a:extLst>
          </p:cNvPr>
          <p:cNvSpPr txBox="1"/>
          <p:nvPr/>
        </p:nvSpPr>
        <p:spPr>
          <a:xfrm>
            <a:off x="773190" y="1790941"/>
            <a:ext cx="5322810" cy="2031325"/>
          </a:xfrm>
          <a:prstGeom prst="rect">
            <a:avLst/>
          </a:prstGeom>
          <a:solidFill>
            <a:schemeClr val="bg1"/>
          </a:solidFill>
          <a:effectLst>
            <a:glow rad="100330">
              <a:schemeClr val="tx1">
                <a:alpha val="82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CL" b="1" u="sng" dirty="0">
                <a:solidFill>
                  <a:srgbClr val="002060"/>
                </a:solidFill>
                <a:latin typeface="Papyrus" panose="020B0602040200020303" pitchFamily="34" charset="77"/>
              </a:rPr>
              <a:t>Opiáceos</a:t>
            </a:r>
          </a:p>
          <a:p>
            <a:r>
              <a:rPr lang="es-CL" dirty="0">
                <a:latin typeface="Papyrus" panose="020B0602040200020303" pitchFamily="34" charset="77"/>
              </a:rPr>
              <a:t>- Alivian la disnea y ansiedad</a:t>
            </a:r>
          </a:p>
          <a:p>
            <a:r>
              <a:rPr lang="es-CL" dirty="0">
                <a:latin typeface="Papyrus" panose="020B0602040200020303" pitchFamily="34" charset="77"/>
              </a:rPr>
              <a:t>- Utilizados como sedantes para VMNI</a:t>
            </a:r>
          </a:p>
          <a:p>
            <a:r>
              <a:rPr lang="es-CL" dirty="0">
                <a:latin typeface="Papyrus" panose="020B0602040200020303" pitchFamily="34" charset="77"/>
              </a:rPr>
              <a:t>- Nauseas, Hipotensión , Bradicardia y depresión respiratoria</a:t>
            </a:r>
          </a:p>
          <a:p>
            <a:r>
              <a:rPr lang="es-CL" dirty="0">
                <a:latin typeface="Papyrus" panose="020B0602040200020303" pitchFamily="34" charset="77"/>
              </a:rPr>
              <a:t>- Asociados a mayor mortalidad, por lo cual NO SE RECOMIENDAN EN ICA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6D6DFF7-5213-84F2-5DF5-DDBC29B0514C}"/>
              </a:ext>
            </a:extLst>
          </p:cNvPr>
          <p:cNvSpPr txBox="1"/>
          <p:nvPr/>
        </p:nvSpPr>
        <p:spPr>
          <a:xfrm>
            <a:off x="773190" y="4544290"/>
            <a:ext cx="5322810" cy="923330"/>
          </a:xfrm>
          <a:prstGeom prst="rect">
            <a:avLst/>
          </a:prstGeom>
          <a:solidFill>
            <a:schemeClr val="bg1"/>
          </a:solidFill>
          <a:effectLst>
            <a:glow rad="100330">
              <a:schemeClr val="tx1">
                <a:alpha val="82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CL" b="1" u="sng" dirty="0">
                <a:solidFill>
                  <a:srgbClr val="002060"/>
                </a:solidFill>
                <a:latin typeface="Papyrus" panose="020B0602040200020303" pitchFamily="34" charset="77"/>
              </a:rPr>
              <a:t>Digoxina</a:t>
            </a:r>
          </a:p>
          <a:p>
            <a:r>
              <a:rPr lang="es-CL" dirty="0">
                <a:latin typeface="Papyrus" panose="020B0602040200020303" pitchFamily="34" charset="77"/>
              </a:rPr>
              <a:t>- Utilizados en FA con RV &gt; 110 lpm (BB)</a:t>
            </a:r>
          </a:p>
          <a:p>
            <a:r>
              <a:rPr lang="es-CL" dirty="0">
                <a:latin typeface="Papyrus" panose="020B0602040200020303" pitchFamily="34" charset="77"/>
              </a:rPr>
              <a:t>- Dosis 0,25 – 05 mg EV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2506A1-9CEB-B159-4747-2B0439AF5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435" y="2456706"/>
            <a:ext cx="5509347" cy="2620596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F575329-29C0-AB37-1915-891A4FD7ABAD}"/>
              </a:ext>
            </a:extLst>
          </p:cNvPr>
          <p:cNvSpPr txBox="1"/>
          <p:nvPr/>
        </p:nvSpPr>
        <p:spPr>
          <a:xfrm>
            <a:off x="2045760" y="29772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Otros Medicamentos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7265C26-3BD3-F49B-1B3F-D1A66FFAFD38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1475434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FD94FA3E-957F-EE7C-3296-2001F6F419BC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F3D47A3-7D5F-76D8-DA81-CA3DBF1C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189" y="181737"/>
            <a:ext cx="5195621" cy="649452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C22AF9E-D19C-F572-6C29-CFD2C7191062}"/>
              </a:ext>
            </a:extLst>
          </p:cNvPr>
          <p:cNvSpPr txBox="1"/>
          <p:nvPr/>
        </p:nvSpPr>
        <p:spPr>
          <a:xfrm rot="16200000">
            <a:off x="8533483" y="3228944"/>
            <a:ext cx="6858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endParaRPr lang="es-CL" sz="1000" b="1" dirty="0">
              <a:latin typeface="Papyrus" panose="020B0602040200020303" pitchFamily="34" charset="77"/>
            </a:endParaRPr>
          </a:p>
          <a:p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1462756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923ADBD9-FD52-72F0-F7BA-72981CB5792D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C</a:t>
            </a:r>
            <a:endParaRPr lang="es-CL">
              <a:latin typeface="Britannic Bold" panose="020B0903060703020204" pitchFamily="34" charset="0"/>
            </a:endParaRPr>
          </a:p>
          <a:p>
            <a:pPr algn="ctr"/>
            <a:r>
              <a:rPr lang="es-ES">
                <a:latin typeface="Britannic Bold" panose="020B0903060703020204" pitchFamily="34" charset="0"/>
              </a:rPr>
              <a:t>I</a:t>
            </a:r>
            <a:endParaRPr lang="es-CL">
              <a:latin typeface="Britannic Bold" panose="020B0903060703020204" pitchFamily="34" charset="0"/>
            </a:endParaRPr>
          </a:p>
          <a:p>
            <a:pPr algn="ctr"/>
            <a:r>
              <a:rPr lang="es-ES">
                <a:latin typeface="Britannic Bold" panose="020B0903060703020204" pitchFamily="34" charset="0"/>
              </a:rPr>
              <a:t>E</a:t>
            </a:r>
            <a:endParaRPr lang="es-CL">
              <a:latin typeface="Britannic Bold" panose="020B0903060703020204" pitchFamily="34" charset="0"/>
            </a:endParaRPr>
          </a:p>
          <a:p>
            <a:pPr algn="ctr"/>
            <a:r>
              <a:rPr lang="es-ES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>
              <a:latin typeface="Britannic Bold" panose="020B0903060703020204" pitchFamily="34" charset="0"/>
            </a:endParaRPr>
          </a:p>
          <a:p>
            <a:pPr algn="ctr"/>
            <a:endParaRPr lang="es-ES">
              <a:latin typeface="Britannic Bold" panose="020B0903060703020204" pitchFamily="34" charset="0"/>
            </a:endParaRPr>
          </a:p>
          <a:p>
            <a:pPr algn="ctr"/>
            <a:r>
              <a:rPr lang="es-ES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>
                <a:latin typeface="Britannic Bold" panose="020B0903060703020204" pitchFamily="34" charset="0"/>
              </a:rPr>
              <a:t>A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A76F61F-ABE2-C78A-2123-2B487AA2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967" y="168441"/>
            <a:ext cx="6608065" cy="6521117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EF84BFD-FB0A-99B8-BE3C-443EB1CC0F2C}"/>
              </a:ext>
            </a:extLst>
          </p:cNvPr>
          <p:cNvSpPr txBox="1"/>
          <p:nvPr/>
        </p:nvSpPr>
        <p:spPr>
          <a:xfrm rot="16200000">
            <a:off x="8533483" y="3228944"/>
            <a:ext cx="6858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endParaRPr lang="es-CL" sz="1000" b="1" dirty="0">
              <a:latin typeface="Papyrus" panose="020B0602040200020303" pitchFamily="34" charset="77"/>
            </a:endParaRPr>
          </a:p>
          <a:p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2675661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1C37CAC-67AA-61CE-5C65-F399359F1D51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 Definición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4872FE-985C-78DD-5F40-BEF27E90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05" y="2600445"/>
            <a:ext cx="8672945" cy="2590799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/>
            </a:glo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8AEF41C-DBA4-CBF0-D96A-D49A99B2ADA0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3514626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C3EBC652-05DC-E6D2-7EFF-6C6D6A887BAC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A09848D-6752-4D94-6074-66FC6E477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527" y="144200"/>
            <a:ext cx="5664847" cy="6569599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85D9699-4B74-FD22-B4B7-6BD05677E8B0}"/>
              </a:ext>
            </a:extLst>
          </p:cNvPr>
          <p:cNvSpPr txBox="1"/>
          <p:nvPr/>
        </p:nvSpPr>
        <p:spPr>
          <a:xfrm rot="16200000">
            <a:off x="8533483" y="3228944"/>
            <a:ext cx="6858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endParaRPr lang="es-CL" sz="1000" b="1" dirty="0">
              <a:latin typeface="Papyrus" panose="020B0602040200020303" pitchFamily="34" charset="77"/>
            </a:endParaRPr>
          </a:p>
          <a:p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598998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A9B126C6-24AB-CA74-C084-A984682B4F49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5E8DDBF-CE5C-E211-C71A-CB7175179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50" y="234950"/>
            <a:ext cx="6337300" cy="6388100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/>
            </a:glo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8BD166D-470C-90D3-F65D-2532F5B458FD}"/>
              </a:ext>
            </a:extLst>
          </p:cNvPr>
          <p:cNvSpPr txBox="1"/>
          <p:nvPr/>
        </p:nvSpPr>
        <p:spPr>
          <a:xfrm rot="16200000">
            <a:off x="8533483" y="3228944"/>
            <a:ext cx="6858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endParaRPr lang="es-CL" sz="1000" b="1" dirty="0">
              <a:latin typeface="Papyrus" panose="020B0602040200020303" pitchFamily="34" charset="77"/>
            </a:endParaRPr>
          </a:p>
          <a:p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2666981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9D76AC-C840-5448-27B6-EC26D55137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14" b="221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60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108DF87-AF58-A76A-26A1-30FF11B6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135" y="1705429"/>
            <a:ext cx="8187811" cy="414620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A1923E-C88C-791C-3D93-6030427952B0}"/>
              </a:ext>
            </a:extLst>
          </p:cNvPr>
          <p:cNvSpPr txBox="1"/>
          <p:nvPr/>
        </p:nvSpPr>
        <p:spPr>
          <a:xfrm>
            <a:off x="2045760" y="242411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Péptidos Natriuréticos</a:t>
            </a:r>
          </a:p>
        </p:txBody>
      </p:sp>
    </p:spTree>
    <p:extLst>
      <p:ext uri="{BB962C8B-B14F-4D97-AF65-F5344CB8AC3E}">
        <p14:creationId xmlns:p14="http://schemas.microsoft.com/office/powerpoint/2010/main" val="3149865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224624D-B8FC-17CB-79F6-7D9D5D4F9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760" y="1886494"/>
            <a:ext cx="9045039" cy="3638572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EFC590-A264-A74E-C851-7F3E58F0A27B}"/>
              </a:ext>
            </a:extLst>
          </p:cNvPr>
          <p:cNvSpPr txBox="1"/>
          <p:nvPr/>
        </p:nvSpPr>
        <p:spPr>
          <a:xfrm>
            <a:off x="2045760" y="242411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Péptidos Natriuréticos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65BC065-304E-42D0-8370-5FD8C8370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08" y="6392463"/>
            <a:ext cx="7772400" cy="3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46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4465D8A-CDD6-37CD-9EFE-28E44018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65" y="2356757"/>
            <a:ext cx="8955915" cy="2803072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258B8C0-3053-FF28-ACBB-7025A3F01ADB}"/>
              </a:ext>
            </a:extLst>
          </p:cNvPr>
          <p:cNvSpPr txBox="1"/>
          <p:nvPr/>
        </p:nvSpPr>
        <p:spPr>
          <a:xfrm>
            <a:off x="2045760" y="242411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Péptidos Natriuréticos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BEE2436-1002-E66E-236D-170EC062E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08" y="6392463"/>
            <a:ext cx="7772400" cy="3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80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DEB76D3-923E-50C6-A1E6-594F8B6D8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14" y="1783649"/>
            <a:ext cx="8740790" cy="4139834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179255E-E1E9-F8AD-E653-16EE2FC2C4CA}"/>
              </a:ext>
            </a:extLst>
          </p:cNvPr>
          <p:cNvSpPr txBox="1"/>
          <p:nvPr/>
        </p:nvSpPr>
        <p:spPr>
          <a:xfrm>
            <a:off x="2045760" y="242411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Péptidos Natriuréticos</a:t>
            </a:r>
          </a:p>
        </p:txBody>
      </p:sp>
    </p:spTree>
    <p:extLst>
      <p:ext uri="{BB962C8B-B14F-4D97-AF65-F5344CB8AC3E}">
        <p14:creationId xmlns:p14="http://schemas.microsoft.com/office/powerpoint/2010/main" val="2138998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2B6DF76-4C99-0AE7-83A4-F3E3A0784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009" y="1567543"/>
            <a:ext cx="9575545" cy="4510915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751398-5BF7-7A02-C133-9592D8604E0B}"/>
              </a:ext>
            </a:extLst>
          </p:cNvPr>
          <p:cNvSpPr txBox="1"/>
          <p:nvPr/>
        </p:nvSpPr>
        <p:spPr>
          <a:xfrm>
            <a:off x="2045760" y="242411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Péptidos Natriuréticos</a:t>
            </a:r>
          </a:p>
        </p:txBody>
      </p:sp>
    </p:spTree>
    <p:extLst>
      <p:ext uri="{BB962C8B-B14F-4D97-AF65-F5344CB8AC3E}">
        <p14:creationId xmlns:p14="http://schemas.microsoft.com/office/powerpoint/2010/main" val="3658846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60BECBA-7ED7-563C-976D-10A7FC75B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760" y="1508135"/>
            <a:ext cx="8399961" cy="5075595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4FF8A14-7490-9AE7-1692-79EFE75FAE61}"/>
              </a:ext>
            </a:extLst>
          </p:cNvPr>
          <p:cNvSpPr txBox="1"/>
          <p:nvPr/>
        </p:nvSpPr>
        <p:spPr>
          <a:xfrm>
            <a:off x="2045760" y="242411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Péptidos Natriuréticos</a:t>
            </a:r>
          </a:p>
        </p:txBody>
      </p:sp>
    </p:spTree>
    <p:extLst>
      <p:ext uri="{BB962C8B-B14F-4D97-AF65-F5344CB8AC3E}">
        <p14:creationId xmlns:p14="http://schemas.microsoft.com/office/powerpoint/2010/main" val="3538459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6F212C7-509D-B526-7968-DD241D6261D7}"/>
              </a:ext>
            </a:extLst>
          </p:cNvPr>
          <p:cNvSpPr txBox="1"/>
          <p:nvPr/>
        </p:nvSpPr>
        <p:spPr>
          <a:xfrm>
            <a:off x="983673" y="1607127"/>
            <a:ext cx="6331527" cy="3139321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s-CL" b="1" u="sng" dirty="0">
                <a:solidFill>
                  <a:srgbClr val="C00000"/>
                </a:solidFill>
                <a:latin typeface="Papyrus" panose="020B0602040200020303" pitchFamily="34" charset="77"/>
              </a:rPr>
              <a:t>Troponina Ultrasensible: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Sintetiza por aumento de la precarga y tensión parietal, así como también por necrosis y apoptosis miocárdica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Presente en el 81% de pacientes con ICA en urgencias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Presente en el 50-65% de pacientes con ICA ambulatorio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</a:t>
            </a:r>
            <a:r>
              <a:rPr lang="es-CL" b="1" dirty="0">
                <a:latin typeface="Papyrus" panose="020B0602040200020303" pitchFamily="34" charset="77"/>
              </a:rPr>
              <a:t>ALTO VALOR PRONÓSTICO DE MORTALIDAD Y REHOSPITALIZACIONES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BEB5D9-4F12-F14A-158F-4D729FBB02DA}"/>
              </a:ext>
            </a:extLst>
          </p:cNvPr>
          <p:cNvSpPr txBox="1"/>
          <p:nvPr/>
        </p:nvSpPr>
        <p:spPr>
          <a:xfrm>
            <a:off x="2045760" y="242411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Otros Biomarcadores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FBD12EFD-A369-2605-F127-1F4942A1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40" y="3065051"/>
            <a:ext cx="3347530" cy="325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F23D9F2-CE06-E7F2-F4D2-B4E4302EF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5" y="6319594"/>
            <a:ext cx="7772400" cy="48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94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04368EF-25D5-CB06-71F5-A8F8A2B4EBE4}"/>
              </a:ext>
            </a:extLst>
          </p:cNvPr>
          <p:cNvSpPr txBox="1"/>
          <p:nvPr/>
        </p:nvSpPr>
        <p:spPr>
          <a:xfrm>
            <a:off x="962457" y="1645275"/>
            <a:ext cx="5538356" cy="4247317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CL" dirty="0">
                <a:latin typeface="Bookman Old Style" panose="02050604050505020204" pitchFamily="18" charset="0"/>
              </a:rPr>
              <a:t>La IC afecta a más de 64.000.000 millones de personas y continua en aumento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L" dirty="0">
              <a:latin typeface="Bookman Old Style" panose="020506040505050202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L" dirty="0">
                <a:latin typeface="Bookman Old Style" panose="02050604050505020204" pitchFamily="18" charset="0"/>
              </a:rPr>
              <a:t>Dicha epidemia se debe a la mejora en el diagnóstico y tratamiento de las cardiopatías, al envejecimiento poblacional  y al aumento y falta de control de los factores de riesgo cardiovascular: HTA, DIABETES Y OBESIDAD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L" dirty="0">
              <a:latin typeface="Bookman Old Style" panose="020506040505050202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L" dirty="0">
                <a:latin typeface="Bookman Old Style" panose="02050604050505020204" pitchFamily="18" charset="0"/>
              </a:rPr>
              <a:t>A pesar de los avances en el tratamiento la morbilidad asociada es muy elevada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L" dirty="0">
              <a:latin typeface="Bookman Old Style" panose="020506040505050202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L" dirty="0">
                <a:latin typeface="Bookman Old Style" panose="02050604050505020204" pitchFamily="18" charset="0"/>
              </a:rPr>
              <a:t>El abordaje requiere un tratamiento holístico y multidisciplinar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BD32C17-ACA0-7B4C-96E3-6BD7BC2B1139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Epidemiologia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6E66AA-DCA7-043B-7809-230CA4880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643" y="1370565"/>
            <a:ext cx="4279900" cy="51689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296B7C5-44EF-8ACB-E5E8-6D2599257D56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772688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085FB51-945A-A39F-0F17-5BE019DA8A53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8791CA84-47C7-FD82-5FBF-AEE1724BD886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128E5415-7735-5D10-00D4-FA63E720E6EA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07EEF82D-251C-C9F6-EF14-433680669764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08B601F-0A74-0592-75FA-814FF86F5576}"/>
              </a:ext>
            </a:extLst>
          </p:cNvPr>
          <p:cNvSpPr txBox="1"/>
          <p:nvPr/>
        </p:nvSpPr>
        <p:spPr>
          <a:xfrm>
            <a:off x="928256" y="1792594"/>
            <a:ext cx="5389418" cy="4247317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s-CL" b="1" u="sng" dirty="0">
                <a:solidFill>
                  <a:srgbClr val="C00000"/>
                </a:solidFill>
                <a:latin typeface="Papyrus" panose="020B0602040200020303" pitchFamily="34" charset="77"/>
              </a:rPr>
              <a:t>ST2 Soluble: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Valor normal &lt;35 ng/dl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Aumentada significativamente en IC debido al estrés miocárdico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Efecto protector miocárdico, evitando: </a:t>
            </a:r>
            <a:r>
              <a:rPr lang="es-CL" b="1" dirty="0">
                <a:latin typeface="Papyrus" panose="020B0602040200020303" pitchFamily="34" charset="77"/>
              </a:rPr>
              <a:t>FIBROSIS E HIPERTROFIA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</a:t>
            </a:r>
            <a:r>
              <a:rPr lang="es-CL" b="1" dirty="0">
                <a:latin typeface="Papyrus" panose="020B0602040200020303" pitchFamily="34" charset="77"/>
              </a:rPr>
              <a:t>Estudio PRIDE   -&gt;   Predictor potente de mortalidad a los 30 días, 1 año y 4 años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No se ve afectado por la edad, IMC y función renal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586BF57-FDB2-06EF-DC0E-AAE9523AAF7A}"/>
              </a:ext>
            </a:extLst>
          </p:cNvPr>
          <p:cNvSpPr txBox="1"/>
          <p:nvPr/>
        </p:nvSpPr>
        <p:spPr>
          <a:xfrm>
            <a:off x="2045760" y="242411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Otros Biomarcadores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E02B910C-750C-033C-21B0-C298C6EB9F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198418"/>
            <a:ext cx="2382982" cy="238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294B404-388B-2B13-899A-32FCA4820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254" y="1843265"/>
            <a:ext cx="3755764" cy="4145973"/>
          </a:xfrm>
          <a:prstGeom prst="rect">
            <a:avLst/>
          </a:prstGeom>
          <a:effectLst>
            <a:glow rad="127000">
              <a:srgbClr val="002060"/>
            </a:glo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7914451-CAA8-1770-08F2-3CE5713A3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2" y="6317834"/>
            <a:ext cx="7772400" cy="5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53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22465B34-6E46-8E40-358F-07B19914408B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97DD2110-191E-2357-0E5C-DC505B988E8F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B18E0D0-F4D5-FEB3-135F-6460D0EC4895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96E092E5-9EBE-F9D1-0E4C-5CD3CF947D93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DFA591-1A6E-633D-6797-93D9A581FFAB}"/>
              </a:ext>
            </a:extLst>
          </p:cNvPr>
          <p:cNvSpPr txBox="1"/>
          <p:nvPr/>
        </p:nvSpPr>
        <p:spPr>
          <a:xfrm>
            <a:off x="872836" y="2069593"/>
            <a:ext cx="4918363" cy="3139321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s-CL" b="1" u="sng" dirty="0" err="1">
                <a:solidFill>
                  <a:srgbClr val="C00000"/>
                </a:solidFill>
                <a:latin typeface="Papyrus" panose="020B0602040200020303" pitchFamily="34" charset="77"/>
              </a:rPr>
              <a:t>Galectina</a:t>
            </a:r>
            <a:r>
              <a:rPr lang="es-CL" b="1" u="sng" dirty="0">
                <a:solidFill>
                  <a:srgbClr val="C00000"/>
                </a:solidFill>
                <a:latin typeface="Papyrus" panose="020B0602040200020303" pitchFamily="34" charset="77"/>
              </a:rPr>
              <a:t> 3: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Valor normal &lt; 17,8 ng/dl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Marcador de: </a:t>
            </a:r>
            <a:r>
              <a:rPr lang="es-CL" b="1" dirty="0">
                <a:latin typeface="Papyrus" panose="020B0602040200020303" pitchFamily="34" charset="77"/>
              </a:rPr>
              <a:t>FIBROSIS E HIPERTROFIA MIOCARDICA E INFLAMACION</a:t>
            </a:r>
          </a:p>
          <a:p>
            <a:endParaRPr lang="es-CL" b="1" dirty="0">
              <a:latin typeface="Papyrus" panose="020B0602040200020303" pitchFamily="34" charset="77"/>
            </a:endParaRPr>
          </a:p>
          <a:p>
            <a:r>
              <a:rPr lang="es-CL" b="1" dirty="0">
                <a:latin typeface="Papyrus" panose="020B0602040200020303" pitchFamily="34" charset="77"/>
              </a:rPr>
              <a:t>- Estudio PRIDE: MARCADOR DE MORTALIDAD A LOS 4 AÑOS</a:t>
            </a:r>
          </a:p>
          <a:p>
            <a:endParaRPr lang="es-CL" b="1" dirty="0">
              <a:latin typeface="Papyrus" panose="020B0602040200020303" pitchFamily="34" charset="77"/>
            </a:endParaRPr>
          </a:p>
          <a:p>
            <a:r>
              <a:rPr lang="es-CL" b="1" dirty="0">
                <a:latin typeface="Papyrus" panose="020B0602040200020303" pitchFamily="34" charset="77"/>
              </a:rPr>
              <a:t>- Afectado por la función renal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DFF604-EAA9-AD4F-6193-E922D58381A4}"/>
              </a:ext>
            </a:extLst>
          </p:cNvPr>
          <p:cNvSpPr txBox="1"/>
          <p:nvPr/>
        </p:nvSpPr>
        <p:spPr>
          <a:xfrm>
            <a:off x="2045760" y="242411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Otros Biomarcadores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A670EE9B-F130-0586-0D6F-B6569AADE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65" y="2069593"/>
            <a:ext cx="4571827" cy="31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D3898F-C73A-FB6C-8400-341B3E7EF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5" t="11163"/>
          <a:stretch/>
        </p:blipFill>
        <p:spPr>
          <a:xfrm>
            <a:off x="742788" y="6334650"/>
            <a:ext cx="7483697" cy="36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07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6B1D928-3AF0-3DF6-00DA-E0B502A1C38D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6E01086B-9FAE-3228-AEFC-ED3E145DB511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7F947522-3406-949B-03D1-5A51F7302C2E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4E7334F8-0FE7-784E-7DB4-6E8E10E429D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E6B040-2575-ED3B-93B5-8283A0AD6C30}"/>
              </a:ext>
            </a:extLst>
          </p:cNvPr>
          <p:cNvSpPr txBox="1"/>
          <p:nvPr/>
        </p:nvSpPr>
        <p:spPr>
          <a:xfrm>
            <a:off x="858983" y="1773381"/>
            <a:ext cx="5237018" cy="3970318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s-CL" b="1" dirty="0" err="1">
                <a:solidFill>
                  <a:srgbClr val="C00000"/>
                </a:solidFill>
                <a:latin typeface="Papyrus" panose="020B0602040200020303" pitchFamily="34" charset="77"/>
              </a:rPr>
              <a:t>Region</a:t>
            </a:r>
            <a:r>
              <a:rPr lang="es-CL" b="1" dirty="0">
                <a:solidFill>
                  <a:srgbClr val="C00000"/>
                </a:solidFill>
                <a:latin typeface="Papyrus" panose="020B0602040200020303" pitchFamily="34" charset="77"/>
              </a:rPr>
              <a:t> Media </a:t>
            </a:r>
            <a:r>
              <a:rPr lang="es-CL" b="1" dirty="0" err="1">
                <a:solidFill>
                  <a:srgbClr val="C00000"/>
                </a:solidFill>
                <a:latin typeface="Papyrus" panose="020B0602040200020303" pitchFamily="34" charset="77"/>
              </a:rPr>
              <a:t>Proadrenomodulina</a:t>
            </a:r>
            <a:r>
              <a:rPr lang="es-CL" b="1" dirty="0">
                <a:solidFill>
                  <a:srgbClr val="C00000"/>
                </a:solidFill>
                <a:latin typeface="Papyrus" panose="020B0602040200020303" pitchFamily="34" charset="77"/>
              </a:rPr>
              <a:t>: (MR – </a:t>
            </a:r>
            <a:r>
              <a:rPr lang="es-CL" b="1" dirty="0" err="1">
                <a:solidFill>
                  <a:srgbClr val="C00000"/>
                </a:solidFill>
                <a:latin typeface="Papyrus" panose="020B0602040200020303" pitchFamily="34" charset="77"/>
              </a:rPr>
              <a:t>Proadm</a:t>
            </a:r>
            <a:r>
              <a:rPr lang="es-CL" b="1" dirty="0">
                <a:solidFill>
                  <a:srgbClr val="C00000"/>
                </a:solidFill>
                <a:latin typeface="Papyrus" panose="020B0602040200020303" pitchFamily="34" charset="77"/>
              </a:rPr>
              <a:t>)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Valor Normal &lt; 127 pmol/l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Propiedades </a:t>
            </a:r>
            <a:r>
              <a:rPr lang="es-CL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Papyrus" panose="020B0602040200020303" pitchFamily="34" charset="77"/>
              </a:rPr>
              <a:t>NATRIURETICA, VASODILATADORA E HIPOTENSORA</a:t>
            </a:r>
          </a:p>
          <a:p>
            <a:endParaRPr lang="es-CL" b="1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Aporta información pronostica a </a:t>
            </a:r>
            <a:r>
              <a:rPr lang="es-CL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Papyrus" panose="020B0602040200020303" pitchFamily="34" charset="77"/>
              </a:rPr>
              <a:t>CORTO PLAZO </a:t>
            </a:r>
          </a:p>
          <a:p>
            <a:endParaRPr lang="es-CL" b="1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Estudio BACH: </a:t>
            </a:r>
            <a:r>
              <a:rPr lang="es-CL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Papyrus" panose="020B0602040200020303" pitchFamily="34" charset="77"/>
              </a:rPr>
              <a:t>MEJOR  PREDICTOR  DE  MORTALIDAD  SOBRE  BNP  Y  NT PRO BNP  A  LOS  14  DIAS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BFB38E-6320-14C1-6C6B-DDA869D78FE3}"/>
              </a:ext>
            </a:extLst>
          </p:cNvPr>
          <p:cNvSpPr txBox="1"/>
          <p:nvPr/>
        </p:nvSpPr>
        <p:spPr>
          <a:xfrm>
            <a:off x="2045760" y="242411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Otros Biomarcadores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C47011-FF48-E092-2BB5-F1C4429C9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833" y="1773381"/>
            <a:ext cx="3755764" cy="4145973"/>
          </a:xfrm>
          <a:prstGeom prst="rect">
            <a:avLst/>
          </a:prstGeom>
          <a:effectLst>
            <a:glow rad="127000">
              <a:srgbClr val="002060"/>
            </a:glo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51E060-4BB1-E99C-188A-55EADD51C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18" y="6447245"/>
            <a:ext cx="7772400" cy="33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6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762628B7-1329-F127-B6DC-379F5C4C8CFF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394219E-65FA-B6E9-1DFE-ACB3EF5D03E0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E373A193-A7E9-9AA0-E651-B16BAFA10E70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8D63FB48-734D-F8F9-E51C-428BCD0061F7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812C9E-8C30-F0CC-1A0E-E44255EB28A6}"/>
              </a:ext>
            </a:extLst>
          </p:cNvPr>
          <p:cNvSpPr txBox="1"/>
          <p:nvPr/>
        </p:nvSpPr>
        <p:spPr>
          <a:xfrm>
            <a:off x="1296257" y="1833548"/>
            <a:ext cx="9254837" cy="3693319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s-CL" b="1" u="sng" dirty="0">
                <a:solidFill>
                  <a:srgbClr val="C00000"/>
                </a:solidFill>
                <a:latin typeface="Papyrus" panose="020B0602040200020303" pitchFamily="34" charset="77"/>
              </a:rPr>
              <a:t>Ca 125: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Valor normal &lt; 35 ng/dl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Es secretado como resultado de </a:t>
            </a:r>
            <a:r>
              <a:rPr lang="es-CL" b="1" dirty="0">
                <a:latin typeface="Papyrus" panose="020B0602040200020303" pitchFamily="34" charset="77"/>
              </a:rPr>
              <a:t>CONGESTION O ESTIMULOS INFLAMATORIOS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Se correlaciona con parámetros </a:t>
            </a:r>
            <a:r>
              <a:rPr lang="es-CL" b="1" dirty="0">
                <a:latin typeface="Papyrus" panose="020B0602040200020303" pitchFamily="34" charset="77"/>
              </a:rPr>
              <a:t>CLINICOS, HEMODINAMICOS Y ECOCARDIOGRAFICOS </a:t>
            </a:r>
            <a:r>
              <a:rPr lang="es-CL" dirty="0">
                <a:latin typeface="Papyrus" panose="020B0602040200020303" pitchFamily="34" charset="77"/>
              </a:rPr>
              <a:t>de gravedad en IC 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Utilizado para </a:t>
            </a:r>
            <a:r>
              <a:rPr lang="es-CL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Papyrus" panose="020B0602040200020303" pitchFamily="34" charset="77"/>
              </a:rPr>
              <a:t>MONITORIZACION  y  GUIA  DEL  TRATAMIENTO  DEPLETIVO  EN  ICA</a:t>
            </a:r>
          </a:p>
          <a:p>
            <a:endParaRPr lang="es-CL" dirty="0"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- No afectado por la edad, sexo y función renal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715BD37-FD31-2FDC-5EE3-7E7866BFBB92}"/>
              </a:ext>
            </a:extLst>
          </p:cNvPr>
          <p:cNvSpPr txBox="1"/>
          <p:nvPr/>
        </p:nvSpPr>
        <p:spPr>
          <a:xfrm>
            <a:off x="2045760" y="242411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Otros Biomarcadores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6621EE7-6AA6-4061-8509-1A1E1C9DC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55" y="6223413"/>
            <a:ext cx="7772400" cy="59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17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1" name="Rectangle 389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5D0CD1E9-7E97-CB72-4978-79C6DF8FA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964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546CBC93-EBFE-D248-7AA0-0BD79D1C23A6}"/>
              </a:ext>
            </a:extLst>
          </p:cNvPr>
          <p:cNvGrpSpPr/>
          <p:nvPr/>
        </p:nvGrpSpPr>
        <p:grpSpPr>
          <a:xfrm>
            <a:off x="641023" y="278397"/>
            <a:ext cx="11550977" cy="227504"/>
            <a:chOff x="12568" y="838984"/>
            <a:chExt cx="12179432" cy="19638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F70CFED0-D80F-0833-AABB-8B5DE4592AB7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A37EC187-1FC1-CA56-D75B-EB89EAE25C8E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DB60DA74-87C0-9ECF-A6BD-1A86BA38284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4F3B367E-FF6C-86E8-5DD8-690B47342629}"/>
              </a:ext>
            </a:extLst>
          </p:cNvPr>
          <p:cNvGrpSpPr/>
          <p:nvPr/>
        </p:nvGrpSpPr>
        <p:grpSpPr>
          <a:xfrm>
            <a:off x="1239485" y="1338943"/>
            <a:ext cx="10182100" cy="4915142"/>
            <a:chOff x="692729" y="1257300"/>
            <a:chExt cx="11194471" cy="5252545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BD95F01F-4CAA-BAA1-6333-F85B4E940503}"/>
                </a:ext>
              </a:extLst>
            </p:cNvPr>
            <p:cNvSpPr txBox="1"/>
            <p:nvPr/>
          </p:nvSpPr>
          <p:spPr>
            <a:xfrm>
              <a:off x="692729" y="1257300"/>
              <a:ext cx="5302644" cy="174319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2225">
              <a:solidFill>
                <a:schemeClr val="tx1">
                  <a:alpha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CL" sz="1600" b="1" u="sng" dirty="0">
                  <a:solidFill>
                    <a:srgbClr val="C00000"/>
                  </a:solidFill>
                  <a:latin typeface="Papyrus" panose="020B0602040200020303" pitchFamily="34" charset="77"/>
                </a:rPr>
                <a:t>Diuréticos: 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Utilizados para los síntomas de sobrecarga de volumen 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Se inicia con diuréticos de ASA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NO TIENE EFECTO MODIFICADOR DEL PRONOSTICO DE LA ENFERMEDAD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5AF8DCF1-A8E6-9F4F-E59E-DF1DFA3D8412}"/>
                </a:ext>
              </a:extLst>
            </p:cNvPr>
            <p:cNvSpPr txBox="1"/>
            <p:nvPr/>
          </p:nvSpPr>
          <p:spPr>
            <a:xfrm>
              <a:off x="6584556" y="1257300"/>
              <a:ext cx="5302644" cy="167741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2225">
              <a:solidFill>
                <a:schemeClr val="tx1">
                  <a:alpha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CL" sz="1600" b="1" u="sng" dirty="0" err="1">
                  <a:solidFill>
                    <a:srgbClr val="C00000"/>
                  </a:solidFill>
                  <a:latin typeface="Papyrus" panose="020B0602040200020303" pitchFamily="34" charset="77"/>
                </a:rPr>
                <a:t>Sacubril</a:t>
              </a:r>
              <a:r>
                <a:rPr lang="es-CL" sz="1600" b="1" u="sng" dirty="0">
                  <a:solidFill>
                    <a:srgbClr val="C00000"/>
                  </a:solidFill>
                  <a:latin typeface="Papyrus" panose="020B0602040200020303" pitchFamily="34" charset="77"/>
                </a:rPr>
                <a:t> / </a:t>
              </a:r>
              <a:r>
                <a:rPr lang="es-CL" sz="1600" b="1" u="sng" dirty="0" err="1">
                  <a:solidFill>
                    <a:srgbClr val="C00000"/>
                  </a:solidFill>
                  <a:latin typeface="Papyrus" panose="020B0602040200020303" pitchFamily="34" charset="77"/>
                </a:rPr>
                <a:t>Valsartan</a:t>
              </a:r>
              <a:r>
                <a:rPr lang="es-CL" sz="1600" b="1" u="sng" dirty="0">
                  <a:solidFill>
                    <a:srgbClr val="C00000"/>
                  </a:solidFill>
                  <a:latin typeface="Papyrus" panose="020B0602040200020303" pitchFamily="34" charset="77"/>
                </a:rPr>
                <a:t>: 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Se inicia en Fase congestiva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 - Reduce NT PRO BNP y Reingresos por IC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Reducen por mortalidad cardiovascular 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Las GPC los recomiendan en primer lugar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Se inician a dosis bajas con posterior titulación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A1EEBAF-3FFD-9C13-7978-B37C9F892B9E}"/>
                </a:ext>
              </a:extLst>
            </p:cNvPr>
            <p:cNvSpPr txBox="1"/>
            <p:nvPr/>
          </p:nvSpPr>
          <p:spPr>
            <a:xfrm>
              <a:off x="692729" y="3623343"/>
              <a:ext cx="5302644" cy="11511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>
                  <a:alpha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CL" sz="1600" b="1" u="sng" dirty="0">
                  <a:solidFill>
                    <a:srgbClr val="C00000"/>
                  </a:solidFill>
                  <a:latin typeface="Papyrus" panose="020B0602040200020303" pitchFamily="34" charset="77"/>
                </a:rPr>
                <a:t>Beta Bloqueantes: 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Iniciar en paciente estable, </a:t>
              </a:r>
              <a:r>
                <a:rPr lang="es-CL" sz="1600" dirty="0" err="1">
                  <a:latin typeface="Papyrus" panose="020B0602040200020303" pitchFamily="34" charset="77"/>
                </a:rPr>
                <a:t>euvolemico</a:t>
              </a:r>
              <a:r>
                <a:rPr lang="es-CL" sz="1600" dirty="0">
                  <a:latin typeface="Papyrus" panose="020B0602040200020303" pitchFamily="34" charset="77"/>
                </a:rPr>
                <a:t> y en tratamiento con ARNI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iniciar en dosis bajas con posterior titulación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F8076F4-C091-77DB-3F36-D7835BE4AD4A}"/>
                </a:ext>
              </a:extLst>
            </p:cNvPr>
            <p:cNvSpPr txBox="1"/>
            <p:nvPr/>
          </p:nvSpPr>
          <p:spPr>
            <a:xfrm>
              <a:off x="6578051" y="3523897"/>
              <a:ext cx="5302644" cy="14142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2225">
              <a:solidFill>
                <a:schemeClr val="tx1">
                  <a:alpha val="4976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CL" sz="1600" b="1" u="sng" dirty="0">
                  <a:solidFill>
                    <a:srgbClr val="C00000"/>
                  </a:solidFill>
                  <a:latin typeface="Papyrus" panose="020B0602040200020303" pitchFamily="34" charset="77"/>
                </a:rPr>
                <a:t>ISGLT2: 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Empaglifozina y Dapaflifozina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Iniciar en fase congestiva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Reduce mortalidad en 36%, mejora </a:t>
              </a:r>
              <a:r>
                <a:rPr lang="es-CL" sz="1600" dirty="0" err="1">
                  <a:latin typeface="Papyrus" panose="020B0602040200020303" pitchFamily="34" charset="77"/>
                </a:rPr>
                <a:t>calida</a:t>
              </a:r>
              <a:r>
                <a:rPr lang="es-CL" sz="1600" dirty="0">
                  <a:latin typeface="Papyrus" panose="020B0602040200020303" pitchFamily="34" charset="77"/>
                </a:rPr>
                <a:t> de vida y disminuye recaídas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4C3536D-0A49-603A-414B-391BE8BFBC4C}"/>
                </a:ext>
              </a:extLst>
            </p:cNvPr>
            <p:cNvSpPr txBox="1"/>
            <p:nvPr/>
          </p:nvSpPr>
          <p:spPr>
            <a:xfrm>
              <a:off x="3301969" y="5358681"/>
              <a:ext cx="5302644" cy="11511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>
                  <a:alpha val="49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CL" sz="1600" b="1" u="sng" dirty="0">
                  <a:solidFill>
                    <a:srgbClr val="C00000"/>
                  </a:solidFill>
                  <a:latin typeface="Papyrus" panose="020B0602040200020303" pitchFamily="34" charset="77"/>
                </a:rPr>
                <a:t>Antagonista de la Aldosterona: 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iniciar en fase aguda, paciente estable y en tratamiento con ARNI, ISLGT2 y BB</a:t>
              </a:r>
            </a:p>
            <a:p>
              <a:r>
                <a:rPr lang="es-CL" sz="1600" dirty="0">
                  <a:latin typeface="Papyrus" panose="020B0602040200020303" pitchFamily="34" charset="77"/>
                </a:rPr>
                <a:t>- Iniciar en dosis bajas con posterior </a:t>
              </a:r>
              <a:r>
                <a:rPr lang="es-CL" sz="1600" dirty="0" err="1">
                  <a:latin typeface="Papyrus" panose="020B0602040200020303" pitchFamily="34" charset="77"/>
                </a:rPr>
                <a:t>titulacion</a:t>
              </a:r>
              <a:r>
                <a:rPr lang="es-CL" sz="1600" dirty="0">
                  <a:latin typeface="Papyrus" panose="020B0602040200020303" pitchFamily="34" charset="77"/>
                </a:rPr>
                <a:t> </a:t>
              </a:r>
            </a:p>
          </p:txBody>
        </p:sp>
        <p:sp>
          <p:nvSpPr>
            <p:cNvPr id="12" name="Flecha izquierda y derecha 11">
              <a:extLst>
                <a:ext uri="{FF2B5EF4-FFF2-40B4-BE49-F238E27FC236}">
                  <a16:creationId xmlns:a16="http://schemas.microsoft.com/office/drawing/2014/main" id="{CB21FEEB-0566-C412-D3C7-BC73718CEA6F}"/>
                </a:ext>
              </a:extLst>
            </p:cNvPr>
            <p:cNvSpPr/>
            <p:nvPr/>
          </p:nvSpPr>
          <p:spPr>
            <a:xfrm>
              <a:off x="5995373" y="2076781"/>
              <a:ext cx="589183" cy="235534"/>
            </a:xfrm>
            <a:prstGeom prst="left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00"/>
            </a:p>
          </p:txBody>
        </p:sp>
        <p:sp>
          <p:nvSpPr>
            <p:cNvPr id="13" name="Flecha izquierda y derecha 12">
              <a:extLst>
                <a:ext uri="{FF2B5EF4-FFF2-40B4-BE49-F238E27FC236}">
                  <a16:creationId xmlns:a16="http://schemas.microsoft.com/office/drawing/2014/main" id="{0D7DA59D-4287-5524-AD49-3120A694EB33}"/>
                </a:ext>
              </a:extLst>
            </p:cNvPr>
            <p:cNvSpPr/>
            <p:nvPr/>
          </p:nvSpPr>
          <p:spPr>
            <a:xfrm rot="5400000">
              <a:off x="8904359" y="3158725"/>
              <a:ext cx="419803" cy="271285"/>
            </a:xfrm>
            <a:prstGeom prst="left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00"/>
            </a:p>
          </p:txBody>
        </p:sp>
        <p:sp>
          <p:nvSpPr>
            <p:cNvPr id="14" name="Flecha izquierda y derecha 13">
              <a:extLst>
                <a:ext uri="{FF2B5EF4-FFF2-40B4-BE49-F238E27FC236}">
                  <a16:creationId xmlns:a16="http://schemas.microsoft.com/office/drawing/2014/main" id="{8886292E-6130-F48B-D947-9986BFA25185}"/>
                </a:ext>
              </a:extLst>
            </p:cNvPr>
            <p:cNvSpPr/>
            <p:nvPr/>
          </p:nvSpPr>
          <p:spPr>
            <a:xfrm rot="5400000">
              <a:off x="2578903" y="3198122"/>
              <a:ext cx="419803" cy="271285"/>
            </a:xfrm>
            <a:prstGeom prst="left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00"/>
            </a:p>
          </p:txBody>
        </p:sp>
        <p:sp>
          <p:nvSpPr>
            <p:cNvPr id="15" name="Flecha doblada hacia arriba 14">
              <a:extLst>
                <a:ext uri="{FF2B5EF4-FFF2-40B4-BE49-F238E27FC236}">
                  <a16:creationId xmlns:a16="http://schemas.microsoft.com/office/drawing/2014/main" id="{3A31B7EB-D052-FD29-6CC5-1EBD81CB0381}"/>
                </a:ext>
              </a:extLst>
            </p:cNvPr>
            <p:cNvSpPr/>
            <p:nvPr/>
          </p:nvSpPr>
          <p:spPr>
            <a:xfrm>
              <a:off x="8727867" y="5339167"/>
              <a:ext cx="501507" cy="839938"/>
            </a:xfrm>
            <a:prstGeom prst="bentUp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00"/>
            </a:p>
          </p:txBody>
        </p:sp>
        <p:sp>
          <p:nvSpPr>
            <p:cNvPr id="16" name="Flecha doblada hacia arriba 15">
              <a:extLst>
                <a:ext uri="{FF2B5EF4-FFF2-40B4-BE49-F238E27FC236}">
                  <a16:creationId xmlns:a16="http://schemas.microsoft.com/office/drawing/2014/main" id="{CDB6FDD4-3131-44FA-D14D-B3E067580856}"/>
                </a:ext>
              </a:extLst>
            </p:cNvPr>
            <p:cNvSpPr/>
            <p:nvPr/>
          </p:nvSpPr>
          <p:spPr>
            <a:xfrm flipH="1">
              <a:off x="2627111" y="5418589"/>
              <a:ext cx="553606" cy="839938"/>
            </a:xfrm>
            <a:prstGeom prst="bentUp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00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A25215D-0F15-3A4B-4875-71C79AF73E45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3422921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E20365C-E9EA-5F64-6E99-CB8A121ACAE1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DCA77CE-FA29-1240-104B-B4E6F51E29B1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4F9A56D7-B489-33A1-5ACE-D79EBC10B65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80FCB209-0BCE-5144-A046-ED7C21EE0074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10AA03-72D2-CE3A-92C8-F5AB00181D17}"/>
              </a:ext>
            </a:extLst>
          </p:cNvPr>
          <p:cNvSpPr txBox="1"/>
          <p:nvPr/>
        </p:nvSpPr>
        <p:spPr>
          <a:xfrm>
            <a:off x="666503" y="1312018"/>
            <a:ext cx="641465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u="sng" dirty="0" err="1">
                <a:solidFill>
                  <a:srgbClr val="C00000"/>
                </a:solidFill>
                <a:latin typeface="Papyrus" panose="020B0602040200020303" pitchFamily="34" charset="77"/>
              </a:rPr>
              <a:t>Sacubril</a:t>
            </a:r>
            <a:r>
              <a:rPr lang="es-CL" sz="2800" b="1" u="sng" dirty="0">
                <a:solidFill>
                  <a:srgbClr val="C00000"/>
                </a:solidFill>
                <a:latin typeface="Papyrus" panose="020B0602040200020303" pitchFamily="34" charset="77"/>
              </a:rPr>
              <a:t> / </a:t>
            </a:r>
            <a:r>
              <a:rPr lang="es-CL" sz="2800" b="1" u="sng" dirty="0" err="1">
                <a:solidFill>
                  <a:srgbClr val="C00000"/>
                </a:solidFill>
                <a:latin typeface="Papyrus" panose="020B0602040200020303" pitchFamily="34" charset="77"/>
              </a:rPr>
              <a:t>Valsartan</a:t>
            </a:r>
            <a:r>
              <a:rPr lang="es-CL" sz="2800" b="1" u="sng" dirty="0">
                <a:solidFill>
                  <a:srgbClr val="C00000"/>
                </a:solidFill>
                <a:latin typeface="Papyrus" panose="020B0602040200020303" pitchFamily="34" charset="77"/>
              </a:rPr>
              <a:t>:</a:t>
            </a:r>
          </a:p>
          <a:p>
            <a:pPr algn="just"/>
            <a:endParaRPr lang="es-CL" b="1" dirty="0">
              <a:latin typeface="Papyrus" panose="020B0602040200020303" pitchFamily="34" charset="77"/>
            </a:endParaRP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- VASODILATADOR, DIURETICO, NATRIURETICO</a:t>
            </a: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 </a:t>
            </a: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- REDUCE EL REMODELADO  Y LA HIPERTROFIA VENTRICULAR IZQUIERDA, REDUCE LA FIBROSIS MIOCARDICA</a:t>
            </a:r>
          </a:p>
          <a:p>
            <a:pPr algn="just"/>
            <a:endParaRPr lang="es-CL" b="1" dirty="0">
              <a:latin typeface="Papyrus" panose="020B0602040200020303" pitchFamily="34" charset="77"/>
            </a:endParaRPr>
          </a:p>
          <a:p>
            <a:pPr algn="just"/>
            <a:r>
              <a:rPr lang="es-CL" dirty="0">
                <a:latin typeface="Papyrus" panose="020B0602040200020303" pitchFamily="34" charset="77"/>
              </a:rPr>
              <a:t>- Efectos secundarios: </a:t>
            </a:r>
            <a:r>
              <a:rPr lang="es-CL" b="1" u="sng" dirty="0" err="1">
                <a:latin typeface="Papyrus" panose="020B0602040200020303" pitchFamily="34" charset="77"/>
              </a:rPr>
              <a:t>Hipotension</a:t>
            </a:r>
            <a:r>
              <a:rPr lang="es-CL" b="1" u="sng" dirty="0">
                <a:latin typeface="Papyrus" panose="020B0602040200020303" pitchFamily="34" charset="77"/>
              </a:rPr>
              <a:t> arterial, </a:t>
            </a:r>
            <a:r>
              <a:rPr lang="es-CL" b="1" u="sng" dirty="0" err="1">
                <a:latin typeface="Papyrus" panose="020B0602040200020303" pitchFamily="34" charset="77"/>
              </a:rPr>
              <a:t>hiperkalemia</a:t>
            </a:r>
            <a:r>
              <a:rPr lang="es-CL" b="1" u="sng" dirty="0">
                <a:latin typeface="Papyrus" panose="020B0602040200020303" pitchFamily="34" charset="77"/>
              </a:rPr>
              <a:t> y deterioro de la función renal</a:t>
            </a:r>
          </a:p>
          <a:p>
            <a:pPr algn="just"/>
            <a:endParaRPr lang="es-CL" dirty="0">
              <a:latin typeface="Papyrus" panose="020B0602040200020303" pitchFamily="34" charset="77"/>
            </a:endParaRPr>
          </a:p>
          <a:p>
            <a:pPr algn="just"/>
            <a:r>
              <a:rPr lang="es-CL" dirty="0">
                <a:latin typeface="Papyrus" panose="020B0602040200020303" pitchFamily="34" charset="77"/>
              </a:rPr>
              <a:t>- Iniciar 36 horas después de la última dosis de IECA o ARAII</a:t>
            </a:r>
          </a:p>
          <a:p>
            <a:pPr algn="just"/>
            <a:endParaRPr lang="es-CL" dirty="0">
              <a:latin typeface="Papyrus" panose="020B0602040200020303" pitchFamily="34" charset="77"/>
            </a:endParaRPr>
          </a:p>
          <a:p>
            <a:pPr algn="just"/>
            <a:r>
              <a:rPr lang="es-CL" dirty="0">
                <a:latin typeface="Papyrus" panose="020B0602040200020303" pitchFamily="34" charset="77"/>
              </a:rPr>
              <a:t>- TAS &lt; 110 mmHg, iniciar con dosis 24/26 mg cada 12 horas</a:t>
            </a:r>
          </a:p>
          <a:p>
            <a:pPr algn="just"/>
            <a:r>
              <a:rPr lang="es-CL" dirty="0">
                <a:latin typeface="Papyrus" panose="020B0602040200020303" pitchFamily="34" charset="77"/>
              </a:rPr>
              <a:t> </a:t>
            </a:r>
          </a:p>
          <a:p>
            <a:pPr algn="just"/>
            <a:r>
              <a:rPr lang="es-CL" dirty="0">
                <a:latin typeface="Papyrus" panose="020B0602040200020303" pitchFamily="34" charset="77"/>
              </a:rPr>
              <a:t>- Aumentar dosis cada 2-4 semanas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66A89C4-B865-CA3F-69BF-27A4BE94D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527" y="2611986"/>
            <a:ext cx="4850086" cy="28678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2DEE8D4-F9AA-0FF8-861A-7555F0F8B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61" y="6083735"/>
            <a:ext cx="7772400" cy="77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19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B9A7428-5A36-09B8-5BB1-2A0D52D9F0D8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758AC5EB-9F45-BAC2-6895-E52E971EDC58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0E954CF0-DFB6-3F6A-FAEF-30EAB9DE4506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A49B8296-43C3-537E-F9A0-DB5FE7CEB97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B4776B1-7EA6-3B95-F425-23946043C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404" y="2097867"/>
            <a:ext cx="9443533" cy="3532912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35D052C-3CBA-1A37-951D-61387DA7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79" y="6263932"/>
            <a:ext cx="7772400" cy="59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9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F2D41BA6-6086-6EA5-F7F8-F4E904D2A66A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3B5EE17-6F49-A097-AB34-B97E95FE2435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0B7E985E-C903-8605-8145-87BC1280642F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83674DE1-5BC3-64E4-0429-24B4028225B8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70035C-6C61-6F52-B28E-BCD595ADF754}"/>
              </a:ext>
            </a:extLst>
          </p:cNvPr>
          <p:cNvSpPr txBox="1"/>
          <p:nvPr/>
        </p:nvSpPr>
        <p:spPr>
          <a:xfrm>
            <a:off x="842273" y="1575903"/>
            <a:ext cx="6414654" cy="4401205"/>
          </a:xfrm>
          <a:prstGeom prst="rect">
            <a:avLst/>
          </a:prstGeom>
          <a:solidFill>
            <a:schemeClr val="bg1"/>
          </a:solidFill>
          <a:effectLst>
            <a:glow rad="231000">
              <a:schemeClr val="bg2">
                <a:lumMod val="1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CL" sz="2800" b="1" u="sng" dirty="0">
                <a:solidFill>
                  <a:srgbClr val="C00000"/>
                </a:solidFill>
                <a:latin typeface="Papyrus" panose="020B0602040200020303" pitchFamily="34" charset="77"/>
              </a:rPr>
              <a:t>Beta bloqueantes:</a:t>
            </a:r>
          </a:p>
          <a:p>
            <a:pPr algn="just"/>
            <a:endParaRPr lang="es-CL" b="1" dirty="0">
              <a:latin typeface="Papyrus" panose="020B0602040200020303" pitchFamily="34" charset="77"/>
            </a:endParaRP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- Protegen al miocardio de los efectos deletéreos del SNS</a:t>
            </a:r>
          </a:p>
          <a:p>
            <a:pPr algn="just"/>
            <a:endParaRPr lang="es-CL" b="1" dirty="0">
              <a:latin typeface="Papyrus" panose="020B0602040200020303" pitchFamily="34" charset="77"/>
            </a:endParaRP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- Aumento de FEVI en un 7%</a:t>
            </a:r>
          </a:p>
          <a:p>
            <a:pPr algn="just"/>
            <a:endParaRPr lang="es-CL" b="1" dirty="0">
              <a:latin typeface="Papyrus" panose="020B0602040200020303" pitchFamily="34" charset="77"/>
            </a:endParaRP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- Disminuye los volúmenes ventriculares y regurgitación mitral </a:t>
            </a:r>
          </a:p>
          <a:p>
            <a:pPr algn="just"/>
            <a:endParaRPr lang="es-CL" b="1" dirty="0">
              <a:latin typeface="Papyrus" panose="020B0602040200020303" pitchFamily="34" charset="77"/>
            </a:endParaRP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- mejora los índices de contractilidad miocárdica, función diastólica y función del VD</a:t>
            </a:r>
          </a:p>
          <a:p>
            <a:pPr algn="just"/>
            <a:endParaRPr lang="es-CL" b="1" dirty="0">
              <a:latin typeface="Papyrus" panose="020B0602040200020303" pitchFamily="34" charset="77"/>
            </a:endParaRP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- A corto plazo hay deterior de la función cardiaca. Al 1° </a:t>
            </a:r>
            <a:r>
              <a:rPr lang="es-CL" b="1" dirty="0" err="1">
                <a:latin typeface="Papyrus" panose="020B0602040200020303" pitchFamily="34" charset="77"/>
              </a:rPr>
              <a:t>Retrono</a:t>
            </a:r>
            <a:r>
              <a:rPr lang="es-CL" b="1" dirty="0">
                <a:latin typeface="Papyrus" panose="020B0602040200020303" pitchFamily="34" charset="77"/>
              </a:rPr>
              <a:t> de la FEVI basal. A los 3-4 meses hay aumento </a:t>
            </a:r>
            <a:r>
              <a:rPr lang="es-CL" b="1" dirty="0" err="1">
                <a:latin typeface="Papyrus" panose="020B0602040200020303" pitchFamily="34" charset="77"/>
              </a:rPr>
              <a:t>pregrsivo</a:t>
            </a:r>
            <a:r>
              <a:rPr lang="es-CL" b="1" dirty="0">
                <a:latin typeface="Papyrus" panose="020B0602040200020303" pitchFamily="34" charset="77"/>
              </a:rPr>
              <a:t> hasta después de 1 año</a:t>
            </a:r>
            <a:endParaRPr lang="es-CL" dirty="0">
              <a:latin typeface="Papyrus" panose="020B0602040200020303" pitchFamily="34" charset="77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4F16DAC6-88CC-609F-A7B7-1ACEF5268F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84618" y="3556546"/>
            <a:ext cx="1313327" cy="131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43014" name="Picture 6">
            <a:extLst>
              <a:ext uri="{FF2B5EF4-FFF2-40B4-BE49-F238E27FC236}">
                <a16:creationId xmlns:a16="http://schemas.microsoft.com/office/drawing/2014/main" id="{FECC282A-3BBA-4352-A6AB-3E4422193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5"/>
          <a:stretch/>
        </p:blipFill>
        <p:spPr bwMode="auto">
          <a:xfrm>
            <a:off x="8036305" y="2355273"/>
            <a:ext cx="3659279" cy="2721289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7FAA888-C713-9CA6-5DEA-AA8086134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5" y="6197968"/>
            <a:ext cx="7772400" cy="65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54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68CD32D-8576-56A6-B4BB-19F55C1828ED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411A5F2E-46F1-E35D-40F3-BD225B1BE30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BAB964B6-9075-586F-0351-4248B6902171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039F3DD9-B684-D5E8-05F9-A49C1DF9F486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5B10836-0495-9799-9D17-2113D5D35A3E}"/>
              </a:ext>
            </a:extLst>
          </p:cNvPr>
          <p:cNvSpPr txBox="1"/>
          <p:nvPr/>
        </p:nvSpPr>
        <p:spPr>
          <a:xfrm>
            <a:off x="966964" y="1782395"/>
            <a:ext cx="6414654" cy="3293209"/>
          </a:xfrm>
          <a:prstGeom prst="rect">
            <a:avLst/>
          </a:prstGeom>
          <a:solidFill>
            <a:schemeClr val="bg1"/>
          </a:solidFill>
          <a:effectLst>
            <a:glow rad="3402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s-CL" sz="2800" b="1" u="sng" dirty="0">
                <a:solidFill>
                  <a:srgbClr val="C00000"/>
                </a:solidFill>
                <a:latin typeface="Papyrus" panose="020B0602040200020303" pitchFamily="34" charset="77"/>
              </a:rPr>
              <a:t>Beta bloqueantes:</a:t>
            </a:r>
          </a:p>
          <a:p>
            <a:pPr algn="just"/>
            <a:endParaRPr lang="es-CL" b="1" dirty="0">
              <a:latin typeface="Papyrus" panose="020B0602040200020303" pitchFamily="34" charset="77"/>
            </a:endParaRP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Efectos predictores de un efecto más beneficioso de FEVI</a:t>
            </a: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- Etiología no isquémica</a:t>
            </a: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- TA más elevada</a:t>
            </a: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- Dosis más elevada y toleradas</a:t>
            </a: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- FC más elevada</a:t>
            </a:r>
          </a:p>
          <a:p>
            <a:pPr algn="just"/>
            <a:endParaRPr lang="es-CL" b="1" dirty="0">
              <a:latin typeface="Papyrus" panose="020B0602040200020303" pitchFamily="34" charset="77"/>
            </a:endParaRP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Efectos sobre ejercicio y síntomas </a:t>
            </a:r>
          </a:p>
          <a:p>
            <a:pPr algn="just"/>
            <a:r>
              <a:rPr lang="es-CL" b="1" dirty="0">
                <a:latin typeface="Papyrus" panose="020B0602040200020303" pitchFamily="34" charset="77"/>
              </a:rPr>
              <a:t>- Mejoría sintomática, del grado funcional y de la capacidad funcional 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05704563-C78F-0D06-1CC0-EE2933726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27" y="3610206"/>
            <a:ext cx="4024401" cy="219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E4DEE1-DDF7-2FB7-B3C9-4E2015D6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5" y="6197968"/>
            <a:ext cx="7772400" cy="65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15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04BD57A-07CB-0F52-B5D3-0F480FF06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783" y="1392260"/>
            <a:ext cx="7492434" cy="5181600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/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9683C9A-028B-C07D-06A2-76772AB7AF0D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Epidemiologia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9D81916-8D62-985B-803F-8FFDE98DB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91045" y="3846460"/>
            <a:ext cx="5340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50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CD63BEE-8167-B5DC-A923-04E69D5DAC4D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0F47AEF9-8C2F-454A-6BC8-6253327CC7CC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C82EBC88-1D41-4D13-D077-E74024716E03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6EE717F0-8C34-EE11-BFFC-EFB8B2216A4C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8CC445E-2F62-D40B-1D50-23676E68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086" y="1536354"/>
            <a:ext cx="9110859" cy="5019156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34286582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249FDFC2-A690-8152-4C9A-8DA542884D86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F093BBE2-EEAF-C81B-88C1-B3A0996A8CE3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871E0BFE-48EB-BF02-D059-8F7D6968EEE6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6F790762-C1D7-ED1C-FAF3-E0E2E2C4E936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1ABFFAA-A0DC-EAF9-60E2-EA0FAEF5C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851" y="2608653"/>
            <a:ext cx="7772400" cy="2883478"/>
          </a:xfrm>
          <a:prstGeom prst="rect">
            <a:avLst/>
          </a:prstGeom>
          <a:effectLst>
            <a:glow rad="369338">
              <a:schemeClr val="tx1">
                <a:lumMod val="95000"/>
                <a:lumOff val="5000"/>
              </a:schemeClr>
            </a:glo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04F546-3A27-D09D-ADAF-1E1B609C8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851" y="2709718"/>
            <a:ext cx="7772400" cy="2611582"/>
          </a:xfrm>
          <a:prstGeom prst="rect">
            <a:avLst/>
          </a:prstGeom>
          <a:effectLst>
            <a:glow rad="513684">
              <a:srgbClr val="C00000"/>
            </a:glo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12FA25-9CD3-BBF7-A3C2-6BCF80131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497" y="1888795"/>
            <a:ext cx="7772400" cy="3298536"/>
          </a:xfrm>
          <a:prstGeom prst="rect">
            <a:avLst/>
          </a:prstGeom>
          <a:effectLst>
            <a:glow rad="411835">
              <a:schemeClr val="accent4"/>
            </a:glo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348468-6E94-2B6E-BFE3-CF8E2CA30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371" y="1818986"/>
            <a:ext cx="7570652" cy="3220027"/>
          </a:xfrm>
          <a:prstGeom prst="rect">
            <a:avLst/>
          </a:prstGeom>
          <a:effectLst>
            <a:glow rad="582659">
              <a:srgbClr val="002060"/>
            </a:glo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A48354-BB54-F1D4-580F-2AB9852AB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55" y="6087502"/>
            <a:ext cx="7772400" cy="7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0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025E75A-CA7C-2CFB-426B-EEC237C7CDA2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2376F7B0-4011-0E17-0797-34050231F57A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E177DFD7-D509-C6EF-323D-DDD2679AFB4B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990239F4-E2A8-05F5-F3E9-AE9F9F1F7D57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5ED688C-2736-6D12-D4F6-E22C9EE6182B}"/>
              </a:ext>
            </a:extLst>
          </p:cNvPr>
          <p:cNvSpPr txBox="1"/>
          <p:nvPr/>
        </p:nvSpPr>
        <p:spPr>
          <a:xfrm>
            <a:off x="1102795" y="1587442"/>
            <a:ext cx="9151548" cy="2769989"/>
          </a:xfrm>
          <a:prstGeom prst="rect">
            <a:avLst/>
          </a:prstGeom>
          <a:solidFill>
            <a:schemeClr val="bg1"/>
          </a:solidFill>
          <a:effectLst>
            <a:glow rad="279145">
              <a:schemeClr val="tx1">
                <a:lumMod val="95000"/>
                <a:lumOff val="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CL" sz="2000" b="1" u="sng" dirty="0">
                <a:solidFill>
                  <a:srgbClr val="C00000"/>
                </a:solidFill>
                <a:latin typeface="Papyrus" panose="020B0602040200020303" pitchFamily="34" charset="77"/>
              </a:rPr>
              <a:t>Espironolactona o Esplerenona:</a:t>
            </a:r>
          </a:p>
          <a:p>
            <a:pPr algn="just"/>
            <a:endParaRPr lang="es-CL" sz="1400" b="1" dirty="0">
              <a:latin typeface="Papyrus" panose="020B0602040200020303" pitchFamily="34" charset="77"/>
            </a:endParaRPr>
          </a:p>
          <a:p>
            <a:pPr algn="just"/>
            <a:r>
              <a:rPr lang="es-CL" sz="1400" b="1" dirty="0">
                <a:latin typeface="Papyrus" panose="020B0602040200020303" pitchFamily="34" charset="77"/>
              </a:rPr>
              <a:t>- Ambos medicamentos disminuyen </a:t>
            </a:r>
            <a:r>
              <a:rPr lang="es-CL" sz="1400" b="1" dirty="0" err="1">
                <a:latin typeface="Papyrus" panose="020B0602040200020303" pitchFamily="34" charset="77"/>
              </a:rPr>
              <a:t>morbi</a:t>
            </a:r>
            <a:r>
              <a:rPr lang="es-CL" sz="1400" b="1" dirty="0">
                <a:latin typeface="Papyrus" panose="020B0602040200020303" pitchFamily="34" charset="77"/>
              </a:rPr>
              <a:t> – mortalidad</a:t>
            </a:r>
          </a:p>
          <a:p>
            <a:pPr algn="just"/>
            <a:endParaRPr lang="es-CL" sz="1400" b="1" dirty="0">
              <a:latin typeface="Papyrus" panose="020B0602040200020303" pitchFamily="34" charset="77"/>
            </a:endParaRPr>
          </a:p>
          <a:p>
            <a:pPr algn="just"/>
            <a:r>
              <a:rPr lang="es-CL" sz="1400" b="1" dirty="0">
                <a:latin typeface="Papyrus" panose="020B0602040200020303" pitchFamily="34" charset="77"/>
              </a:rPr>
              <a:t>- No hay estudios directos que estudien ambos medicamentos en HTA y/o  IC</a:t>
            </a:r>
          </a:p>
          <a:p>
            <a:pPr algn="just"/>
            <a:endParaRPr lang="es-CL" sz="1400" b="1" dirty="0">
              <a:latin typeface="Papyrus" panose="020B0602040200020303" pitchFamily="34" charset="77"/>
            </a:endParaRPr>
          </a:p>
          <a:p>
            <a:pPr algn="just"/>
            <a:r>
              <a:rPr lang="es-CL" sz="1400" b="1" dirty="0">
                <a:latin typeface="Papyrus" panose="020B0602040200020303" pitchFamily="34" charset="77"/>
              </a:rPr>
              <a:t>- Espironolactona: ANTI  ALDOSTERONICO  NO  SELECTIVO. Produce Ginecomastia e impotencia en hombre y alteraciones menstruales en mujeres. Metabolito activo (CANRENONA) con vida media 10-35 horas. Metabolizado por </a:t>
            </a:r>
            <a:r>
              <a:rPr lang="es-CL" sz="1400" b="1" dirty="0" err="1">
                <a:latin typeface="Papyrus" panose="020B0602040200020303" pitchFamily="34" charset="77"/>
              </a:rPr>
              <a:t>citocromop</a:t>
            </a:r>
            <a:r>
              <a:rPr lang="es-CL" sz="1400" b="1" dirty="0">
                <a:latin typeface="Papyrus" panose="020B0602040200020303" pitchFamily="34" charset="77"/>
              </a:rPr>
              <a:t> P-450</a:t>
            </a:r>
          </a:p>
          <a:p>
            <a:pPr algn="just"/>
            <a:endParaRPr lang="es-CL" sz="1400" b="1" dirty="0">
              <a:latin typeface="Papyrus" panose="020B0602040200020303" pitchFamily="34" charset="77"/>
            </a:endParaRPr>
          </a:p>
          <a:p>
            <a:pPr algn="just"/>
            <a:r>
              <a:rPr lang="es-CL" sz="1400" b="1" dirty="0">
                <a:latin typeface="Papyrus" panose="020B0602040200020303" pitchFamily="34" charset="77"/>
              </a:rPr>
              <a:t>- Esplerenona: INHIBIDOR  NO  SELECTIVO  DE  LOS  RECEPTORES  DE  MINERALCORTICOIDES.  No tiene efectos anti androgénicos. Vida media 4-6 horas. Sin metabolito activo</a:t>
            </a:r>
            <a:endParaRPr lang="es-CL" sz="1400" dirty="0">
              <a:latin typeface="Papyrus" panose="020B0602040200020303" pitchFamily="34" charset="77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21FA36C-8FD7-B9AB-1806-6C2DC5E6F452}"/>
              </a:ext>
            </a:extLst>
          </p:cNvPr>
          <p:cNvSpPr txBox="1"/>
          <p:nvPr/>
        </p:nvSpPr>
        <p:spPr>
          <a:xfrm>
            <a:off x="3247834" y="4808893"/>
            <a:ext cx="654541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387449">
              <a:srgbClr val="FFC000"/>
            </a:glow>
          </a:effectLst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accent6">
                    <a:lumMod val="75000"/>
                  </a:schemeClr>
                </a:solidFill>
                <a:latin typeface="Papyrus" panose="020B0602040200020303" pitchFamily="34" charset="77"/>
              </a:rPr>
              <a:t>Esplerenona  -&gt;  IC moderada  y  Post  IAM</a:t>
            </a:r>
          </a:p>
          <a:p>
            <a:br>
              <a:rPr lang="es-CL" b="1" dirty="0">
                <a:solidFill>
                  <a:srgbClr val="0070C0"/>
                </a:solidFill>
                <a:latin typeface="Papyrus" panose="020B0602040200020303" pitchFamily="34" charset="77"/>
              </a:rPr>
            </a:br>
            <a:r>
              <a:rPr lang="es-CL" b="1" dirty="0">
                <a:solidFill>
                  <a:srgbClr val="0070C0"/>
                </a:solidFill>
                <a:latin typeface="Papyrus" panose="020B0602040200020303" pitchFamily="34" charset="77"/>
              </a:rPr>
              <a:t>Espironolactona  -&gt; IC severa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61993A1-C657-A7F1-E2F2-3368727DD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13" y="6285564"/>
            <a:ext cx="7772400" cy="44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4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F0568B0C-6F66-4863-4FC6-7450B620C1AD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D7BCFF58-BFA1-478B-69B5-73DF6FB04FDA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7D97D93-0FF9-66CC-5C51-DE96C6E7344C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72636B74-C443-F4DF-7927-E0A2253D3D3F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0942C77-F721-FF13-BA7D-4B8AFCE27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148" y="1644437"/>
            <a:ext cx="9012382" cy="442858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140D805-B049-4854-1267-BF7B109BBFF8}"/>
              </a:ext>
            </a:extLst>
          </p:cNvPr>
          <p:cNvSpPr txBox="1"/>
          <p:nvPr/>
        </p:nvSpPr>
        <p:spPr>
          <a:xfrm>
            <a:off x="2045760" y="242411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Espironolactona. -  </a:t>
            </a:r>
            <a:r>
              <a:rPr lang="es-CL" sz="3200" b="1" dirty="0" err="1">
                <a:solidFill>
                  <a:srgbClr val="002060"/>
                </a:solidFill>
                <a:latin typeface="Papyrus" panose="020B0602040200020303" pitchFamily="34" charset="77"/>
              </a:rPr>
              <a:t>Esplererona</a:t>
            </a:r>
            <a:endParaRPr lang="es-CL" sz="3200" b="1" dirty="0">
              <a:solidFill>
                <a:srgbClr val="002060"/>
              </a:solidFill>
              <a:latin typeface="Papyrus" panose="020B0602040200020303" pitchFamily="34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344C86E-0CEE-2FF7-29CE-704B06D5C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5" y="6123709"/>
            <a:ext cx="7772400" cy="7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661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EF1DBBC-5CD6-B8F9-C7D8-586C6AF30465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541ED7F2-E493-3375-8F4B-C24E6552FA15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77A9F535-D5AB-8018-3531-BEDEE205C4B5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39B292F9-86AE-24BC-3B30-C20AF5B7B8FA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C0CD625-77AE-1C80-576F-9352B3374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959" y="1761541"/>
            <a:ext cx="8933296" cy="431759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65C1D6-9BF2-66D1-3C9B-0403DDEB14B3}"/>
              </a:ext>
            </a:extLst>
          </p:cNvPr>
          <p:cNvSpPr txBox="1"/>
          <p:nvPr/>
        </p:nvSpPr>
        <p:spPr>
          <a:xfrm>
            <a:off x="2045760" y="242411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ISGLT2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A43697E-2209-C99C-FD9D-2FA982AF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5" y="6214728"/>
            <a:ext cx="7772400" cy="60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219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CC8165E-B0CB-68EC-6F1F-55EEC3DB5CE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0D5ADE3-90E7-EBC9-050C-F6285F2E7AA8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0CBABB4-F7AE-A4C1-6564-46F09D789D38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15F0504-1ACE-E87D-ADC4-9F418575A80A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0ECAE06-AC58-6501-5B0C-F3A73C209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062" y="1814945"/>
            <a:ext cx="8843916" cy="392603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8319F40-0213-D15C-36B5-77F34CFB4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5" y="6214728"/>
            <a:ext cx="7772400" cy="60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87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015" name="Rectangle 4199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95" name="Rectangle 4199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97" name="Rectangle 4199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16" name="Rectangle 4199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7081FE1E-BEA9-1E1A-8892-C542F4AB1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7681" y="457200"/>
            <a:ext cx="509663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9486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BE3D14D-4AFD-5280-9F1C-EADA6009CBCB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02A2DC06-7C53-79A7-FE84-E5D95394B73C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B8520D30-8619-1F5F-A1CC-29EDB9796DED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82BC57A0-90D0-4715-3E83-76D404C082C1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62E811-E625-AFB7-7A79-4CFD8C3EC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158" y="2318701"/>
            <a:ext cx="9025683" cy="2910033"/>
          </a:xfrm>
          <a:prstGeom prst="rect">
            <a:avLst/>
          </a:prstGeom>
          <a:effectLst>
            <a:glow rad="220062">
              <a:schemeClr val="tx1">
                <a:lumMod val="95000"/>
                <a:lumOff val="5000"/>
              </a:schemeClr>
            </a:glo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6D43B19-8D6E-7BBC-C335-0303CF8E8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067" y="2441139"/>
            <a:ext cx="8603864" cy="1648691"/>
          </a:xfrm>
          <a:prstGeom prst="rect">
            <a:avLst/>
          </a:prstGeom>
          <a:effectLst>
            <a:glow rad="499855">
              <a:srgbClr val="FF0000"/>
            </a:glow>
            <a:softEdge rad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368705F-2917-6210-17FA-8B2093F13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158" y="2240227"/>
            <a:ext cx="9182148" cy="2567300"/>
          </a:xfrm>
          <a:prstGeom prst="rect">
            <a:avLst/>
          </a:prstGeom>
          <a:effectLst>
            <a:glow rad="536884">
              <a:schemeClr val="accent6">
                <a:lumMod val="75000"/>
              </a:schemeClr>
            </a:glo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E6A16D-C15B-5BEC-74B9-E3515DBD3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09" y="2548095"/>
            <a:ext cx="10043446" cy="1434777"/>
          </a:xfrm>
          <a:prstGeom prst="rect">
            <a:avLst/>
          </a:prstGeom>
          <a:effectLst>
            <a:glow rad="831602">
              <a:schemeClr val="accent2">
                <a:lumMod val="50000"/>
              </a:schemeClr>
            </a:glo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02DFC60-4431-1DFB-21D3-773F29D00977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368733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C557FDBA-25F0-55DD-0728-ABE59B6BD863}"/>
              </a:ext>
            </a:extLst>
          </p:cNvPr>
          <p:cNvGrpSpPr/>
          <p:nvPr/>
        </p:nvGrpSpPr>
        <p:grpSpPr>
          <a:xfrm>
            <a:off x="0" y="-9938"/>
            <a:ext cx="12192000" cy="6867938"/>
            <a:chOff x="0" y="-9938"/>
            <a:chExt cx="12192000" cy="6867938"/>
          </a:xfrm>
        </p:grpSpPr>
        <p:pic>
          <p:nvPicPr>
            <p:cNvPr id="7" name="Picture 6" descr="Resultado de imagen para puente sobre el lago de maracaibo">
              <a:extLst>
                <a:ext uri="{FF2B5EF4-FFF2-40B4-BE49-F238E27FC236}">
                  <a16:creationId xmlns:a16="http://schemas.microsoft.com/office/drawing/2014/main" id="{3B1B1955-D4E2-ED3D-E00B-0D3F7AECB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643182"/>
              <a:ext cx="6762755" cy="2357430"/>
            </a:xfrm>
            <a:prstGeom prst="rect">
              <a:avLst/>
            </a:prstGeom>
            <a:noFill/>
          </p:spPr>
        </p:pic>
        <p:pic>
          <p:nvPicPr>
            <p:cNvPr id="8" name="Picture 8" descr="Resultado de imagen para salto angel venezuela">
              <a:extLst>
                <a:ext uri="{FF2B5EF4-FFF2-40B4-BE49-F238E27FC236}">
                  <a16:creationId xmlns:a16="http://schemas.microsoft.com/office/drawing/2014/main" id="{83137FF8-1505-848C-8B90-021C769556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62755" y="2643182"/>
              <a:ext cx="5429245" cy="4214818"/>
            </a:xfrm>
            <a:prstGeom prst="rect">
              <a:avLst/>
            </a:prstGeom>
            <a:noFill/>
          </p:spPr>
        </p:pic>
        <p:pic>
          <p:nvPicPr>
            <p:cNvPr id="9" name="Picture 10" descr="Imagen relacionada">
              <a:extLst>
                <a:ext uri="{FF2B5EF4-FFF2-40B4-BE49-F238E27FC236}">
                  <a16:creationId xmlns:a16="http://schemas.microsoft.com/office/drawing/2014/main" id="{28FD22FA-25CD-5B5A-E358-10ADC9B72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822040"/>
              <a:ext cx="6762753" cy="2035959"/>
            </a:xfrm>
            <a:prstGeom prst="rect">
              <a:avLst/>
            </a:prstGeom>
            <a:noFill/>
          </p:spPr>
        </p:pic>
        <p:pic>
          <p:nvPicPr>
            <p:cNvPr id="10" name="Picture 2" descr="Resultado de imagen para LOS CAYOS VENEZOLANOS">
              <a:extLst>
                <a:ext uri="{FF2B5EF4-FFF2-40B4-BE49-F238E27FC236}">
                  <a16:creationId xmlns:a16="http://schemas.microsoft.com/office/drawing/2014/main" id="{4499417B-C17D-3013-37D9-AA2D0E046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9938"/>
              <a:ext cx="5238744" cy="2857495"/>
            </a:xfrm>
            <a:prstGeom prst="rect">
              <a:avLst/>
            </a:prstGeom>
            <a:noFill/>
          </p:spPr>
        </p:pic>
        <p:pic>
          <p:nvPicPr>
            <p:cNvPr id="11" name="Picture 4" descr="Imagen relacionada">
              <a:extLst>
                <a:ext uri="{FF2B5EF4-FFF2-40B4-BE49-F238E27FC236}">
                  <a16:creationId xmlns:a16="http://schemas.microsoft.com/office/drawing/2014/main" id="{63201FFE-5AF8-3822-F11C-F41033D2C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38744" y="0"/>
              <a:ext cx="6953256" cy="264318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2749054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ultado de imagen para GRACIAS">
            <a:extLst>
              <a:ext uri="{FF2B5EF4-FFF2-40B4-BE49-F238E27FC236}">
                <a16:creationId xmlns:a16="http://schemas.microsoft.com/office/drawing/2014/main" id="{528F0D37-8B40-BE44-F79D-FA0EFBA1E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2373" y="1905590"/>
            <a:ext cx="6427905" cy="4286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756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D3B1C8D-90C5-4F35-D181-E8C059667573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1BF07A71-48BC-3552-6AA8-8425BEE2DE88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C4205C6B-92CC-DDCC-286E-6EC31EAFBD2E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F91CB87C-4A1B-E6C1-8622-00E1984E0FA4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2E7C14-742F-C428-D75A-B0BD5F670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28" y="1995054"/>
            <a:ext cx="9299854" cy="3300314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F7409D7-BE9E-04F0-FD2F-EB5A27454728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Epidemiologia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94E887-486D-9568-D75F-FF0374A7D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5" y="6103874"/>
            <a:ext cx="5671165" cy="7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42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418115-63EA-60FA-5EA8-3340309F3EB7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0EA7492-290D-D0A4-7E79-507358B6D7E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A556C08-DE62-1761-8694-564A6F4FD542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E7B79D2-37FB-662D-F726-FFEC62D7E852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807EE9B-2078-AA7C-6F2E-B9973CFDC97B}"/>
              </a:ext>
            </a:extLst>
          </p:cNvPr>
          <p:cNvSpPr txBox="1"/>
          <p:nvPr/>
        </p:nvSpPr>
        <p:spPr>
          <a:xfrm>
            <a:off x="895783" y="1708479"/>
            <a:ext cx="7676717" cy="1200329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>
                <a:lumMod val="95000"/>
                <a:lumOff val="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2060"/>
                </a:solidFill>
                <a:latin typeface="Papyrus" panose="020B0602040200020303" pitchFamily="34" charset="77"/>
              </a:rPr>
              <a:t>Modelo Cardio - Renal</a:t>
            </a:r>
          </a:p>
          <a:p>
            <a:r>
              <a:rPr lang="es-CL" dirty="0">
                <a:latin typeface="Papyrus" panose="020B0602040200020303" pitchFamily="34" charset="77"/>
              </a:rPr>
              <a:t>En los años 40-60 -&gt; retención de agua y sal a nivel renal -&gt; aumento del </a:t>
            </a:r>
            <a:r>
              <a:rPr lang="es-CL" dirty="0" err="1">
                <a:latin typeface="Papyrus" panose="020B0602040200020303" pitchFamily="34" charset="77"/>
              </a:rPr>
              <a:t>Vol</a:t>
            </a:r>
            <a:r>
              <a:rPr lang="es-CL" dirty="0">
                <a:latin typeface="Papyrus" panose="020B0602040200020303" pitchFamily="34" charset="77"/>
              </a:rPr>
              <a:t> intravascular -&gt; edema periférico y pulmonar. Mantener adecuada perfusión renal y cardiovascular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5A8E761-C578-8528-B5AC-B5B94F76A683}"/>
              </a:ext>
            </a:extLst>
          </p:cNvPr>
          <p:cNvSpPr txBox="1"/>
          <p:nvPr/>
        </p:nvSpPr>
        <p:spPr>
          <a:xfrm>
            <a:off x="3454353" y="3281657"/>
            <a:ext cx="8204252" cy="1200329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>
                <a:lumMod val="95000"/>
                <a:lumOff val="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2060"/>
                </a:solidFill>
                <a:latin typeface="Papyrus" panose="020B0602040200020303" pitchFamily="34" charset="77"/>
              </a:rPr>
              <a:t>Modelo Cardiocirculatorio o </a:t>
            </a:r>
            <a:r>
              <a:rPr lang="es-CL" b="1" dirty="0" err="1">
                <a:solidFill>
                  <a:srgbClr val="002060"/>
                </a:solidFill>
                <a:latin typeface="Papyrus" panose="020B0602040200020303" pitchFamily="34" charset="77"/>
              </a:rPr>
              <a:t>Hemodinamico</a:t>
            </a:r>
            <a:endParaRPr lang="es-CL" b="1" dirty="0">
              <a:solidFill>
                <a:srgbClr val="002060"/>
              </a:solidFill>
              <a:latin typeface="Papyrus" panose="020B0602040200020303" pitchFamily="34" charset="77"/>
            </a:endParaRPr>
          </a:p>
          <a:p>
            <a:r>
              <a:rPr lang="es-CL" dirty="0">
                <a:latin typeface="Papyrus" panose="020B0602040200020303" pitchFamily="34" charset="77"/>
              </a:rPr>
              <a:t>En los años 60-80 -&gt; La vasoconstricción incrementaba la presión parietal y presiones de llenado -&gt; disminución del flujo sanguíneo a órganos periféricos -&gt; retención </a:t>
            </a:r>
            <a:r>
              <a:rPr lang="es-CL" dirty="0" err="1">
                <a:latin typeface="Papyrus" panose="020B0602040200020303" pitchFamily="34" charset="77"/>
              </a:rPr>
              <a:t>hidrosalina</a:t>
            </a:r>
            <a:r>
              <a:rPr lang="es-CL" dirty="0">
                <a:latin typeface="Papyrus" panose="020B0602040200020303" pitchFamily="34" charset="77"/>
              </a:rPr>
              <a:t> a nivel renal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E7FAC40-3BE0-8FDE-7144-540CEADDF4D8}"/>
              </a:ext>
            </a:extLst>
          </p:cNvPr>
          <p:cNvSpPr txBox="1"/>
          <p:nvPr/>
        </p:nvSpPr>
        <p:spPr>
          <a:xfrm>
            <a:off x="895783" y="4956599"/>
            <a:ext cx="7262380" cy="1200329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>
                <a:lumMod val="95000"/>
                <a:lumOff val="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2060"/>
                </a:solidFill>
                <a:latin typeface="Papyrus" panose="020B0602040200020303" pitchFamily="34" charset="77"/>
              </a:rPr>
              <a:t>Modelo Neuro hormonal </a:t>
            </a:r>
          </a:p>
          <a:p>
            <a:r>
              <a:rPr lang="es-CL" dirty="0">
                <a:latin typeface="Papyrus" panose="020B0602040200020303" pitchFamily="34" charset="77"/>
              </a:rPr>
              <a:t>Surgió en los años 80 y permanece en la actualidad</a:t>
            </a:r>
          </a:p>
          <a:p>
            <a:r>
              <a:rPr lang="es-CL" dirty="0">
                <a:latin typeface="Papyrus" panose="020B0602040200020303" pitchFamily="34" charset="77"/>
              </a:rPr>
              <a:t>Interpreta a la IC como un enlace entre la alteración en la función cardiaca y </a:t>
            </a:r>
            <a:r>
              <a:rPr lang="es-CL" dirty="0" err="1">
                <a:latin typeface="Papyrus" panose="020B0602040200020303" pitchFamily="34" charset="77"/>
              </a:rPr>
              <a:t>neurohormonal</a:t>
            </a:r>
            <a:r>
              <a:rPr lang="es-CL" dirty="0">
                <a:latin typeface="Papyrus" panose="020B0602040200020303" pitchFamily="34" charset="77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1CEC70-BA7C-B9FE-4C77-2CF26D624AE0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Fisiopatología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EDD50F-C48A-38BC-175A-D50B882A9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6" y="1541550"/>
            <a:ext cx="2652713" cy="153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8FAC84A-09C2-9990-83BF-A2AA4DA10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9" y="2979661"/>
            <a:ext cx="1330471" cy="16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EE2CD62-96CD-4D74-B709-053035AE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022" y="4629886"/>
            <a:ext cx="2945567" cy="1899891"/>
          </a:xfrm>
          <a:prstGeom prst="rect">
            <a:avLst/>
          </a:prstGeom>
          <a:noFill/>
          <a:effectLst>
            <a:glow>
              <a:schemeClr val="accent1">
                <a:alpha val="82969"/>
              </a:schemeClr>
            </a:glow>
            <a:softEdge rad="123325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7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8F298CA-4AD7-0612-0B32-ABF67DBCFDC8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EC27F9E3-3376-A81A-6892-003D1C0F707B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C03F01ED-A441-0B5F-C1E8-FF58220A356A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70D5F233-F616-8F00-0984-732E7AFF4307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56BBF40-E077-A41C-2519-A10813887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37" r="36512"/>
          <a:stretch/>
        </p:blipFill>
        <p:spPr>
          <a:xfrm>
            <a:off x="2631282" y="2209161"/>
            <a:ext cx="6929436" cy="4156125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601D1BF-51C3-A008-0E83-502452E7AA61}"/>
              </a:ext>
            </a:extLst>
          </p:cNvPr>
          <p:cNvSpPr txBox="1"/>
          <p:nvPr/>
        </p:nvSpPr>
        <p:spPr>
          <a:xfrm>
            <a:off x="1468581" y="146800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Moléculas biológicamente activas en IC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99209B6-E0AC-D095-0380-A62E99E48AB8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Fisiopatología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4F34583-B856-2671-DB5F-F632D2702611}"/>
              </a:ext>
            </a:extLst>
          </p:cNvPr>
          <p:cNvSpPr txBox="1"/>
          <p:nvPr/>
        </p:nvSpPr>
        <p:spPr>
          <a:xfrm>
            <a:off x="546755" y="6539535"/>
            <a:ext cx="11645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latin typeface="Papyrus" panose="020B0602040200020303" pitchFamily="34" charset="77"/>
              </a:rPr>
              <a:t>2021 ESC </a:t>
            </a:r>
            <a:r>
              <a:rPr lang="es-CL" sz="1000" b="1" dirty="0" err="1">
                <a:latin typeface="Papyrus" panose="020B0602040200020303" pitchFamily="34" charset="77"/>
              </a:rPr>
              <a:t>Guidelines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for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the</a:t>
            </a:r>
            <a:r>
              <a:rPr lang="es-CL" sz="1000" b="1" dirty="0">
                <a:latin typeface="Papyrus" panose="020B0602040200020303" pitchFamily="34" charset="77"/>
              </a:rPr>
              <a:t> diagnosis and </a:t>
            </a:r>
            <a:r>
              <a:rPr lang="es-CL" sz="1000" b="1" dirty="0" err="1">
                <a:latin typeface="Papyrus" panose="020B0602040200020303" pitchFamily="34" charset="77"/>
              </a:rPr>
              <a:t>treatment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of</a:t>
            </a:r>
            <a:r>
              <a:rPr lang="es-CL" sz="1000" b="1" dirty="0">
                <a:latin typeface="Papyrus" panose="020B0602040200020303" pitchFamily="34" charset="77"/>
              </a:rPr>
              <a:t> acute and </a:t>
            </a:r>
            <a:r>
              <a:rPr lang="es-CL" sz="1000" b="1" dirty="0" err="1">
                <a:latin typeface="Papyrus" panose="020B0602040200020303" pitchFamily="34" charset="77"/>
              </a:rPr>
              <a:t>chronic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heart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failure</a:t>
            </a:r>
            <a:r>
              <a:rPr lang="es-CL" sz="1000" b="1" dirty="0">
                <a:latin typeface="Papyrus" panose="020B0602040200020303" pitchFamily="34" charset="77"/>
              </a:rPr>
              <a:t>. ESC </a:t>
            </a:r>
            <a:r>
              <a:rPr lang="es-CL" sz="1000" b="1" dirty="0" err="1">
                <a:latin typeface="Papyrus" panose="020B0602040200020303" pitchFamily="34" charset="77"/>
              </a:rPr>
              <a:t>Scientific</a:t>
            </a:r>
            <a:r>
              <a:rPr lang="es-CL" sz="1000" b="1" dirty="0">
                <a:latin typeface="Papyrus" panose="020B0602040200020303" pitchFamily="34" charset="77"/>
              </a:rPr>
              <a:t> </a:t>
            </a:r>
            <a:r>
              <a:rPr lang="es-CL" sz="1000" b="1" dirty="0" err="1">
                <a:latin typeface="Papyrus" panose="020B0602040200020303" pitchFamily="34" charset="77"/>
              </a:rPr>
              <a:t>Document</a:t>
            </a:r>
            <a:r>
              <a:rPr lang="es-CL" sz="1000" b="1" dirty="0">
                <a:latin typeface="Papyrus" panose="020B0602040200020303" pitchFamily="34" charset="77"/>
              </a:rPr>
              <a:t>   </a:t>
            </a:r>
            <a:r>
              <a:rPr lang="es-CL" sz="1000" b="1" dirty="0" err="1">
                <a:latin typeface="Papyrus" panose="020B0602040200020303" pitchFamily="34" charset="77"/>
              </a:rPr>
              <a:t>Group</a:t>
            </a:r>
            <a:r>
              <a:rPr lang="es-CL" sz="1000" b="1" dirty="0">
                <a:latin typeface="Papyrus" panose="020B0602040200020303" pitchFamily="34" charset="77"/>
              </a:rPr>
              <a:t>. https://</a:t>
            </a:r>
            <a:r>
              <a:rPr lang="es-CL" sz="1000" b="1" dirty="0" err="1">
                <a:latin typeface="Papyrus" panose="020B0602040200020303" pitchFamily="34" charset="77"/>
              </a:rPr>
              <a:t>doi.org</a:t>
            </a:r>
            <a:r>
              <a:rPr lang="es-CL" sz="1000" b="1" dirty="0">
                <a:latin typeface="Papyrus" panose="020B0602040200020303" pitchFamily="34" charset="77"/>
              </a:rPr>
              <a:t>/10.1093/</a:t>
            </a:r>
            <a:r>
              <a:rPr lang="es-CL" sz="1000" b="1" dirty="0" err="1">
                <a:latin typeface="Papyrus" panose="020B0602040200020303" pitchFamily="34" charset="77"/>
              </a:rPr>
              <a:t>eurheartj</a:t>
            </a:r>
            <a:r>
              <a:rPr lang="es-CL" sz="1000" b="1" dirty="0">
                <a:latin typeface="Papyrus" panose="020B0602040200020303" pitchFamily="34" charset="77"/>
              </a:rPr>
              <a:t>/ehab368</a:t>
            </a:r>
          </a:p>
        </p:txBody>
      </p:sp>
    </p:spTree>
    <p:extLst>
      <p:ext uri="{BB962C8B-B14F-4D97-AF65-F5344CB8AC3E}">
        <p14:creationId xmlns:p14="http://schemas.microsoft.com/office/powerpoint/2010/main" val="1149441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F68E85C-8F7E-85ED-0EB4-42DF656876A9}"/>
              </a:ext>
            </a:extLst>
          </p:cNvPr>
          <p:cNvGrpSpPr/>
          <p:nvPr/>
        </p:nvGrpSpPr>
        <p:grpSpPr>
          <a:xfrm>
            <a:off x="546755" y="1006362"/>
            <a:ext cx="11550977" cy="227504"/>
            <a:chOff x="12568" y="838984"/>
            <a:chExt cx="12179432" cy="19638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98D67D2-2CAD-4C97-C7C2-E665F1F2F88E}"/>
                </a:ext>
              </a:extLst>
            </p:cNvPr>
            <p:cNvSpPr/>
            <p:nvPr/>
          </p:nvSpPr>
          <p:spPr>
            <a:xfrm>
              <a:off x="1662260" y="838985"/>
              <a:ext cx="10529740" cy="196388"/>
            </a:xfrm>
            <a:prstGeom prst="rect">
              <a:avLst/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BAC5059-303A-59B7-FAD3-72CCC573EA3C}"/>
                </a:ext>
              </a:extLst>
            </p:cNvPr>
            <p:cNvSpPr/>
            <p:nvPr/>
          </p:nvSpPr>
          <p:spPr>
            <a:xfrm>
              <a:off x="12568" y="838984"/>
              <a:ext cx="1580562" cy="196388"/>
            </a:xfrm>
            <a:prstGeom prst="rect">
              <a:avLst/>
            </a:prstGeom>
            <a:solidFill>
              <a:srgbClr val="A500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58306435-4CA0-7192-1224-164201CE5B74}"/>
              </a:ext>
            </a:extLst>
          </p:cNvPr>
          <p:cNvSpPr/>
          <p:nvPr/>
        </p:nvSpPr>
        <p:spPr>
          <a:xfrm>
            <a:off x="0" y="0"/>
            <a:ext cx="54675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S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U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F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E</a:t>
            </a:r>
            <a:endParaRPr lang="es-CL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N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endParaRPr lang="es-ES" dirty="0">
              <a:latin typeface="Britannic Bold" panose="020B0903060703020204" pitchFamily="34" charset="0"/>
            </a:endParaRP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R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D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I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C</a:t>
            </a:r>
          </a:p>
          <a:p>
            <a:pPr algn="ctr"/>
            <a:r>
              <a:rPr lang="es-ES" dirty="0">
                <a:latin typeface="Britannic Bold" panose="020B0903060703020204" pitchFamily="34" charset="0"/>
              </a:rPr>
              <a:t>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AE255A-0EB0-6103-0CC5-475B441DD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23" y="1475508"/>
            <a:ext cx="8570250" cy="482830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</a:schemeClr>
            </a:glo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00D78CC-EAFE-6E46-9D09-F48293D578F4}"/>
              </a:ext>
            </a:extLst>
          </p:cNvPr>
          <p:cNvSpPr txBox="1"/>
          <p:nvPr/>
        </p:nvSpPr>
        <p:spPr>
          <a:xfrm>
            <a:off x="2072121" y="284889"/>
            <a:ext cx="925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002060"/>
                </a:solidFill>
                <a:latin typeface="Papyrus" panose="020B0602040200020303" pitchFamily="34" charset="77"/>
              </a:rPr>
              <a:t>Fisiopatología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42F5D6-4769-C89D-EEF9-9397FFF60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002870" y="3668868"/>
            <a:ext cx="5624134" cy="7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278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</TotalTime>
  <Words>3040</Words>
  <Application>Microsoft Macintosh PowerPoint</Application>
  <PresentationFormat>Panorámica</PresentationFormat>
  <Paragraphs>1427</Paragraphs>
  <Slides>59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7" baseType="lpstr">
      <vt:lpstr>Arial</vt:lpstr>
      <vt:lpstr>Bookman Old Style</vt:lpstr>
      <vt:lpstr>Britannic Bold</vt:lpstr>
      <vt:lpstr>Calibri</vt:lpstr>
      <vt:lpstr>Calibri Light</vt:lpstr>
      <vt:lpstr>Papyrus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Guillermo Soto Hernandez</dc:creator>
  <cp:lastModifiedBy>Guillermo Soto Hernandez</cp:lastModifiedBy>
  <cp:revision>12</cp:revision>
  <dcterms:created xsi:type="dcterms:W3CDTF">2024-09-29T14:24:58Z</dcterms:created>
  <dcterms:modified xsi:type="dcterms:W3CDTF">2024-10-04T09:38:11Z</dcterms:modified>
</cp:coreProperties>
</file>