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_rels/presentation.xml.rels" ContentType="application/vnd.openxmlformats-package.relationships+xml"/>
  <Override PartName="/ppt/media/image28.png" ContentType="image/png"/>
  <Override PartName="/ppt/media/image27.png" ContentType="image/png"/>
  <Override PartName="/ppt/media/image21.jpeg" ContentType="image/jpeg"/>
  <Override PartName="/ppt/media/image25.jpeg" ContentType="image/jpeg"/>
  <Override PartName="/ppt/media/image30.png" ContentType="image/png"/>
  <Override PartName="/ppt/media/image29.png" ContentType="image/png"/>
  <Override PartName="/ppt/media/image24.jpeg" ContentType="image/jpeg"/>
  <Override PartName="/ppt/media/image23.jpeg" ContentType="image/jpeg"/>
  <Override PartName="/ppt/media/image10.png" ContentType="image/png"/>
  <Override PartName="/ppt/media/image47.png" ContentType="image/png"/>
  <Override PartName="/ppt/media/image26.png" ContentType="image/png"/>
  <Override PartName="/ppt/media/image20.jpeg" ContentType="image/jpeg"/>
  <Override PartName="/ppt/media/image17.png" ContentType="image/png"/>
  <Override PartName="/ppt/media/image19.jpeg" ContentType="image/jpeg"/>
  <Override PartName="/ppt/media/image14.png" ContentType="image/png"/>
  <Override PartName="/ppt/media/image5.png" ContentType="image/png"/>
  <Override PartName="/ppt/media/image22.jpeg" ContentType="image/jpeg"/>
  <Override PartName="/ppt/media/image37.png" ContentType="image/png"/>
  <Override PartName="/ppt/media/image15.png" ContentType="image/png"/>
  <Override PartName="/ppt/media/image9.png" ContentType="image/png"/>
  <Override PartName="/ppt/media/image18.png" ContentType="image/png"/>
  <Override PartName="/ppt/media/image13.png" ContentType="image/png"/>
  <Override PartName="/ppt/media/image36.png" ContentType="image/png"/>
  <Override PartName="/ppt/media/image4.png" ContentType="image/png"/>
  <Override PartName="/ppt/media/image40.png" ContentType="image/png"/>
  <Override PartName="/ppt/media/image6.png" ContentType="image/png"/>
  <Override PartName="/ppt/media/image38.png" ContentType="image/png"/>
  <Override PartName="/ppt/media/image41.png" ContentType="image/png"/>
  <Override PartName="/ppt/media/image42.png" ContentType="image/png"/>
  <Override PartName="/ppt/media/image31.png" ContentType="image/png"/>
  <Override PartName="/ppt/media/image43.png" ContentType="image/png"/>
  <Override PartName="/ppt/media/image32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8.png" ContentType="image/png"/>
  <Override PartName="/ppt/media/image11.png" ContentType="image/png"/>
  <Override PartName="/ppt/media/image49.png" ContentType="image/png"/>
  <Override PartName="/ppt/media/image12.png" ContentType="image/png"/>
  <Override PartName="/ppt/media/image3.png" ContentType="image/png"/>
  <Override PartName="/ppt/media/image35.png" ContentType="image/png"/>
  <Override PartName="/ppt/media/image8.png" ContentType="image/png"/>
  <Override PartName="/ppt/media/image2.png" ContentType="image/png"/>
  <Override PartName="/ppt/media/image34.png" ContentType="image/png"/>
  <Override PartName="/ppt/media/image39.png" ContentType="image/png"/>
  <Override PartName="/ppt/media/image7.png" ContentType="image/png"/>
  <Override PartName="/ppt/media/image16.png" ContentType="image/png"/>
  <Override PartName="/ppt/media/image1.png" ContentType="image/png"/>
  <Override PartName="/ppt/media/image3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41.xml.rels" ContentType="application/vnd.openxmlformats-package.relationships+xml"/>
  <Override PartName="/ppt/slides/_rels/slide39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_rels/notesSlide3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8.xml.rels" ContentType="application/vnd.openxmlformats-package.relationships+xml"/>
  <Override PartName="/ppt/notesSlides/notesSlide5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</p:sldIdLst>
  <p:sldSz cx="13439775" cy="7559675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98E17F5-2906-437B-9726-9FFE99F32DE5}" type="slidenum"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hyperlink" Target="https://doi.org/10.1056/NEJMra2101555" TargetMode="External"/><Relationship Id="rId2" Type="http://schemas.openxmlformats.org/officeDocument/2006/relationships/hyperlink" Target="https://doi.org/10.3389/fimmu.2020.01340" TargetMode="External"/><Relationship Id="rId3" Type="http://schemas.openxmlformats.org/officeDocument/2006/relationships/slide" Target="../slides/slide25.xml"/><Relationship Id="rId4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Signos de nefropatía médica bilateral junto con riñón derecho de aspecto atrófico.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Entonces, configurando el abordaje diagnóstico se trazaron los siguientes planes.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Enfermedad multisistémica, de etiología desconocida, caracterizada por la infiltración de varios órganos por granulomas no necrotizantes.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Desorden sistémico altamente variable e impredecible caracterizado por inflamación granulomatosa en los órganos afectados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Más del 90% presenta compromiso pulmonar o ganglionar intratorácico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Distribución bimodal de presentación: 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30-40 años 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50-60 años (mujeres)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Más frecuente y de peor pronóstico en población afroamericana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Prevalencia: 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50-160 por 100.000 personas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Incidencia: Variable según geografia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4/100.000 habitantes en población hispana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180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8/100.000 habitantes en población caucásica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18/100.000 habitantes en población afroamericana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rgbClr val="000000"/>
                </a:solidFill>
                <a:latin typeface="Arial"/>
                <a:ea typeface="Arial"/>
              </a:rPr>
              <a:t>Bibliografía:</a:t>
            </a:r>
            <a:r>
              <a:rPr b="0" i="1" lang="es-ES" sz="1000" spc="-1" strike="noStrike">
                <a:solidFill>
                  <a:srgbClr val="000000"/>
                </a:solidFill>
                <a:latin typeface="Arial"/>
                <a:ea typeface="Arial"/>
              </a:rPr>
              <a:t> Drent, M., Crouser, E. D., &amp; Grunewald, J. (2021). Challenges of Sarcoidosis and Its Management. The New England journal of medicine, 385(11), 1018–1032. https://doi.org/10.1056/NEJMra2101555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Bibliografía:</a:t>
            </a: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 Drent, M., Crouser, E. D., &amp; Grunewald, J. (2021). Challenges of Sarcoidosis and Its Management. The New England journal of medicine, 385(11), 1018–1032. https://doi.org/10.1056/NEJMra2101555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Bibliografía:</a:t>
            </a: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 Drent, M., Crouser, E. D., &amp; Grunewald, J. (2021). Challenges of Sarcoidosis and Its Management. The New England journal of medicine, 385(11), 1018–1032. https://doi.org/10.1056/NEJMra2101555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Bibliografía:</a:t>
            </a: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br>
              <a:rPr sz="1000"/>
            </a:b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- Drent, M., Crouser, E. D., &amp; Grunewald, J. (2021). Challenges of Sarcoidosis and Its Management. The New England journal of medicine, 385(11), 1018–1032. </a:t>
            </a:r>
            <a:r>
              <a:rPr b="0" i="1" lang="es-ES" sz="10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https://doi.org/10.1056/NEJMra2101555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rgbClr val="000000"/>
                </a:solidFill>
                <a:latin typeface="Arial"/>
                <a:ea typeface="Arial"/>
              </a:rPr>
              <a:t>- Judson M. A. (2020). Environmental Risk Factors for Sarcoidosis. Frontiers in immunology, 11, 1340. </a:t>
            </a:r>
            <a:r>
              <a:rPr b="0" lang="es-ES" sz="10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2"/>
              </a:rPr>
              <a:t>https://doi.org/10.3389/fimmu.2020.01340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rgbClr val="000000"/>
                </a:solidFill>
                <a:latin typeface="Arial"/>
                <a:ea typeface="Arial"/>
              </a:rPr>
              <a:t>- Calatroni, M., Moroni, G., Reggiani, F., &amp; Ponticelli, C. (2023). Renal sarcoidosis. Journal of nephrology, 36(1), 5–15. https://doi.org/10.1007/s40620-022-01369-y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Aguda, subaguda (Sindrome de Löfgren y Heerfordt) y crónica 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Compromiso intratorácico ~ 90%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Puede estar afectado cualquier órgano, por lo que la clínica depende de que esté afectado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Manifestaciones no específicas: fiebre, baja de peso y fatiga, trastorno de sueño, irritabilidad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Bibliografía</a:t>
            </a:r>
            <a:br>
              <a:rPr sz="1000"/>
            </a:b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Sève, P., Pacheco, Y., Durupt, F., Jamilloux, Y., Gerfaud-Valentin, M., Isaac, S., … El Jammal, T. (2021). Sarcoidosis: A Clinical Overview from Symptoms to Diagnosis. Cells, 10(4), 766. doi:10.3390/cells10040766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i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Respiratory symptoms are found at presentation in 30–53% of patients; cough in 27–53%, dyspnea in 18–51% and chest pain in 9–23%.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Asintomáticos (30 - 60%)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Suelen no tener hallazgos relevantes al examen físico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Forma de presentación más común: </a:t>
            </a:r>
            <a:r>
              <a:rPr b="0" lang="es-ES" sz="10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Adenopatías hiliares bilaterales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1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Función pulmonar normal en 80%</a:t>
            </a: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 (sin infiltración pulmonar en radiografía)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1" lang="es-ES" sz="1000" spc="-1" strike="noStrike">
                <a:solidFill>
                  <a:srgbClr val="38761d"/>
                </a:solidFill>
                <a:latin typeface="Arial"/>
                <a:ea typeface="Arial"/>
              </a:rPr>
              <a:t>Radiografía de tórax anormal en un 80-90% de los casos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000" spc="-1" strike="noStrike">
                <a:solidFill>
                  <a:schemeClr val="dk1"/>
                </a:solidFill>
                <a:latin typeface="Arial"/>
                <a:ea typeface="Arial"/>
              </a:rPr>
              <a:t>Clasificación según escala de Scadding: Valor pronóstico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ausencia de compromiso pulmonar: dudar de diagnostico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Ventajas de PETCT vs TC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nefrolitiasis: delivery excesivo de calcio en el asa de henle, que supera su capacidad de reabsorción→ acumulación de calcio a distal y formación de litiasis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 ocasiones un colico renal puede ser la primera manifestación de la sarcoidosis 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Manejo: fluidos, tiazidas, citrato de potasio, manejo qx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Ramirez, R., Trivieri, M., Fayad, Z. A., Ahmadi, A., Narula, J., &amp; Argulian, E. (2019). Advanced Imaging in Cardiac Sarcoidosis. Journal of Nuclear Medicine, 60(7), 892–898. doi:10.2967/jnumed.119.228130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Hipercalcemia en ~10% (3-20%)de los pacientes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Asociada a niveles plasmáticos elevados de calcitriol, generados por macrofagos que convierten 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25 hidroxivitamina D→ 1.25 dihidroxivitamina D (se sugiere medir ambos)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Aumenta la absorción de calcio en el duodeno: Hipercalciuria y nefrolitiasis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spagnolo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foto del nejm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**Infecciones bacterianas y fungicas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57200" indent="-34920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300" spc="-1" strike="noStrike">
                <a:solidFill>
                  <a:schemeClr val="dk1"/>
                </a:solidFill>
                <a:latin typeface="Arial"/>
                <a:ea typeface="Arial"/>
              </a:rPr>
              <a:t>distribución clásica: peribronquiales, alrededor de los vasos y en regiones subpleurales,</a:t>
            </a:r>
            <a:endParaRPr b="0" lang="es-ES" sz="23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 algn="just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No discrimina entre otras afecciones inflamatorias (infecciones-tumores)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spagnolo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MGUS de ???? y niveles de IG elevada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25 OH calciferol</a:t>
            </a:r>
            <a:br>
              <a:rPr sz="1100"/>
            </a:b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Sarcoidosis -&gt; aumento de 1 alfa OH → 1,25OH calciferol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 la valoración clínica realizada en policlínico de especialidades y también en su examen físico al ingreso hospitalario (Enero/2024) destacan signos vitales normales, exceptuando una hipertensión sistodiastólica asintomática. </a:t>
            </a:r>
            <a:br>
              <a:rPr sz="1100"/>
            </a:b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Junto con tiroides nodular, de consistencia firme y aumentada de tamaño. Además de signos de expansión del VEC (+), evidenciado en edema maleolar de extremidades inferiores.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ldImg"/>
          </p:nvPr>
        </p:nvSpPr>
        <p:spPr>
          <a:xfrm>
            <a:off x="533520" y="75420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Dentro de exámenes disponibles previo y durante su hospitalización: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Esfera hematológica</a:t>
            </a:r>
            <a:br>
              <a:rPr sz="1100"/>
            </a:b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EFP + IF - Peak en región gamma (base ancha) con componente monoclonal IgG kappa en IF.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Mielograma sin alteraciones y BMO con plasmocitosis menor al 10%.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Configurando la gammapatía monoclonal ya descrita.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 la esfera nefrológica destaca estudio de orina con proteinuria en rango nefrótico (hasta 23.3 g/24 horas) a expensas de albuminuria significativa; junto con metabolismo calcio fósforo que evidencia calcio sérico en límite inferior, hiperfosfatemia y PTH elevada.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En lo metabólico llamaba la atención TSH significativamente elevada y HbA1C fuera de meta. 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100" spc="-1" strike="noStrike">
                <a:solidFill>
                  <a:srgbClr val="000000"/>
                </a:solidFill>
                <a:latin typeface="Arial"/>
                <a:ea typeface="Arial"/>
              </a:rPr>
              <a:t>Ecografía tiroidea con calcificaciones gruesas y lesiones quísticas.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833880" y="1919520"/>
            <a:ext cx="586944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/>
          </p:nvPr>
        </p:nvSpPr>
        <p:spPr>
          <a:xfrm>
            <a:off x="670680" y="435564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586944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833880" y="1919520"/>
            <a:ext cx="586944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586944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8338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833880" y="435564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8338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70680" y="4355640"/>
            <a:ext cx="1202796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70680" y="4355640"/>
            <a:ext cx="1202796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6833880" y="191952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670680" y="435564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833880" y="4355640"/>
            <a:ext cx="5869440" cy="22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1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834240" y="1919520"/>
            <a:ext cx="586908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670680" y="435564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72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5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77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586908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834240" y="1919520"/>
            <a:ext cx="586908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5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85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11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586908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83424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834240" y="435564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21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83424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70680" y="4355640"/>
            <a:ext cx="1202796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31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1202796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70680" y="4355640"/>
            <a:ext cx="1202796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39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834240" y="191952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70680" y="435564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834240" y="4355640"/>
            <a:ext cx="586908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51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737600" y="191952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8804520" y="191952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670680" y="435564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body"/>
          </p:nvPr>
        </p:nvSpPr>
        <p:spPr>
          <a:xfrm>
            <a:off x="4737600" y="435564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body"/>
          </p:nvPr>
        </p:nvSpPr>
        <p:spPr>
          <a:xfrm>
            <a:off x="8804520" y="4355640"/>
            <a:ext cx="3872520" cy="22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60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64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00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11;p26" descr=""/>
          <p:cNvPicPr/>
          <p:nvPr/>
        </p:nvPicPr>
        <p:blipFill>
          <a:blip r:embed="rId3"/>
          <a:stretch/>
        </p:blipFill>
        <p:spPr>
          <a:xfrm>
            <a:off x="0" y="0"/>
            <a:ext cx="1382400" cy="1439640"/>
          </a:xfrm>
          <a:prstGeom prst="rect">
            <a:avLst/>
          </a:prstGeom>
          <a:ln w="0">
            <a:noFill/>
          </a:ln>
        </p:spPr>
      </p:pic>
      <p:pic>
        <p:nvPicPr>
          <p:cNvPr id="70" name="Google Shape;12;p26" descr=""/>
          <p:cNvPicPr/>
          <p:nvPr/>
        </p:nvPicPr>
        <p:blipFill>
          <a:blip r:embed="rId4"/>
          <a:stretch/>
        </p:blipFill>
        <p:spPr>
          <a:xfrm>
            <a:off x="12054240" y="0"/>
            <a:ext cx="1383840" cy="14392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8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8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8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8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8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8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65;p1"/>
          <p:cNvSpPr/>
          <p:nvPr/>
        </p:nvSpPr>
        <p:spPr>
          <a:xfrm>
            <a:off x="688680" y="1722240"/>
            <a:ext cx="12062160" cy="31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5400" spc="-1" strike="noStrike">
                <a:solidFill>
                  <a:srgbClr val="04617b"/>
                </a:solidFill>
                <a:latin typeface="Arial"/>
                <a:ea typeface="Arial"/>
              </a:rPr>
              <a:t>Desafíos Diagnósticos en paciente con Nefropatía y Adenopatías Mediastínicas</a:t>
            </a:r>
            <a:endParaRPr b="0" lang="es-ES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Google Shape;66;p1"/>
          <p:cNvSpPr/>
          <p:nvPr/>
        </p:nvSpPr>
        <p:spPr>
          <a:xfrm>
            <a:off x="3164400" y="4725360"/>
            <a:ext cx="7110720" cy="26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Dra. María Celeste Casanova Ortega (BMI)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Dr. Felipe Lobos Cáceres (BMI)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Dra. Laura Soto - Médica anatomopatóloga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Dr. Salvador Madrid Oros - Médico Internista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Servicio de Medicina Interna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HCSBA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rgbClr val="04617b"/>
                </a:solidFill>
                <a:latin typeface="Arial"/>
                <a:ea typeface="Arial"/>
              </a:rPr>
              <a:t>Julio 2024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45;g2ebfb5fca32_9_8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Laboratorio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Google Shape;146;g2ebfb5fca32_9_8" descr=""/>
          <p:cNvPicPr/>
          <p:nvPr/>
        </p:nvPicPr>
        <p:blipFill>
          <a:blip r:embed="rId1">
            <a:alphaModFix amt="6000"/>
          </a:blip>
          <a:stretch/>
        </p:blipFill>
        <p:spPr>
          <a:xfrm>
            <a:off x="3764160" y="1492200"/>
            <a:ext cx="5910840" cy="59108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40" name="Google Shape;147;g2ebfb5fca32_9_8"/>
          <p:cNvGraphicFramePr/>
          <p:nvPr/>
        </p:nvGraphicFramePr>
        <p:xfrm>
          <a:off x="1975320" y="2261520"/>
          <a:ext cx="9488520" cy="4075920"/>
        </p:xfrm>
        <a:graphic>
          <a:graphicData uri="http://schemas.openxmlformats.org/drawingml/2006/table">
            <a:tbl>
              <a:tblPr/>
              <a:tblGrid>
                <a:gridCol w="3162600"/>
                <a:gridCol w="3162600"/>
                <a:gridCol w="3162600"/>
              </a:tblGrid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Fecha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Creatinina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BUN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d5a6bd"/>
                    </a:solidFill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28/12/22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2.9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46.3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12/01/23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3.1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50.6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13/03/23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3.2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50.7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17/01/24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7.0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61.7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marL="72000"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35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22/01/24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7.3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3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75.8</a:t>
                      </a:r>
                      <a:endParaRPr b="0" lang="es-ES" sz="3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" name="Google Shape;148;g2ebfb5fca32_9_8"/>
          <p:cNvSpPr/>
          <p:nvPr/>
        </p:nvSpPr>
        <p:spPr>
          <a:xfrm>
            <a:off x="3849480" y="6840720"/>
            <a:ext cx="5700600" cy="7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VFG &lt; 15 ml/min/1.73 m²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53;g2ebfb5fca32_0_5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Estudio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1"/>
          <p:cNvSpPr>
            <a:spLocks noGrp="1"/>
          </p:cNvSpPr>
          <p:nvPr>
            <p:ph/>
          </p:nvPr>
        </p:nvSpPr>
        <p:spPr>
          <a:xfrm>
            <a:off x="352080" y="2390760"/>
            <a:ext cx="6154200" cy="501228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108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Signos de nefropatía médica bilateral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. Cicatriz renal izquierda. Quiste renal derecho de aspecto simple. Leve aumento de tamaño prostático. Engrosamiento parietal vesical difuso. Cambios morfológicos de daño hepático crónico.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108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Bazo homogéneo, aumentado de tamaño, mide 13,9 cm.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Google Shape;155;g2ebfb5fca32_0_5"/>
          <p:cNvSpPr/>
          <p:nvPr/>
        </p:nvSpPr>
        <p:spPr>
          <a:xfrm>
            <a:off x="7400520" y="2390760"/>
            <a:ext cx="5758560" cy="4933440"/>
          </a:xfrm>
          <a:prstGeom prst="rect">
            <a:avLst/>
          </a:prstGeom>
          <a:solidFill>
            <a:srgbClr val="ead1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Riñón derecho de 8.1 x 4.9 x 1.7 cm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, riñón izquierdo de 11.1 x 5.6 x 1.5 cm; contorno de corteza heterogénea con circulación vascular de baja resistencia, litiasis renales sin dilatación pielocalicial. 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Google Shape;156;g2ebfb5fca32_0_5"/>
          <p:cNvSpPr/>
          <p:nvPr/>
        </p:nvSpPr>
        <p:spPr>
          <a:xfrm>
            <a:off x="599400" y="1783080"/>
            <a:ext cx="5659560" cy="939600"/>
          </a:xfrm>
          <a:prstGeom prst="rect">
            <a:avLst/>
          </a:prstGeom>
          <a:solidFill>
            <a:srgbClr val="6fa8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900" spc="-1" strike="noStrike">
                <a:solidFill>
                  <a:schemeClr val="lt1"/>
                </a:solidFill>
                <a:latin typeface="Arial"/>
                <a:ea typeface="Arial"/>
              </a:rPr>
              <a:t>Ecografía renal y vesico-prostática (18/01/24)</a:t>
            </a:r>
            <a:r>
              <a:rPr b="0" lang="es-ES" sz="2900" spc="-1" strike="noStrike">
                <a:solidFill>
                  <a:schemeClr val="lt1"/>
                </a:solidFill>
                <a:latin typeface="Arial"/>
                <a:ea typeface="Arial"/>
              </a:rPr>
              <a:t> </a:t>
            </a:r>
            <a:endParaRPr b="0" lang="es-ES" sz="29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Google Shape;157;g2ebfb5fca32_0_5"/>
          <p:cNvSpPr/>
          <p:nvPr/>
        </p:nvSpPr>
        <p:spPr>
          <a:xfrm>
            <a:off x="7866000" y="1783080"/>
            <a:ext cx="4827240" cy="939600"/>
          </a:xfrm>
          <a:prstGeom prst="rect">
            <a:avLst/>
          </a:prstGeom>
          <a:solidFill>
            <a:srgbClr val="c27b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chemeClr val="lt1"/>
                </a:solidFill>
                <a:latin typeface="Arial"/>
                <a:ea typeface="Arial"/>
              </a:rPr>
              <a:t>Ecografía renal (13/02/23) </a:t>
            </a:r>
            <a:endParaRPr b="0" lang="es-ES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7" name="Google Shape;158;g2ebfb5fca32_0_5" descr=""/>
          <p:cNvPicPr/>
          <p:nvPr/>
        </p:nvPicPr>
        <p:blipFill>
          <a:blip r:embed="rId1"/>
          <a:stretch/>
        </p:blipFill>
        <p:spPr>
          <a:xfrm>
            <a:off x="5324760" y="6290640"/>
            <a:ext cx="1112040" cy="111204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59;g2ebfb5fca32_0_5" descr=""/>
          <p:cNvPicPr/>
          <p:nvPr/>
        </p:nvPicPr>
        <p:blipFill>
          <a:blip r:embed="rId2"/>
          <a:stretch/>
        </p:blipFill>
        <p:spPr>
          <a:xfrm>
            <a:off x="11987280" y="6211800"/>
            <a:ext cx="1112040" cy="111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64;g2e478ca6d8d_1_17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Diagnóstico - Plan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Google Shape;165;g2e478ca6d8d_1_17"/>
          <p:cNvSpPr/>
          <p:nvPr/>
        </p:nvSpPr>
        <p:spPr>
          <a:xfrm>
            <a:off x="160200" y="1635840"/>
            <a:ext cx="7825680" cy="1869840"/>
          </a:xfrm>
          <a:prstGeom prst="rect">
            <a:avLst/>
          </a:prstGeom>
          <a:solidFill>
            <a:srgbClr val="fff2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Hematología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Adenopatías en estudio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162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lphaLcPeriod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Adenopatías mediastínicas bilaterales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Gammapatía monoclonal IgG kappa de significado incierto (MGUS)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Google Shape;166;g2e478ca6d8d_1_17"/>
          <p:cNvSpPr/>
          <p:nvPr/>
        </p:nvSpPr>
        <p:spPr>
          <a:xfrm>
            <a:off x="160200" y="3611160"/>
            <a:ext cx="7825680" cy="1937520"/>
          </a:xfrm>
          <a:prstGeom prst="rect">
            <a:avLst/>
          </a:prstGeom>
          <a:solidFill>
            <a:srgbClr val="fff2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Nefrología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Enfermedad renal crónica G5A3 de etiología no precisada 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162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lphaLcPeriod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Obs. Nefropatía diabética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162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lphaLcPeriod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Proteinuria en rango nefrótico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Google Shape;167;g2e478ca6d8d_1_17"/>
          <p:cNvSpPr/>
          <p:nvPr/>
        </p:nvSpPr>
        <p:spPr>
          <a:xfrm>
            <a:off x="160200" y="5654520"/>
            <a:ext cx="7825680" cy="1748880"/>
          </a:xfrm>
          <a:prstGeom prst="rect">
            <a:avLst/>
          </a:prstGeom>
          <a:solidFill>
            <a:srgbClr val="fff2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Endocrinología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Hipotiroidismo en tratamiento (T4)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Bocio multinodular con nódulos hipermetabólicos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810000" indent="-38088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Calcificación gruesa tiroidea en estudio 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Google Shape;168;g2e478ca6d8d_1_17"/>
          <p:cNvSpPr/>
          <p:nvPr/>
        </p:nvSpPr>
        <p:spPr>
          <a:xfrm>
            <a:off x="8187840" y="1635840"/>
            <a:ext cx="3348360" cy="1869840"/>
          </a:xfrm>
          <a:prstGeom prst="rect">
            <a:avLst/>
          </a:prstGeom>
          <a:solidFill>
            <a:srgbClr val="f9cb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Estudio histológico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050" spc="-1" strike="noStrike">
                <a:solidFill>
                  <a:schemeClr val="dk1"/>
                </a:solidFill>
                <a:latin typeface="Arial"/>
                <a:ea typeface="Arial"/>
              </a:rPr>
              <a:t>Biopsia transbronquial por aspiración con aguja bajo ultrasonido (EBUS)</a:t>
            </a:r>
            <a:endParaRPr b="0" lang="es-ES" sz="2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Google Shape;169;g2e478ca6d8d_1_17"/>
          <p:cNvSpPr/>
          <p:nvPr/>
        </p:nvSpPr>
        <p:spPr>
          <a:xfrm>
            <a:off x="8187840" y="3611160"/>
            <a:ext cx="3348360" cy="1937520"/>
          </a:xfrm>
          <a:prstGeom prst="rect">
            <a:avLst/>
          </a:prstGeom>
          <a:solidFill>
            <a:srgbClr val="f9cb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Estudio etiológico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Anti-PLA2R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Panel reumatológico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Inicio de TRR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Google Shape;170;g2e478ca6d8d_1_17"/>
          <p:cNvSpPr/>
          <p:nvPr/>
        </p:nvSpPr>
        <p:spPr>
          <a:xfrm>
            <a:off x="8187840" y="5654520"/>
            <a:ext cx="3348360" cy="1748880"/>
          </a:xfrm>
          <a:prstGeom prst="rect">
            <a:avLst/>
          </a:prstGeom>
          <a:solidFill>
            <a:srgbClr val="f9cb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Laboratorio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/>
                </a:solidFill>
                <a:latin typeface="Arial"/>
                <a:ea typeface="Arial"/>
              </a:rPr>
              <a:t>Calcitonina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Google Shape;171;g2e478ca6d8d_1_17"/>
          <p:cNvSpPr/>
          <p:nvPr/>
        </p:nvSpPr>
        <p:spPr>
          <a:xfrm rot="16200000">
            <a:off x="9645480" y="3728160"/>
            <a:ext cx="5766840" cy="1582560"/>
          </a:xfrm>
          <a:prstGeom prst="rect">
            <a:avLst/>
          </a:prstGeom>
          <a:solidFill>
            <a:srgbClr val="ea999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dk1"/>
                </a:solidFill>
                <a:latin typeface="Arial"/>
                <a:ea typeface="Arial"/>
              </a:rPr>
              <a:t>Seguimiento ambulatorio</a:t>
            </a:r>
            <a:endParaRPr b="0" lang="es-ES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76;g2eaa8abfc41_1_0"/>
          <p:cNvSpPr/>
          <p:nvPr/>
        </p:nvSpPr>
        <p:spPr>
          <a:xfrm>
            <a:off x="303120" y="1582920"/>
            <a:ext cx="12996000" cy="209952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“</a:t>
            </a: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Presencia de numerosos </a:t>
            </a:r>
            <a:r>
              <a:rPr b="1" i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histiocitos epitelioides</a:t>
            </a: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 con citoplasma amplio eosinófilo y núcleos de tamaño grande, algunos con nucleolo, organizados en </a:t>
            </a:r>
            <a:r>
              <a:rPr b="1" i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nódulos</a:t>
            </a: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, con formación de </a:t>
            </a:r>
            <a:r>
              <a:rPr b="1" i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empalizadas</a:t>
            </a: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, </a:t>
            </a:r>
            <a:r>
              <a:rPr b="1" i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sin presencia de necrosis ni inflamación aguda asociada</a:t>
            </a: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. Se observa uno que otro cuerpo asteroide y presencia de pigmento antracótico”.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Google Shape;177;g2eaa8abfc41_1_0"/>
          <p:cNvSpPr/>
          <p:nvPr/>
        </p:nvSpPr>
        <p:spPr>
          <a:xfrm>
            <a:off x="303120" y="3758400"/>
            <a:ext cx="12996000" cy="1108800"/>
          </a:xfrm>
          <a:prstGeom prst="rect">
            <a:avLst/>
          </a:prstGeom>
          <a:solidFill>
            <a:srgbClr val="d0e0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Inmunohistoquímica:</a:t>
            </a:r>
            <a:r>
              <a:rPr b="0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 CD68 positivo en histiocitos. S100 - CD1a negativo en histiocitos  </a:t>
            </a:r>
            <a:r>
              <a:rPr b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(descarta histiocitosis de células de Langerhans).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Google Shape;178;g2eaa8abfc41_1_0"/>
          <p:cNvSpPr/>
          <p:nvPr/>
        </p:nvSpPr>
        <p:spPr>
          <a:xfrm>
            <a:off x="294840" y="4942800"/>
            <a:ext cx="12996000" cy="256248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Diagnóstico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Biopsia de ganglio grupo 7 por EBUS: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s-ES" sz="2700" spc="-1" strike="noStrike">
                <a:solidFill>
                  <a:schemeClr val="dk1"/>
                </a:solidFill>
                <a:latin typeface="Arial"/>
                <a:ea typeface="Arial"/>
              </a:rPr>
              <a:t>Material linfoide con formación de granulomas de histiocitos epitelioides, no supurativos, no necrotizantes de tipo sarcoideo.  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700" spc="-1" strike="noStrike">
                <a:solidFill>
                  <a:srgbClr val="04617b"/>
                </a:solidFill>
                <a:latin typeface="Arial"/>
                <a:ea typeface="Arial"/>
              </a:rPr>
              <a:t>Los hallazgos histológicos podrían encontrarse en contexto de una </a:t>
            </a:r>
            <a:r>
              <a:rPr b="1" lang="es-ES" sz="2700" spc="-1" strike="noStrike" u="sng">
                <a:solidFill>
                  <a:srgbClr val="04617b"/>
                </a:solidFill>
                <a:uFillTx/>
                <a:latin typeface="Arial"/>
                <a:ea typeface="Arial"/>
              </a:rPr>
              <a:t>sarcoidosis.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Google Shape;179;g2eaa8abfc41_1_0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84;g2ed408924fb_0_5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Google Shape;185;g2ed408924fb_0_5" descr=""/>
          <p:cNvPicPr/>
          <p:nvPr/>
        </p:nvPicPr>
        <p:blipFill>
          <a:blip r:embed="rId1"/>
          <a:stretch/>
        </p:blipFill>
        <p:spPr>
          <a:xfrm>
            <a:off x="2940120" y="0"/>
            <a:ext cx="7559280" cy="75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90;g2ebf01bfb55_0_5"/>
          <p:cNvSpPr/>
          <p:nvPr/>
        </p:nvSpPr>
        <p:spPr>
          <a:xfrm>
            <a:off x="294840" y="2013120"/>
            <a:ext cx="12849840" cy="50119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Google Shape;191;g2ebf01bfb55_0_5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Google Shape;192;g2ebf01bfb55_0_5" descr=""/>
          <p:cNvPicPr/>
          <p:nvPr/>
        </p:nvPicPr>
        <p:blipFill>
          <a:blip r:embed="rId1"/>
          <a:stretch/>
        </p:blipFill>
        <p:spPr>
          <a:xfrm>
            <a:off x="558360" y="2629440"/>
            <a:ext cx="3778920" cy="3778920"/>
          </a:xfrm>
          <a:prstGeom prst="rect">
            <a:avLst/>
          </a:prstGeom>
          <a:ln w="0">
            <a:noFill/>
          </a:ln>
        </p:spPr>
      </p:pic>
      <p:pic>
        <p:nvPicPr>
          <p:cNvPr id="166" name="Google Shape;193;g2ebf01bfb55_0_5" descr=""/>
          <p:cNvPicPr/>
          <p:nvPr/>
        </p:nvPicPr>
        <p:blipFill>
          <a:blip r:embed="rId2"/>
          <a:stretch/>
        </p:blipFill>
        <p:spPr>
          <a:xfrm>
            <a:off x="4785840" y="2629440"/>
            <a:ext cx="3778920" cy="3778920"/>
          </a:xfrm>
          <a:prstGeom prst="rect">
            <a:avLst/>
          </a:prstGeom>
          <a:ln w="0">
            <a:noFill/>
          </a:ln>
        </p:spPr>
      </p:pic>
      <p:pic>
        <p:nvPicPr>
          <p:cNvPr id="167" name="Google Shape;194;g2ebf01bfb55_0_5" descr=""/>
          <p:cNvPicPr/>
          <p:nvPr/>
        </p:nvPicPr>
        <p:blipFill>
          <a:blip r:embed="rId3"/>
          <a:stretch/>
        </p:blipFill>
        <p:spPr>
          <a:xfrm>
            <a:off x="9013320" y="2629440"/>
            <a:ext cx="3778920" cy="37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99;g2ed408924fb_0_10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Google Shape;200;g2ed408924fb_0_10" descr=""/>
          <p:cNvPicPr/>
          <p:nvPr/>
        </p:nvPicPr>
        <p:blipFill>
          <a:blip r:embed="rId1"/>
          <a:stretch/>
        </p:blipFill>
        <p:spPr>
          <a:xfrm>
            <a:off x="2940120" y="0"/>
            <a:ext cx="7559280" cy="75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205;g2ed408924fb_0_15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Google Shape;206;g2ed408924fb_0_15" descr=""/>
          <p:cNvPicPr/>
          <p:nvPr/>
        </p:nvPicPr>
        <p:blipFill>
          <a:blip r:embed="rId1"/>
          <a:stretch/>
        </p:blipFill>
        <p:spPr>
          <a:xfrm>
            <a:off x="2940120" y="0"/>
            <a:ext cx="7559280" cy="75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11;g2ed408924fb_0_0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Biopsia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Google Shape;212;g2ed408924fb_0_0" descr=""/>
          <p:cNvPicPr/>
          <p:nvPr/>
        </p:nvPicPr>
        <p:blipFill>
          <a:blip r:embed="rId1"/>
          <a:stretch/>
        </p:blipFill>
        <p:spPr>
          <a:xfrm>
            <a:off x="2940120" y="0"/>
            <a:ext cx="7559280" cy="75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217;g2e4cca448b8_0_13" descr=""/>
          <p:cNvPicPr/>
          <p:nvPr/>
        </p:nvPicPr>
        <p:blipFill>
          <a:blip r:embed="rId1">
            <a:alphaModFix amt="19000"/>
          </a:blip>
          <a:stretch/>
        </p:blipFill>
        <p:spPr>
          <a:xfrm>
            <a:off x="1386720" y="1722960"/>
            <a:ext cx="10481400" cy="543852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218;g2e4cca448b8_0_13"/>
          <p:cNvSpPr/>
          <p:nvPr/>
        </p:nvSpPr>
        <p:spPr>
          <a:xfrm>
            <a:off x="1789560" y="2608920"/>
            <a:ext cx="9675360" cy="366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5500" spc="-1" strike="noStrike">
                <a:solidFill>
                  <a:srgbClr val="04617b"/>
                </a:solidFill>
                <a:latin typeface="Arial"/>
                <a:ea typeface="Arial"/>
              </a:rPr>
              <a:t>Sarcoidosis: </a:t>
            </a:r>
            <a:endParaRPr b="0" lang="es-ES" sz="5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5500" spc="-1" strike="noStrike">
                <a:solidFill>
                  <a:srgbClr val="04617b"/>
                </a:solidFill>
                <a:latin typeface="Arial"/>
                <a:ea typeface="Arial"/>
              </a:rPr>
              <a:t>una mirada actualizada</a:t>
            </a:r>
            <a:endParaRPr b="0" lang="es-ES" sz="5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71;p2"/>
          <p:cNvSpPr/>
          <p:nvPr/>
        </p:nvSpPr>
        <p:spPr>
          <a:xfrm>
            <a:off x="320040" y="1780200"/>
            <a:ext cx="9858240" cy="55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fontScale="74983"/>
          </a:bodyPr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Nombre: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E.O.N.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Edad: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53 años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Género: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 Masculino  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Ocupación: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Conserje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Arial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Antecedentes mórbidos: 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900000" indent="-40140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Diabetes mellitus 2 no insulinorrequirente (Dg. 33 años)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900000" indent="-40140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Hipertensión arterial esencial (Dg. 28 años)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900000" indent="-40140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Enfermedad renal crónica - G4A3 (Dg. 2022)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900000" indent="-40140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Hipotiroidismo en tratamiento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900000" indent="-40140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Obesidad - Clase I (IMC 33)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40536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Hábitos: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TBQ (-) / OH ocasional / Drogas (-)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Google Shape;72;p2"/>
          <p:cNvSpPr/>
          <p:nvPr/>
        </p:nvSpPr>
        <p:spPr>
          <a:xfrm>
            <a:off x="10178640" y="1656360"/>
            <a:ext cx="3057480" cy="575208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Google Shape;73;p2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Google Shape;74;p2" descr=""/>
          <p:cNvPicPr/>
          <p:nvPr/>
        </p:nvPicPr>
        <p:blipFill>
          <a:blip r:embed="rId1">
            <a:alphaModFix amt="84000"/>
          </a:blip>
          <a:stretch/>
        </p:blipFill>
        <p:spPr>
          <a:xfrm flipH="1">
            <a:off x="10859040" y="1826640"/>
            <a:ext cx="1697400" cy="541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223;g2e4cca448b8_0_19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Introducción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1"/>
          <p:cNvSpPr>
            <a:spLocks noGrp="1"/>
          </p:cNvSpPr>
          <p:nvPr>
            <p:ph/>
          </p:nvPr>
        </p:nvSpPr>
        <p:spPr>
          <a:xfrm>
            <a:off x="466920" y="1599840"/>
            <a:ext cx="12739320" cy="2149920"/>
          </a:xfrm>
          <a:prstGeom prst="rect">
            <a:avLst/>
          </a:prstGeom>
          <a:noFill/>
          <a:ln w="0">
            <a:noFill/>
          </a:ln>
        </p:spPr>
        <p:txBody>
          <a:bodyPr lIns="360000" rIns="91440" tIns="91440" bIns="9144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3100" spc="-1" strike="noStrike">
                <a:solidFill>
                  <a:schemeClr val="dk1"/>
                </a:solidFill>
                <a:latin typeface="Arial"/>
                <a:ea typeface="Arial"/>
              </a:rPr>
              <a:t>Definición:</a:t>
            </a:r>
            <a:endParaRPr b="0" lang="es-ES" sz="31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“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Enfermedad multisistémica inflamatoria caracterizada por la infiltración de uno o varios órganos (virtualmente cualquiera) por granulomas no necrotizantes”.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225;g2e4cca448b8_0_19" descr=""/>
          <p:cNvPicPr/>
          <p:nvPr/>
        </p:nvPicPr>
        <p:blipFill>
          <a:blip r:embed="rId1"/>
          <a:stretch/>
        </p:blipFill>
        <p:spPr>
          <a:xfrm>
            <a:off x="466920" y="3898080"/>
            <a:ext cx="1673640" cy="153432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226;g2e4cca448b8_0_19" descr=""/>
          <p:cNvPicPr/>
          <p:nvPr/>
        </p:nvPicPr>
        <p:blipFill>
          <a:blip r:embed="rId2"/>
          <a:stretch/>
        </p:blipFill>
        <p:spPr>
          <a:xfrm>
            <a:off x="466920" y="5668560"/>
            <a:ext cx="1673640" cy="153432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227;g2e4cca448b8_0_19"/>
          <p:cNvSpPr/>
          <p:nvPr/>
        </p:nvSpPr>
        <p:spPr>
          <a:xfrm>
            <a:off x="2329200" y="3898080"/>
            <a:ext cx="10896840" cy="15343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Formación de granulomas no necrotizantes como resultado de complejas interacciones de factores genéticos y ambientales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228;g2e4cca448b8_0_19"/>
          <p:cNvSpPr/>
          <p:nvPr/>
        </p:nvSpPr>
        <p:spPr>
          <a:xfrm>
            <a:off x="2329200" y="5668560"/>
            <a:ext cx="10896840" cy="15343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Desorden sistémico que afecta virtualmente cualquier órgano o tejido; con compromiso pulmonar o linfonodal intratorácico en &gt; 90% casos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176040" y="1585080"/>
            <a:ext cx="7732080" cy="1854360"/>
          </a:xfrm>
          <a:prstGeom prst="rect">
            <a:avLst/>
          </a:prstGeom>
          <a:noFill/>
          <a:ln w="0">
            <a:noFill/>
          </a:ln>
        </p:spPr>
        <p:txBody>
          <a:bodyPr lIns="360000" rIns="91440" tIns="91440" bIns="91440" anchor="ctr">
            <a:normAutofit fontScale="87222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Incidencia y prevalencia variable según: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630000" indent="-406440">
              <a:lnSpc>
                <a:spcPct val="115000"/>
              </a:lnSpc>
              <a:buClr>
                <a:srgbClr val="000000"/>
              </a:buClr>
              <a:buFont typeface="Arial"/>
              <a:buAutoNum type="alphaUcPeriod"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Sexo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630000" indent="-406440">
              <a:lnSpc>
                <a:spcPct val="115000"/>
              </a:lnSpc>
              <a:buClr>
                <a:srgbClr val="000000"/>
              </a:buClr>
              <a:buFont typeface="Arial"/>
              <a:buAutoNum type="alphaUcPeriod"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Origen étnico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630000" indent="-406440">
              <a:lnSpc>
                <a:spcPct val="115000"/>
              </a:lnSpc>
              <a:buClr>
                <a:srgbClr val="000000"/>
              </a:buClr>
              <a:buFont typeface="Arial"/>
              <a:buAutoNum type="alphaUcPeriod"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Distribución geográfica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Google Shape;234;g2e4cca448b8_0_25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Epidemiología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Google Shape;235;g2e4cca448b8_0_25" descr=""/>
          <p:cNvPicPr/>
          <p:nvPr/>
        </p:nvPicPr>
        <p:blipFill>
          <a:blip r:embed="rId1"/>
          <a:stretch/>
        </p:blipFill>
        <p:spPr>
          <a:xfrm>
            <a:off x="8076600" y="1585080"/>
            <a:ext cx="5268240" cy="5974200"/>
          </a:xfrm>
          <a:prstGeom prst="rect">
            <a:avLst/>
          </a:prstGeom>
          <a:ln w="0">
            <a:noFill/>
          </a:ln>
        </p:spPr>
      </p:pic>
      <p:sp>
        <p:nvSpPr>
          <p:cNvPr id="185" name="Google Shape;236;g2e4cca448b8_0_25"/>
          <p:cNvSpPr/>
          <p:nvPr/>
        </p:nvSpPr>
        <p:spPr>
          <a:xfrm>
            <a:off x="12278520" y="1585080"/>
            <a:ext cx="10663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1700" spc="-1" strike="noStrike">
                <a:solidFill>
                  <a:srgbClr val="ff0000"/>
                </a:solidFill>
                <a:latin typeface="Arial"/>
                <a:ea typeface="Arial"/>
              </a:rPr>
              <a:t>Suecia</a:t>
            </a:r>
            <a:endParaRPr b="0" lang="es-E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Google Shape;237;g2e4cca448b8_0_25"/>
          <p:cNvSpPr/>
          <p:nvPr/>
        </p:nvSpPr>
        <p:spPr>
          <a:xfrm>
            <a:off x="12278520" y="3401280"/>
            <a:ext cx="10663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1700" spc="-1" strike="noStrike">
                <a:solidFill>
                  <a:srgbClr val="ff0000"/>
                </a:solidFill>
                <a:latin typeface="Arial"/>
                <a:ea typeface="Arial"/>
              </a:rPr>
              <a:t>Corea</a:t>
            </a:r>
            <a:endParaRPr b="0" lang="es-E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Google Shape;238;g2e4cca448b8_0_25"/>
          <p:cNvSpPr/>
          <p:nvPr/>
        </p:nvSpPr>
        <p:spPr>
          <a:xfrm>
            <a:off x="11837880" y="5020200"/>
            <a:ext cx="15073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1700" spc="-1" strike="noStrike">
                <a:solidFill>
                  <a:srgbClr val="ff0000"/>
                </a:solidFill>
                <a:latin typeface="Arial"/>
                <a:ea typeface="Arial"/>
              </a:rPr>
              <a:t>EE.UU. (MN)</a:t>
            </a:r>
            <a:endParaRPr b="0" lang="es-E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Google Shape;239;g2e4cca448b8_0_25"/>
          <p:cNvSpPr/>
          <p:nvPr/>
        </p:nvSpPr>
        <p:spPr>
          <a:xfrm>
            <a:off x="9197280" y="1797840"/>
            <a:ext cx="581040" cy="4542120"/>
          </a:xfrm>
          <a:prstGeom prst="rect">
            <a:avLst/>
          </a:prstGeom>
          <a:noFill/>
          <a:ln w="19050">
            <a:solidFill>
              <a:srgbClr val="0000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Google Shape;240;g2e4cca448b8_0_25"/>
          <p:cNvSpPr/>
          <p:nvPr/>
        </p:nvSpPr>
        <p:spPr>
          <a:xfrm>
            <a:off x="10638360" y="1797840"/>
            <a:ext cx="581040" cy="4542120"/>
          </a:xfrm>
          <a:prstGeom prst="rect">
            <a:avLst/>
          </a:prstGeom>
          <a:noFill/>
          <a:ln w="19050">
            <a:solidFill>
              <a:srgbClr val="f1c232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Google Shape;241;g2e4cca448b8_0_25"/>
          <p:cNvSpPr/>
          <p:nvPr/>
        </p:nvSpPr>
        <p:spPr>
          <a:xfrm>
            <a:off x="380160" y="3439800"/>
            <a:ext cx="7323480" cy="18543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90000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Edad promedio: </a:t>
            </a: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40 - 50 años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Distribución bimodal por sexo: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2286000" indent="457200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Hombres de 30 a 50 años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2286000" indent="457200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Mujeres de 50 a 60 años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Google Shape;242;g2e4cca448b8_0_25"/>
          <p:cNvSpPr/>
          <p:nvPr/>
        </p:nvSpPr>
        <p:spPr>
          <a:xfrm>
            <a:off x="380160" y="5424120"/>
            <a:ext cx="732348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Alta incidencia en afroamericanos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Google Shape;243;g2e4cca448b8_0_25"/>
          <p:cNvSpPr/>
          <p:nvPr/>
        </p:nvSpPr>
        <p:spPr>
          <a:xfrm>
            <a:off x="380160" y="6234120"/>
            <a:ext cx="7323480" cy="9543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Baja prevalencia en Asia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Alta incidencia en Escandinavia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94" name="Google Shape;249;g2e4cca448b8_0_30" descr=""/>
          <p:cNvPicPr/>
          <p:nvPr/>
        </p:nvPicPr>
        <p:blipFill>
          <a:blip r:embed="rId1"/>
          <a:stretch/>
        </p:blipFill>
        <p:spPr>
          <a:xfrm>
            <a:off x="600120" y="1732680"/>
            <a:ext cx="12239280" cy="5438520"/>
          </a:xfrm>
          <a:prstGeom prst="rect">
            <a:avLst/>
          </a:prstGeom>
          <a:ln w="0">
            <a:noFill/>
          </a:ln>
        </p:spPr>
      </p:pic>
      <p:sp>
        <p:nvSpPr>
          <p:cNvPr id="195" name="Google Shape;250;g2e4cca448b8_0_30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Fisiopatología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97" name="Google Shape;256;g2e8498e27df_0_6" descr=""/>
          <p:cNvPicPr/>
          <p:nvPr/>
        </p:nvPicPr>
        <p:blipFill>
          <a:blip r:embed="rId1"/>
          <a:stretch/>
        </p:blipFill>
        <p:spPr>
          <a:xfrm>
            <a:off x="600480" y="1774080"/>
            <a:ext cx="12258720" cy="5409000"/>
          </a:xfrm>
          <a:prstGeom prst="rect">
            <a:avLst/>
          </a:prstGeom>
          <a:ln w="0">
            <a:noFill/>
          </a:ln>
        </p:spPr>
      </p:pic>
      <p:sp>
        <p:nvSpPr>
          <p:cNvPr id="198" name="Google Shape;257;g2e8498e27df_0_6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Fisiopatología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200" name="Google Shape;263;g2e8498e27df_0_11" descr=""/>
          <p:cNvPicPr/>
          <p:nvPr/>
        </p:nvPicPr>
        <p:blipFill>
          <a:blip r:embed="rId1"/>
          <a:stretch/>
        </p:blipFill>
        <p:spPr>
          <a:xfrm>
            <a:off x="619200" y="1817280"/>
            <a:ext cx="12201120" cy="5271120"/>
          </a:xfrm>
          <a:prstGeom prst="rect">
            <a:avLst/>
          </a:prstGeom>
          <a:ln w="0">
            <a:noFill/>
          </a:ln>
        </p:spPr>
      </p:pic>
      <p:sp>
        <p:nvSpPr>
          <p:cNvPr id="201" name="Google Shape;264;g2e8498e27df_0_11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Fisiopatología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69;g2e4cca448b8_0_35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Factores de riesgo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Google Shape;270;g2e4cca448b8_0_35"/>
          <p:cNvSpPr/>
          <p:nvPr/>
        </p:nvSpPr>
        <p:spPr>
          <a:xfrm>
            <a:off x="3328560" y="1661400"/>
            <a:ext cx="987732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Ascendencia afroamericana o afrocaribeña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Google Shape;271;g2e4cca448b8_0_35"/>
          <p:cNvSpPr/>
          <p:nvPr/>
        </p:nvSpPr>
        <p:spPr>
          <a:xfrm>
            <a:off x="233280" y="1636200"/>
            <a:ext cx="30949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Origen étnico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Google Shape;272;g2e4cca448b8_0_35"/>
          <p:cNvSpPr/>
          <p:nvPr/>
        </p:nvSpPr>
        <p:spPr>
          <a:xfrm>
            <a:off x="3328560" y="2666160"/>
            <a:ext cx="987732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Sílice, berilio y otros metales (fundición)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Google Shape;273;g2e4cca448b8_0_35"/>
          <p:cNvSpPr/>
          <p:nvPr/>
        </p:nvSpPr>
        <p:spPr>
          <a:xfrm>
            <a:off x="3328560" y="3432240"/>
            <a:ext cx="987732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Agentes orgánicos (agricultura, jardinería)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Google Shape;274;g2e4cca448b8_0_35"/>
          <p:cNvSpPr/>
          <p:nvPr/>
        </p:nvSpPr>
        <p:spPr>
          <a:xfrm>
            <a:off x="3328560" y="4213440"/>
            <a:ext cx="987732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Emergencias (bomberos, rescatistas)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Google Shape;275;g2e4cca448b8_0_35"/>
          <p:cNvSpPr/>
          <p:nvPr/>
        </p:nvSpPr>
        <p:spPr>
          <a:xfrm>
            <a:off x="3328560" y="6192720"/>
            <a:ext cx="9877320" cy="11721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Variantes alélicas</a:t>
            </a:r>
            <a:br>
              <a:rPr sz="3200"/>
            </a:br>
            <a:r>
              <a:rPr b="0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HLA-DRB1 - BTNL2 - ANXA11 - CCR2 - TNF-α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Google Shape;276;g2e4cca448b8_0_35"/>
          <p:cNvSpPr/>
          <p:nvPr/>
        </p:nvSpPr>
        <p:spPr>
          <a:xfrm>
            <a:off x="233280" y="2646360"/>
            <a:ext cx="30949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Ocupación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Google Shape;277;g2e4cca448b8_0_35"/>
          <p:cNvSpPr/>
          <p:nvPr/>
        </p:nvSpPr>
        <p:spPr>
          <a:xfrm>
            <a:off x="233280" y="5142960"/>
            <a:ext cx="30949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Bacterias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Google Shape;278;g2e4cca448b8_0_35"/>
          <p:cNvSpPr/>
          <p:nvPr/>
        </p:nvSpPr>
        <p:spPr>
          <a:xfrm>
            <a:off x="3328560" y="5203080"/>
            <a:ext cx="9877320" cy="6800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Mycobacterium spp - Cutibacterium acnes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Google Shape;279;g2e4cca448b8_0_35"/>
          <p:cNvSpPr/>
          <p:nvPr/>
        </p:nvSpPr>
        <p:spPr>
          <a:xfrm>
            <a:off x="233280" y="6240240"/>
            <a:ext cx="309492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Arial"/>
                <a:ea typeface="Arial"/>
              </a:rPr>
              <a:t>Genética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84;g2e4cca448b8_0_40"/>
          <p:cNvGraphicFramePr/>
          <p:nvPr/>
        </p:nvGraphicFramePr>
        <p:xfrm>
          <a:off x="293400" y="3319920"/>
          <a:ext cx="12812760" cy="3813480"/>
        </p:xfrm>
        <a:graphic>
          <a:graphicData uri="http://schemas.openxmlformats.org/drawingml/2006/table">
            <a:tbl>
              <a:tblPr/>
              <a:tblGrid>
                <a:gridCol w="6419520"/>
                <a:gridCol w="6392880"/>
              </a:tblGrid>
              <a:tr h="86652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Síndrome de Löfgren (0.7 - 0.9%)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Síndrome de Heerfordt (0.3 - 1.3%)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</a:tr>
              <a:tr h="2946960">
                <a:tc>
                  <a:txBody>
                    <a:bodyPr lIns="91080" rIns="91080" tIns="91080" bIns="91080" anchor="ctr">
                      <a:noAutofit/>
                    </a:bodyPr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Fiebre (53.4%)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Eritema nodoso (57-100%)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Artritis bilateral de tobillos o inflamación periarticular (81.2%)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Adenopatías hiliares bilaterales (98%)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Fiebre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Uveítis anterior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Tumefacción parotídea o parotidomegalia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938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-"/>
                      </a:pPr>
                      <a:r>
                        <a:rPr b="0" lang="es-ES" sz="2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Compromiso de PC V y VII</a:t>
                      </a:r>
                      <a:endParaRPr b="0" lang="es-ES" sz="2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4" name="Google Shape;285;g2e4cca448b8_0_40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Presentación clínica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Google Shape;286;g2e4cca448b8_0_40"/>
          <p:cNvSpPr/>
          <p:nvPr/>
        </p:nvSpPr>
        <p:spPr>
          <a:xfrm>
            <a:off x="293400" y="1755360"/>
            <a:ext cx="12812760" cy="65736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Formas de presentación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Google Shape;287;g2e4cca448b8_0_40"/>
          <p:cNvSpPr/>
          <p:nvPr/>
        </p:nvSpPr>
        <p:spPr>
          <a:xfrm>
            <a:off x="293400" y="2537640"/>
            <a:ext cx="3890880" cy="65736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Aguda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Google Shape;288;g2e4cca448b8_0_40"/>
          <p:cNvSpPr/>
          <p:nvPr/>
        </p:nvSpPr>
        <p:spPr>
          <a:xfrm>
            <a:off x="4774320" y="2537640"/>
            <a:ext cx="3890880" cy="65736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Subaguda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Google Shape;289;g2e4cca448b8_0_40"/>
          <p:cNvSpPr/>
          <p:nvPr/>
        </p:nvSpPr>
        <p:spPr>
          <a:xfrm>
            <a:off x="9214920" y="2537640"/>
            <a:ext cx="3890880" cy="65736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Crónica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94;g2ebf4508fd1_0_57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Sarcoidosis aguda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Google Shape;295;g2ebf4508fd1_0_57" descr=""/>
          <p:cNvPicPr/>
          <p:nvPr/>
        </p:nvPicPr>
        <p:blipFill>
          <a:blip r:embed="rId1"/>
          <a:stretch/>
        </p:blipFill>
        <p:spPr>
          <a:xfrm>
            <a:off x="7730280" y="1636200"/>
            <a:ext cx="5475960" cy="4964760"/>
          </a:xfrm>
          <a:prstGeom prst="rect">
            <a:avLst/>
          </a:prstGeom>
          <a:ln w="0">
            <a:noFill/>
          </a:ln>
        </p:spPr>
      </p:pic>
      <p:sp>
        <p:nvSpPr>
          <p:cNvPr id="221" name="Google Shape;296;g2ebf4508fd1_0_57"/>
          <p:cNvSpPr/>
          <p:nvPr/>
        </p:nvSpPr>
        <p:spPr>
          <a:xfrm>
            <a:off x="7730280" y="6652080"/>
            <a:ext cx="5475960" cy="75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1200" spc="-1" strike="noStrike">
                <a:solidFill>
                  <a:srgbClr val="212121"/>
                </a:solidFill>
                <a:latin typeface="Arial"/>
                <a:ea typeface="Arial"/>
              </a:rPr>
              <a:t>Dua, A., &amp; Manadan, A. (2013). Heerfordt’s Syndrome, or Uveoparotid Fever. New England Journal of Medicine, 369(5), 458–458.</a:t>
            </a:r>
            <a:endParaRPr b="0" lang="es-ES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es-E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Google Shape;297;g2ebf4508fd1_0_57" descr=""/>
          <p:cNvPicPr/>
          <p:nvPr/>
        </p:nvPicPr>
        <p:blipFill>
          <a:blip r:embed="rId2"/>
          <a:stretch/>
        </p:blipFill>
        <p:spPr>
          <a:xfrm>
            <a:off x="3876840" y="1660320"/>
            <a:ext cx="3609360" cy="4916520"/>
          </a:xfrm>
          <a:prstGeom prst="rect">
            <a:avLst/>
          </a:prstGeom>
          <a:ln w="0">
            <a:noFill/>
          </a:ln>
        </p:spPr>
      </p:pic>
      <p:sp>
        <p:nvSpPr>
          <p:cNvPr id="223" name="Google Shape;298;g2ebf4508fd1_0_57"/>
          <p:cNvSpPr/>
          <p:nvPr/>
        </p:nvSpPr>
        <p:spPr>
          <a:xfrm>
            <a:off x="3876840" y="6772320"/>
            <a:ext cx="3609360" cy="51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1200" spc="-1" strike="noStrike">
                <a:solidFill>
                  <a:srgbClr val="212121"/>
                </a:solidFill>
                <a:latin typeface="Arial"/>
                <a:ea typeface="Arial"/>
              </a:rPr>
              <a:t>Saltman, A. P., &amp; Kuriya, B. (2017). Löfgren syndrome in acute sarcoidosis. Canadian Medical Association Journal, 189(39), E1230.</a:t>
            </a:r>
            <a:endParaRPr b="0" lang="es-E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Google Shape;299;g2ebf4508fd1_0_57"/>
          <p:cNvSpPr/>
          <p:nvPr/>
        </p:nvSpPr>
        <p:spPr>
          <a:xfrm>
            <a:off x="233280" y="1684080"/>
            <a:ext cx="3609360" cy="536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457200" indent="-412920">
              <a:lnSpc>
                <a:spcPct val="113000"/>
              </a:lnSpc>
              <a:buClr>
                <a:srgbClr val="04617b"/>
              </a:buClr>
              <a:buFont typeface="Arial"/>
              <a:buChar char="●"/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Infrecuente</a:t>
            </a:r>
            <a:br>
              <a:rPr sz="2900"/>
            </a:br>
            <a:r>
              <a:rPr b="1" lang="es-ES" sz="2900" spc="-1" strike="noStrike">
                <a:solidFill>
                  <a:srgbClr val="04617b"/>
                </a:solidFill>
                <a:latin typeface="Arial"/>
              </a:rPr>
              <a:t>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13000"/>
              </a:lnSpc>
              <a:buClr>
                <a:srgbClr val="04617b"/>
              </a:buClr>
              <a:buFont typeface="Arial"/>
              <a:buChar char="●"/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Mayor incidencia en Europa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13000"/>
              </a:lnSpc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13000"/>
              </a:lnSpc>
              <a:buClr>
                <a:srgbClr val="04617b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Altamente sugerente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13000"/>
              </a:lnSpc>
              <a:buClr>
                <a:srgbClr val="04617b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Pronóstico benigno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304;g2e9438cd285_0_19" descr=""/>
          <p:cNvPicPr/>
          <p:nvPr/>
        </p:nvPicPr>
        <p:blipFill>
          <a:blip r:embed="rId1"/>
          <a:stretch/>
        </p:blipFill>
        <p:spPr>
          <a:xfrm>
            <a:off x="7381800" y="1585800"/>
            <a:ext cx="5924520" cy="5809680"/>
          </a:xfrm>
          <a:prstGeom prst="rect">
            <a:avLst/>
          </a:prstGeom>
          <a:ln w="0">
            <a:noFill/>
          </a:ln>
        </p:spPr>
      </p:pic>
      <p:sp>
        <p:nvSpPr>
          <p:cNvPr id="226" name="Google Shape;305;g2e9438cd285_0_19"/>
          <p:cNvSpPr/>
          <p:nvPr/>
        </p:nvSpPr>
        <p:spPr>
          <a:xfrm>
            <a:off x="1613160" y="180720"/>
            <a:ext cx="1021356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Compromiso intratorácico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1"/>
          <p:cNvSpPr>
            <a:spLocks noGrp="1"/>
          </p:cNvSpPr>
          <p:nvPr>
            <p:ph/>
          </p:nvPr>
        </p:nvSpPr>
        <p:spPr>
          <a:xfrm>
            <a:off x="233280" y="1636200"/>
            <a:ext cx="7107120" cy="580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57200" indent="-387360">
              <a:lnSpc>
                <a:spcPct val="100000"/>
              </a:lnSpc>
              <a:buClr>
                <a:srgbClr val="04617b"/>
              </a:buClr>
              <a:buFont typeface="Arial"/>
              <a:buChar char="●"/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Síntomas respiratorios</a:t>
            </a:r>
            <a:br>
              <a:rPr sz="2500"/>
            </a:b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Tos no productiva (27 - 53%)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Disnea (18 - 51%)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Dolor torácico (9 - 23%)</a:t>
            </a:r>
            <a:br>
              <a:rPr sz="2500"/>
            </a:b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0000"/>
              </a:lnSpc>
              <a:buClr>
                <a:srgbClr val="04617b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Sin hallazgos categóricos al examen físico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0000"/>
              </a:lnSpc>
              <a:buClr>
                <a:srgbClr val="04617b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Forma de presentación más común: </a:t>
            </a: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Adenopatías hiliares bilaterales (≥ 90%) 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0000"/>
              </a:lnSpc>
              <a:buClr>
                <a:srgbClr val="38761d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500" spc="-1" strike="noStrike">
                <a:solidFill>
                  <a:srgbClr val="38761d"/>
                </a:solidFill>
                <a:latin typeface="Arial"/>
                <a:ea typeface="Arial"/>
              </a:rPr>
              <a:t>Radiografía de tórax anormal en un 80-90% de los casos </a:t>
            </a:r>
            <a:br>
              <a:rPr sz="2500"/>
            </a:br>
            <a:r>
              <a:rPr b="0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- Valor pronóstico según escala Scadding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HTP: 10-15%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Google Shape;311;g2e9438cd285_0_55"/>
          <p:cNvGraphicFramePr/>
          <p:nvPr/>
        </p:nvGraphicFramePr>
        <p:xfrm>
          <a:off x="233280" y="1636200"/>
          <a:ext cx="10397880" cy="6720840"/>
        </p:xfrm>
        <a:graphic>
          <a:graphicData uri="http://schemas.openxmlformats.org/drawingml/2006/table">
            <a:tbl>
              <a:tblPr/>
              <a:tblGrid>
                <a:gridCol w="1251360"/>
                <a:gridCol w="1235880"/>
                <a:gridCol w="7910280"/>
              </a:tblGrid>
              <a:tr h="8388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Piel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16-32%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Lupus pernio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, exantema papulonodular difuso, nódulos subcutáneos y placas eritematosas. 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8388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Ojos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10-50%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Uveítis sarcoidea bilateral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 (visión borrosa, eritema, fotofobia, dolor), queratoconjuntivitis y neuritis óptica.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5162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Corazón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3-39%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Trastornos de la conducción (BAV)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, arritmias, miocardiopatía.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8388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SNC - SNP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3-10%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Compromiso de PC (55%)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, meninges, encéfalo, médula espinal, hipófisis, nervios periféricos y vasos intracraneales.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116172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Hígado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Hasta 80%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Generalmente asintomática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; hepatomegalia, hipertensión portal, elevación de enzimas hepáticas, daño hepático crónico.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78588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Bazo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5 - 10%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Esplenomegalia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 homogénea o lesiones nodulares (indistinguibles de MTT)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78588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Riñón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Hasta 13%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100" spc="-1" strike="noStrike">
                          <a:solidFill>
                            <a:srgbClr val="04617b"/>
                          </a:solidFill>
                          <a:latin typeface="Maven Pro"/>
                          <a:ea typeface="Maven Pro"/>
                        </a:rPr>
                        <a:t>Nefritis intersticial granulomatosa</a:t>
                      </a:r>
                      <a:r>
                        <a:rPr b="0" lang="es-ES" sz="2100" spc="-1" strike="noStrike">
                          <a:solidFill>
                            <a:srgbClr val="000000"/>
                          </a:solidFill>
                          <a:latin typeface="Maven Pro"/>
                          <a:ea typeface="Maven Pro"/>
                        </a:rPr>
                        <a:t>; injuria renal asociada a hipercalcemia e hipercalciuria</a:t>
                      </a:r>
                      <a:endParaRPr b="0" lang="es-E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04617b"/>
                      </a:solidFill>
                      <a:prstDash val="solid"/>
                    </a:lnL>
                    <a:lnR w="9360">
                      <a:solidFill>
                        <a:srgbClr val="04617b"/>
                      </a:solidFill>
                      <a:prstDash val="solid"/>
                    </a:lnR>
                    <a:lnT w="9360">
                      <a:solidFill>
                        <a:srgbClr val="04617b"/>
                      </a:solidFill>
                      <a:prstDash val="solid"/>
                    </a:lnT>
                    <a:lnB w="936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9" name="Google Shape;312;g2e9438cd285_0_55"/>
          <p:cNvSpPr/>
          <p:nvPr/>
        </p:nvSpPr>
        <p:spPr>
          <a:xfrm>
            <a:off x="1367640" y="159120"/>
            <a:ext cx="10703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Compromiso extrapulmonar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Google Shape;313;g2e9438cd285_0_55" descr=""/>
          <p:cNvPicPr/>
          <p:nvPr/>
        </p:nvPicPr>
        <p:blipFill>
          <a:blip r:embed="rId1"/>
          <a:stretch/>
        </p:blipFill>
        <p:spPr>
          <a:xfrm>
            <a:off x="10699560" y="1636200"/>
            <a:ext cx="2624760" cy="5779800"/>
          </a:xfrm>
          <a:prstGeom prst="rect">
            <a:avLst/>
          </a:prstGeom>
          <a:ln w="9525">
            <a:solidFill>
              <a:srgbClr val="04617b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79;p3"/>
          <p:cNvSpPr/>
          <p:nvPr/>
        </p:nvSpPr>
        <p:spPr>
          <a:xfrm>
            <a:off x="254520" y="1656360"/>
            <a:ext cx="12918600" cy="575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marL="432000" indent="-388080" algn="just">
              <a:lnSpc>
                <a:spcPct val="150000"/>
              </a:lnSpc>
              <a:buClr>
                <a:srgbClr val="04617b"/>
              </a:buClr>
              <a:buFont typeface="Arial"/>
              <a:buChar char="●"/>
            </a:pPr>
            <a:r>
              <a:rPr b="1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Fármacos: 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900000" indent="-38412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Levotiroxina 75 mcg al día VO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900000" indent="-38412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Carvedilol 6.25 mg al día VO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900000" indent="-38412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Hidralazina 50 mg cada 8 horas VO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900000" indent="-38412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Bicarbonato de sodio 2 g cada 12 horas VO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900000" indent="-38412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Eritropoyetina 4000 UI 2 veces al mes SC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432000" indent="-38808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Alergias: </a:t>
            </a:r>
            <a:r>
              <a:rPr b="0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Niega 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432000" indent="-38808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Antecedentes quirúrgicos: </a:t>
            </a:r>
            <a:r>
              <a:rPr b="0" lang="es-ES" sz="2450" spc="-1" strike="noStrike">
                <a:solidFill>
                  <a:schemeClr val="dk1"/>
                </a:solidFill>
                <a:latin typeface="Arial"/>
                <a:ea typeface="Arial"/>
              </a:rPr>
              <a:t>Niega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432000" indent="-38808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Vacunación: </a:t>
            </a:r>
            <a:r>
              <a:rPr b="0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SARS-CoV-2 (5 dosis) - Influenza (-) - PCV13 (-)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marL="432000" indent="-388080" algn="just">
              <a:lnSpc>
                <a:spcPct val="150000"/>
              </a:lnSpc>
              <a:buClr>
                <a:srgbClr val="04617b"/>
              </a:buClr>
              <a:buFont typeface="Noto Sans Symbols"/>
              <a:buChar char="●"/>
            </a:pPr>
            <a:r>
              <a:rPr b="1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Social: </a:t>
            </a:r>
            <a:r>
              <a:rPr b="0" lang="es-ES" sz="2450" spc="-1" strike="noStrike">
                <a:solidFill>
                  <a:srgbClr val="000000"/>
                </a:solidFill>
                <a:latin typeface="Arial"/>
                <a:ea typeface="Arial"/>
              </a:rPr>
              <a:t>Venezolano hace 6 años en Chile.</a:t>
            </a: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es-ES" sz="2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Google Shape;80;p3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Google Shape;81;p3" descr=""/>
          <p:cNvPicPr/>
          <p:nvPr/>
        </p:nvPicPr>
        <p:blipFill>
          <a:blip r:embed="rId1">
            <a:alphaModFix amt="38000"/>
          </a:blip>
          <a:stretch/>
        </p:blipFill>
        <p:spPr>
          <a:xfrm>
            <a:off x="8474040" y="1741320"/>
            <a:ext cx="3053880" cy="305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318;g2ea80a7457d_1_8" descr=""/>
          <p:cNvPicPr/>
          <p:nvPr/>
        </p:nvPicPr>
        <p:blipFill>
          <a:blip r:embed="rId1"/>
          <a:stretch/>
        </p:blipFill>
        <p:spPr>
          <a:xfrm>
            <a:off x="5688360" y="1549440"/>
            <a:ext cx="7619760" cy="6009840"/>
          </a:xfrm>
          <a:prstGeom prst="rect">
            <a:avLst/>
          </a:prstGeom>
          <a:ln w="0">
            <a:noFill/>
          </a:ln>
        </p:spPr>
      </p:pic>
      <p:sp>
        <p:nvSpPr>
          <p:cNvPr id="232" name="Google Shape;319;g2ea80a7457d_1_8"/>
          <p:cNvSpPr/>
          <p:nvPr/>
        </p:nvSpPr>
        <p:spPr>
          <a:xfrm>
            <a:off x="97560" y="1636200"/>
            <a:ext cx="5590800" cy="738360"/>
          </a:xfrm>
          <a:prstGeom prst="rect">
            <a:avLst/>
          </a:prstGeom>
          <a:solidFill>
            <a:srgbClr val="3c7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Compromiso heterogéneo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Google Shape;320;g2ea80a7457d_1_8"/>
          <p:cNvSpPr/>
          <p:nvPr/>
        </p:nvSpPr>
        <p:spPr>
          <a:xfrm>
            <a:off x="97560" y="2453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(A)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Nódulos endobronquiales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Google Shape;321;g2ea80a7457d_1_8"/>
          <p:cNvSpPr/>
          <p:nvPr/>
        </p:nvSpPr>
        <p:spPr>
          <a:xfrm>
            <a:off x="97560" y="3020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(B)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Eritema local granulomatoso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Google Shape;322;g2ea80a7457d_1_8"/>
          <p:cNvSpPr/>
          <p:nvPr/>
        </p:nvSpPr>
        <p:spPr>
          <a:xfrm>
            <a:off x="97560" y="3587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(C) 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Dactilitis sarcoidea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Google Shape;323;g2ea80a7457d_1_8"/>
          <p:cNvSpPr/>
          <p:nvPr/>
        </p:nvSpPr>
        <p:spPr>
          <a:xfrm>
            <a:off x="97560" y="4154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(D) 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Lupus pernio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Google Shape;324;g2ea80a7457d_1_8"/>
          <p:cNvSpPr/>
          <p:nvPr/>
        </p:nvSpPr>
        <p:spPr>
          <a:xfrm>
            <a:off x="97560" y="4721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(E)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Sarcoidosis cardíaca (RM)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Google Shape;325;g2ea80a7457d_1_8"/>
          <p:cNvSpPr/>
          <p:nvPr/>
        </p:nvSpPr>
        <p:spPr>
          <a:xfrm>
            <a:off x="97560" y="5288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(F)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Dactilitis sarcoidea (Rx.)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Google Shape;326;g2ea80a7457d_1_8"/>
          <p:cNvSpPr/>
          <p:nvPr/>
        </p:nvSpPr>
        <p:spPr>
          <a:xfrm>
            <a:off x="97560" y="5855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(G)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Miopatía asociada (PET-CT)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Google Shape;327;g2ea80a7457d_1_8"/>
          <p:cNvSpPr/>
          <p:nvPr/>
        </p:nvSpPr>
        <p:spPr>
          <a:xfrm>
            <a:off x="97560" y="6422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(H) 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Reacción granulomatosa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328;g2ea80a7457d_1_8"/>
          <p:cNvSpPr/>
          <p:nvPr/>
        </p:nvSpPr>
        <p:spPr>
          <a:xfrm>
            <a:off x="97560" y="6989040"/>
            <a:ext cx="5590800" cy="4885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(I)</a:t>
            </a: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 Neurosarcoidosis (RM)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Google Shape;329;g2ea80a7457d_1_8"/>
          <p:cNvSpPr/>
          <p:nvPr/>
        </p:nvSpPr>
        <p:spPr>
          <a:xfrm>
            <a:off x="1367640" y="159120"/>
            <a:ext cx="10703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Hallazgos extrapulmonares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334;g2e4cca448b8_0_60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Adenopatías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Google Shape;335;g2e4cca448b8_0_60"/>
          <p:cNvSpPr/>
          <p:nvPr/>
        </p:nvSpPr>
        <p:spPr>
          <a:xfrm>
            <a:off x="233280" y="163620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Mediastino (90%)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Google Shape;336;g2e4cca448b8_0_60"/>
          <p:cNvSpPr/>
          <p:nvPr/>
        </p:nvSpPr>
        <p:spPr>
          <a:xfrm>
            <a:off x="233280" y="496764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Periférica (15 - 30%)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Google Shape;337;g2e4cca448b8_0_60"/>
          <p:cNvSpPr/>
          <p:nvPr/>
        </p:nvSpPr>
        <p:spPr>
          <a:xfrm>
            <a:off x="233280" y="580428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Cervical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Google Shape;338;g2e4cca448b8_0_60"/>
          <p:cNvSpPr/>
          <p:nvPr/>
        </p:nvSpPr>
        <p:spPr>
          <a:xfrm>
            <a:off x="233280" y="245736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Hiliar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Google Shape;339;g2e4cca448b8_0_60" descr=""/>
          <p:cNvPicPr/>
          <p:nvPr/>
        </p:nvPicPr>
        <p:blipFill>
          <a:blip r:embed="rId1"/>
          <a:stretch/>
        </p:blipFill>
        <p:spPr>
          <a:xfrm>
            <a:off x="3942360" y="1636200"/>
            <a:ext cx="9263520" cy="4866480"/>
          </a:xfrm>
          <a:prstGeom prst="rect">
            <a:avLst/>
          </a:prstGeom>
          <a:ln w="9525">
            <a:solidFill>
              <a:srgbClr val="fce5cd"/>
            </a:solidFill>
            <a:round/>
          </a:ln>
        </p:spPr>
      </p:pic>
      <p:sp>
        <p:nvSpPr>
          <p:cNvPr id="249" name="Google Shape;340;g2e4cca448b8_0_60"/>
          <p:cNvSpPr/>
          <p:nvPr/>
        </p:nvSpPr>
        <p:spPr>
          <a:xfrm>
            <a:off x="233280" y="329400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Paratraqueal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Google Shape;341;g2e4cca448b8_0_60"/>
          <p:cNvSpPr/>
          <p:nvPr/>
        </p:nvSpPr>
        <p:spPr>
          <a:xfrm>
            <a:off x="233280" y="664092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Axilar - Inguinal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Google Shape;342;g2e4cca448b8_0_60"/>
          <p:cNvSpPr/>
          <p:nvPr/>
        </p:nvSpPr>
        <p:spPr>
          <a:xfrm>
            <a:off x="233280" y="4130640"/>
            <a:ext cx="3484800" cy="6984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Abdominal (&lt; 30%)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Google Shape;343;g2e4cca448b8_0_60"/>
          <p:cNvSpPr/>
          <p:nvPr/>
        </p:nvSpPr>
        <p:spPr>
          <a:xfrm>
            <a:off x="3942360" y="6503040"/>
            <a:ext cx="9263520" cy="90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1700" spc="-1" strike="noStrike">
                <a:solidFill>
                  <a:srgbClr val="000000"/>
                </a:solidFill>
                <a:latin typeface="Arial"/>
                <a:ea typeface="Arial"/>
              </a:rPr>
              <a:t>Paciente con adenopatías mediastínicas, intraabdominales y periféricas (cervicales, axilares e inguinales; junto a sarcoidosis pleural. </a:t>
            </a:r>
            <a:br>
              <a:rPr sz="1800"/>
            </a:br>
            <a:r>
              <a:rPr b="0" lang="es-ES" sz="1300" spc="-1" strike="noStrike">
                <a:solidFill>
                  <a:srgbClr val="212121"/>
                </a:solidFill>
                <a:latin typeface="Roboto"/>
                <a:ea typeface="Roboto"/>
              </a:rPr>
              <a:t>Acar, T. et al. (2015). Corticosteroid Responsive Sarcoidosis with Multisystemic Involvement Years after Initial Diagnosis: A Lymphoma Mimicker on 18-FDG PET/CT. </a:t>
            </a:r>
            <a:r>
              <a:rPr b="0" i="1" lang="es-ES" sz="1300" spc="-1" strike="noStrike">
                <a:solidFill>
                  <a:srgbClr val="212121"/>
                </a:solidFill>
                <a:latin typeface="Roboto"/>
                <a:ea typeface="Roboto"/>
              </a:rPr>
              <a:t>Journal of clinical imaging science</a:t>
            </a:r>
            <a:r>
              <a:rPr b="0" lang="es-ES" sz="1300" spc="-1" strike="noStrike">
                <a:solidFill>
                  <a:srgbClr val="212121"/>
                </a:solidFill>
                <a:latin typeface="Roboto"/>
                <a:ea typeface="Roboto"/>
              </a:rPr>
              <a:t>, </a:t>
            </a:r>
            <a:r>
              <a:rPr b="0" i="1" lang="es-ES" sz="1300" spc="-1" strike="noStrike">
                <a:solidFill>
                  <a:srgbClr val="212121"/>
                </a:solidFill>
                <a:latin typeface="Roboto"/>
                <a:ea typeface="Roboto"/>
              </a:rPr>
              <a:t>5</a:t>
            </a:r>
            <a:r>
              <a:rPr b="0" lang="es-ES" sz="1300" spc="-1" strike="noStrike">
                <a:solidFill>
                  <a:srgbClr val="212121"/>
                </a:solidFill>
                <a:latin typeface="Roboto"/>
                <a:ea typeface="Roboto"/>
              </a:rPr>
              <a:t>, 40.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348;g2e4cca448b8_0_45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Sarcoidosis renal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Google Shape;349;g2e4cca448b8_0_45"/>
          <p:cNvSpPr/>
          <p:nvPr/>
        </p:nvSpPr>
        <p:spPr>
          <a:xfrm>
            <a:off x="233280" y="1636200"/>
            <a:ext cx="12972600" cy="816480"/>
          </a:xfrm>
          <a:prstGeom prst="rect">
            <a:avLst/>
          </a:prstGeom>
          <a:solidFill>
            <a:srgbClr val="3c7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Manifestaciones renales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Google Shape;350;g2e4cca448b8_0_45"/>
          <p:cNvSpPr/>
          <p:nvPr/>
        </p:nvSpPr>
        <p:spPr>
          <a:xfrm>
            <a:off x="233280" y="2539800"/>
            <a:ext cx="62816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Nefritis intersticial granulomatosa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Google Shape;351;g2e4cca448b8_0_45"/>
          <p:cNvSpPr/>
          <p:nvPr/>
        </p:nvSpPr>
        <p:spPr>
          <a:xfrm>
            <a:off x="233280" y="3544560"/>
            <a:ext cx="62816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Injuria renal asociada a hipercalcemia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Google Shape;352;g2e4cca448b8_0_45"/>
          <p:cNvSpPr/>
          <p:nvPr/>
        </p:nvSpPr>
        <p:spPr>
          <a:xfrm>
            <a:off x="2395080" y="4549680"/>
            <a:ext cx="41198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Injuria renal aguda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Google Shape;353;g2e4cca448b8_0_45"/>
          <p:cNvSpPr/>
          <p:nvPr/>
        </p:nvSpPr>
        <p:spPr>
          <a:xfrm>
            <a:off x="2395080" y="5554440"/>
            <a:ext cx="41198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Nefrocalcinosis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Google Shape;354;g2e4cca448b8_0_45"/>
          <p:cNvSpPr/>
          <p:nvPr/>
        </p:nvSpPr>
        <p:spPr>
          <a:xfrm>
            <a:off x="2395080" y="6559560"/>
            <a:ext cx="41198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Nefrolitiasis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Google Shape;355;g2e4cca448b8_0_45"/>
          <p:cNvSpPr/>
          <p:nvPr/>
        </p:nvSpPr>
        <p:spPr>
          <a:xfrm>
            <a:off x="233280" y="4538520"/>
            <a:ext cx="2021040" cy="28645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Expresión de alfa 1 hidroxilasa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↑↑↑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Google Shape;356;g2e4cca448b8_0_45"/>
          <p:cNvSpPr/>
          <p:nvPr/>
        </p:nvSpPr>
        <p:spPr>
          <a:xfrm>
            <a:off x="6924240" y="2539800"/>
            <a:ext cx="62816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Otras glomerulopatías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Google Shape;357;g2e4cca448b8_0_45"/>
          <p:cNvSpPr/>
          <p:nvPr/>
        </p:nvSpPr>
        <p:spPr>
          <a:xfrm>
            <a:off x="6924240" y="3544560"/>
            <a:ext cx="6281640" cy="843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4617b"/>
                </a:solidFill>
                <a:latin typeface="Arial"/>
                <a:ea typeface="Arial"/>
              </a:rPr>
              <a:t>Masa renal granulomatosa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1"/>
          <p:cNvSpPr>
            <a:spLocks noGrp="1"/>
          </p:cNvSpPr>
          <p:nvPr>
            <p:ph/>
          </p:nvPr>
        </p:nvSpPr>
        <p:spPr>
          <a:xfrm>
            <a:off x="6924240" y="4388400"/>
            <a:ext cx="6281640" cy="301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57200" indent="-41292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Compromiso severo e infrecuente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Patrón inespecífico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Relevancia de hipercalcemia como agente de injuria renal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363;g2ebf4508fd1_0_99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Sarcoidosis cardíaca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Google Shape;364;g2ebf4508fd1_0_99" descr=""/>
          <p:cNvPicPr/>
          <p:nvPr/>
        </p:nvPicPr>
        <p:blipFill>
          <a:blip r:embed="rId1"/>
          <a:stretch/>
        </p:blipFill>
        <p:spPr>
          <a:xfrm>
            <a:off x="233280" y="1636200"/>
            <a:ext cx="9255960" cy="5766840"/>
          </a:xfrm>
          <a:prstGeom prst="rect">
            <a:avLst/>
          </a:prstGeom>
          <a:ln w="0">
            <a:noFill/>
          </a:ln>
        </p:spPr>
      </p:pic>
      <p:sp>
        <p:nvSpPr>
          <p:cNvPr id="266" name="PlaceHolder 1"/>
          <p:cNvSpPr>
            <a:spLocks noGrp="1"/>
          </p:cNvSpPr>
          <p:nvPr>
            <p:ph/>
          </p:nvPr>
        </p:nvSpPr>
        <p:spPr>
          <a:xfrm>
            <a:off x="9489600" y="1636200"/>
            <a:ext cx="3716640" cy="57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57200" indent="-412920">
              <a:lnSpc>
                <a:spcPct val="115000"/>
              </a:lnSpc>
              <a:buClr>
                <a:srgbClr val="04617b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Segunda causa de mortalidad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15000"/>
              </a:lnSpc>
              <a:buClr>
                <a:srgbClr val="04617b"/>
              </a:buClr>
              <a:buFont typeface="Arial"/>
              <a:buChar char="●"/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Hallazgos más frecuente: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Trastornos de la conducción AV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15000"/>
              </a:lnSpc>
              <a:buClr>
                <a:srgbClr val="04617b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Imagenología: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Ecocardiograma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PET-CT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RM con contraste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s-ES" sz="2900" spc="-1" strike="noStrike">
                <a:solidFill>
                  <a:srgbClr val="04617b"/>
                </a:solidFill>
                <a:latin typeface="Arial"/>
                <a:ea typeface="Arial"/>
              </a:rPr>
              <a:t>[Inespecífico]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370;g2ebf4508fd1_0_94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Neurosarcoidosis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Google Shape;371;g2ebf4508fd1_0_94" descr=""/>
          <p:cNvPicPr/>
          <p:nvPr/>
        </p:nvPicPr>
        <p:blipFill>
          <a:blip r:embed="rId1"/>
          <a:stretch/>
        </p:blipFill>
        <p:spPr>
          <a:xfrm>
            <a:off x="233280" y="3432600"/>
            <a:ext cx="6732000" cy="3953520"/>
          </a:xfrm>
          <a:prstGeom prst="rect">
            <a:avLst/>
          </a:prstGeom>
          <a:ln w="9525">
            <a:solidFill>
              <a:srgbClr val="1f497d"/>
            </a:solidFill>
            <a:round/>
          </a:ln>
        </p:spPr>
      </p:pic>
      <p:sp>
        <p:nvSpPr>
          <p:cNvPr id="269" name="Google Shape;372;g2ebf4508fd1_0_94"/>
          <p:cNvSpPr/>
          <p:nvPr/>
        </p:nvSpPr>
        <p:spPr>
          <a:xfrm>
            <a:off x="7232760" y="3432600"/>
            <a:ext cx="5973120" cy="816480"/>
          </a:xfrm>
          <a:prstGeom prst="rect">
            <a:avLst/>
          </a:prstGeom>
          <a:solidFill>
            <a:srgbClr val="3c7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Análisis de LCR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0" name="Google Shape;373;g2ebf4508fd1_0_94"/>
          <p:cNvSpPr/>
          <p:nvPr/>
        </p:nvSpPr>
        <p:spPr>
          <a:xfrm>
            <a:off x="7232760" y="4336200"/>
            <a:ext cx="5973120" cy="68076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Pleocitosis mononuclear (31 - 72%)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Google Shape;374;g2ebf4508fd1_0_94"/>
          <p:cNvSpPr/>
          <p:nvPr/>
        </p:nvSpPr>
        <p:spPr>
          <a:xfrm>
            <a:off x="7232760" y="5126040"/>
            <a:ext cx="5973120" cy="68076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Hiperproteinorraquia (66 - 88%)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Google Shape;375;g2ebf4508fd1_0_94"/>
          <p:cNvSpPr/>
          <p:nvPr/>
        </p:nvSpPr>
        <p:spPr>
          <a:xfrm>
            <a:off x="7232760" y="5915520"/>
            <a:ext cx="5973120" cy="68076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Hipoglucorraquia (18 - 31%)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Google Shape;376;g2ebf4508fd1_0_94"/>
          <p:cNvSpPr/>
          <p:nvPr/>
        </p:nvSpPr>
        <p:spPr>
          <a:xfrm>
            <a:off x="7232760" y="6705360"/>
            <a:ext cx="5973120" cy="68076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Presencia de BOC (30 - 50%)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1"/>
          <p:cNvSpPr>
            <a:spLocks noGrp="1"/>
          </p:cNvSpPr>
          <p:nvPr>
            <p:ph/>
          </p:nvPr>
        </p:nvSpPr>
        <p:spPr>
          <a:xfrm>
            <a:off x="233280" y="1636200"/>
            <a:ext cx="12972600" cy="179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57200" indent="-412920">
              <a:lnSpc>
                <a:spcPct val="100000"/>
              </a:lnSpc>
              <a:buClr>
                <a:srgbClr val="04617b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Hallazgos clínico-radiológicos </a:t>
            </a:r>
            <a:r>
              <a:rPr b="1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altamente variables</a:t>
            </a: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 de difícil interpretación.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00000"/>
              </a:lnSpc>
              <a:buClr>
                <a:srgbClr val="04617b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Requiere valoración neurológica, análisis de LCR y RM de encéfalo.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00000"/>
              </a:lnSpc>
              <a:buClr>
                <a:srgbClr val="04617b"/>
              </a:buClr>
              <a:buFont typeface="Arial"/>
              <a:buChar char="●"/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Predomina el compromiso de pares craneales (VII, II, V y VIII) y meninges.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/>
          </p:nvPr>
        </p:nvSpPr>
        <p:spPr>
          <a:xfrm>
            <a:off x="627480" y="1682640"/>
            <a:ext cx="12027960" cy="325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57200" indent="-387360">
              <a:lnSpc>
                <a:spcPct val="10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No específico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Hipergammaglobulinemia policlonal (40%)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5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900" spc="-1" strike="noStrike">
                <a:solidFill>
                  <a:schemeClr val="accent3"/>
                </a:solidFill>
                <a:latin typeface="Arial"/>
                <a:ea typeface="Arial"/>
              </a:rPr>
              <a:t>Hipercalcemia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(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~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10 - 20%)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05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Macrófagos convierten 25 OH vitamina D → 1.25 dihidroxivitamina D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387360">
              <a:lnSpc>
                <a:spcPct val="105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900" spc="-1" strike="noStrike">
                <a:solidFill>
                  <a:srgbClr val="ff9900"/>
                </a:solidFill>
                <a:latin typeface="Arial"/>
                <a:ea typeface="Arial"/>
              </a:rPr>
              <a:t>Alteración de pruebas hepáticas: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457200" indent="-412920">
              <a:lnSpc>
                <a:spcPct val="105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Sospechar compromiso hepático (5.25%)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914400" indent="0" algn="just">
              <a:lnSpc>
                <a:spcPct val="105000"/>
              </a:lnSpc>
              <a:buNone/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marL="914400" indent="0" algn="just">
              <a:lnSpc>
                <a:spcPct val="105000"/>
              </a:lnSpc>
              <a:buNone/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5000"/>
              </a:lnSpc>
              <a:buNone/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Google Shape;383;g2e4cca448b8_0_75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Laboratorio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Google Shape;384;g2e4cca448b8_0_75"/>
          <p:cNvSpPr/>
          <p:nvPr/>
        </p:nvSpPr>
        <p:spPr>
          <a:xfrm>
            <a:off x="663840" y="5535000"/>
            <a:ext cx="11955240" cy="179820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Elevada en un ~ 50% de los pacientes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Sin rol en diagnóstico por baja especificidad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Google Shape;385;g2e4cca448b8_0_75"/>
          <p:cNvSpPr/>
          <p:nvPr/>
        </p:nvSpPr>
        <p:spPr>
          <a:xfrm>
            <a:off x="4950720" y="5201280"/>
            <a:ext cx="3381120" cy="645840"/>
          </a:xfrm>
          <a:prstGeom prst="rect">
            <a:avLst/>
          </a:prstGeom>
          <a:solidFill>
            <a:srgbClr val="f6b26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ECA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/>
          </p:nvPr>
        </p:nvSpPr>
        <p:spPr>
          <a:xfrm>
            <a:off x="753840" y="4215600"/>
            <a:ext cx="11931480" cy="3187800"/>
          </a:xfrm>
          <a:prstGeom prst="rect">
            <a:avLst/>
          </a:prstGeom>
          <a:solidFill>
            <a:srgbClr val="fce5cd"/>
          </a:solidFill>
          <a:ln w="28440">
            <a:solidFill>
              <a:srgbClr val="f6b26b"/>
            </a:solidFill>
            <a:round/>
          </a:ln>
        </p:spPr>
        <p:txBody>
          <a:bodyPr lIns="0" rIns="0" tIns="0" bIns="0" anchor="t">
            <a:noAutofit/>
          </a:bodyPr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En casos especiales se puede realizar </a:t>
            </a:r>
            <a:r>
              <a:rPr b="0" lang="es-ES" sz="29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diagnóstico sin confirmación histopatológica:</a:t>
            </a: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 Síndrome de Löfgren, Síndrome de Heerfordt y en Lupus pernio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oogle Shape;391;g2e8498e27df_0_24" descr=""/>
          <p:cNvPicPr/>
          <p:nvPr/>
        </p:nvPicPr>
        <p:blipFill>
          <a:blip r:embed="rId1"/>
          <a:srcRect l="3668" t="17976" r="6650" b="8778"/>
          <a:stretch/>
        </p:blipFill>
        <p:spPr>
          <a:xfrm>
            <a:off x="4334760" y="5271840"/>
            <a:ext cx="2950200" cy="1921320"/>
          </a:xfrm>
          <a:prstGeom prst="rect">
            <a:avLst/>
          </a:prstGeom>
          <a:ln w="0">
            <a:noFill/>
          </a:ln>
        </p:spPr>
      </p:pic>
      <p:pic>
        <p:nvPicPr>
          <p:cNvPr id="281" name="Google Shape;392;g2e8498e27df_0_24" descr=""/>
          <p:cNvPicPr/>
          <p:nvPr/>
        </p:nvPicPr>
        <p:blipFill>
          <a:blip r:embed="rId2"/>
          <a:srcRect l="4088" t="19178" r="4071" b="4911"/>
          <a:stretch/>
        </p:blipFill>
        <p:spPr>
          <a:xfrm>
            <a:off x="7882560" y="5271840"/>
            <a:ext cx="1907280" cy="1921320"/>
          </a:xfrm>
          <a:prstGeom prst="rect">
            <a:avLst/>
          </a:prstGeom>
          <a:ln w="0">
            <a:noFill/>
          </a:ln>
        </p:spPr>
      </p:pic>
      <p:sp>
        <p:nvSpPr>
          <p:cNvPr id="282" name="Google Shape;393;g2e8498e27df_0_24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Diagnóstico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Google Shape;394;g2e8498e27df_0_24"/>
          <p:cNvSpPr/>
          <p:nvPr/>
        </p:nvSpPr>
        <p:spPr>
          <a:xfrm>
            <a:off x="753840" y="1844640"/>
            <a:ext cx="11931480" cy="2142000"/>
          </a:xfrm>
          <a:prstGeom prst="rect">
            <a:avLst/>
          </a:prstGeom>
          <a:solidFill>
            <a:srgbClr val="d9ead3"/>
          </a:solidFill>
          <a:ln w="28575">
            <a:solidFill>
              <a:srgbClr val="93c4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algn="just">
              <a:lnSpc>
                <a:spcPct val="115000"/>
              </a:lnSpc>
              <a:tabLst>
                <a:tab algn="l" pos="0"/>
              </a:tabLst>
            </a:pP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Hallazgos clínicos </a:t>
            </a:r>
            <a:r>
              <a:rPr b="0" lang="es-ES" sz="29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radiológicos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compatibles </a:t>
            </a:r>
            <a:r>
              <a:rPr b="1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+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29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histología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que evidencia granulomas no necrotizante en los órganos afectados </a:t>
            </a:r>
            <a:r>
              <a:rPr b="1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+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29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exclusión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de otras enfermedades granulomatosas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Google Shape;395;g2e8498e27df_0_24"/>
          <p:cNvSpPr/>
          <p:nvPr/>
        </p:nvSpPr>
        <p:spPr>
          <a:xfrm>
            <a:off x="4334760" y="1679760"/>
            <a:ext cx="4770360" cy="559800"/>
          </a:xfrm>
          <a:prstGeom prst="rect">
            <a:avLst/>
          </a:prstGeom>
          <a:solidFill>
            <a:srgbClr val="93c47d"/>
          </a:solidFill>
          <a:ln w="28575">
            <a:solidFill>
              <a:srgbClr val="6aa84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Altamente probable si: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" name="Google Shape;400;g2ebfb5fca32_0_34"/>
          <p:cNvGraphicFramePr/>
          <p:nvPr/>
        </p:nvGraphicFramePr>
        <p:xfrm>
          <a:off x="233280" y="1839600"/>
          <a:ext cx="10748520" cy="5094000"/>
        </p:xfrm>
        <a:graphic>
          <a:graphicData uri="http://schemas.openxmlformats.org/drawingml/2006/table">
            <a:tbl>
              <a:tblPr/>
              <a:tblGrid>
                <a:gridCol w="5374440"/>
                <a:gridCol w="5374440"/>
              </a:tblGrid>
              <a:tr h="641160"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Diagnóstico diferencial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Ejemplo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a2c4c9"/>
                    </a:solidFill>
                  </a:tcPr>
                </a:tc>
              </a:tr>
              <a:tr h="6411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Infecciones bacterianas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i="1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Mycobacterium spp.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6411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Infecciones fúngicas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Aspergilosis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6411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Neoplasias hematológicas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Linfomas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659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Lesiones tipo sarcoidosis debido a otras enfermedades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Cáncer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3153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Exposición a agentes inorgánicos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Beriliosis - Silicosis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  <a:tr h="997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Vasculitis sistémicas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s-ES" sz="2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Granulomatosis con poliangeítis</a:t>
                      </a:r>
                      <a:endParaRPr b="0" lang="es-E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28080">
                      <a:solidFill>
                        <a:srgbClr val="04617b"/>
                      </a:solidFill>
                      <a:prstDash val="solid"/>
                    </a:lnL>
                    <a:lnR w="28080">
                      <a:solidFill>
                        <a:srgbClr val="04617b"/>
                      </a:solidFill>
                      <a:prstDash val="solid"/>
                    </a:lnR>
                    <a:lnT w="28080">
                      <a:solidFill>
                        <a:srgbClr val="04617b"/>
                      </a:solidFill>
                      <a:prstDash val="solid"/>
                    </a:lnT>
                    <a:lnB w="28080">
                      <a:solidFill>
                        <a:srgbClr val="04617b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6" name="Google Shape;401;g2ebfb5fca32_0_34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Diagnóstico diferencial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Google Shape;402;g2ebfb5fca32_0_34" descr=""/>
          <p:cNvPicPr/>
          <p:nvPr/>
        </p:nvPicPr>
        <p:blipFill>
          <a:blip r:embed="rId1">
            <a:alphaModFix amt="73000"/>
          </a:blip>
          <a:stretch/>
        </p:blipFill>
        <p:spPr>
          <a:xfrm>
            <a:off x="11068200" y="3077640"/>
            <a:ext cx="2363040" cy="236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407;g2e4cca448b8_0_80"/>
          <p:cNvSpPr/>
          <p:nvPr/>
        </p:nvSpPr>
        <p:spPr>
          <a:xfrm>
            <a:off x="538560" y="1777320"/>
            <a:ext cx="12491280" cy="495000"/>
          </a:xfrm>
          <a:prstGeom prst="rect">
            <a:avLst/>
          </a:prstGeom>
          <a:solidFill>
            <a:srgbClr val="6fa8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No existe Gold Standard</a:t>
            </a:r>
            <a:endParaRPr b="0" lang="es-ES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9" name="Google Shape;408;g2e4cca448b8_0_80"/>
          <p:cNvSpPr/>
          <p:nvPr/>
        </p:nvSpPr>
        <p:spPr>
          <a:xfrm>
            <a:off x="538560" y="2338560"/>
            <a:ext cx="12491280" cy="49500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Imágenes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Google Shape;409;g2e4cca448b8_0_80"/>
          <p:cNvSpPr/>
          <p:nvPr/>
        </p:nvSpPr>
        <p:spPr>
          <a:xfrm>
            <a:off x="538560" y="2899800"/>
            <a:ext cx="3317040" cy="495000"/>
          </a:xfrm>
          <a:prstGeom prst="rect">
            <a:avLst/>
          </a:prstGeom>
          <a:solidFill>
            <a:srgbClr val="a4c2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Radiografía de tórax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Google Shape;410;g2e4cca448b8_0_80"/>
          <p:cNvSpPr/>
          <p:nvPr/>
        </p:nvSpPr>
        <p:spPr>
          <a:xfrm>
            <a:off x="4057560" y="2899800"/>
            <a:ext cx="5324760" cy="495000"/>
          </a:xfrm>
          <a:prstGeom prst="rect">
            <a:avLst/>
          </a:prstGeom>
          <a:solidFill>
            <a:srgbClr val="a4c2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TC de alta resolución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Google Shape;411;g2e4cca448b8_0_80"/>
          <p:cNvSpPr/>
          <p:nvPr/>
        </p:nvSpPr>
        <p:spPr>
          <a:xfrm>
            <a:off x="9584280" y="2914560"/>
            <a:ext cx="3445920" cy="465480"/>
          </a:xfrm>
          <a:prstGeom prst="rect">
            <a:avLst/>
          </a:prstGeom>
          <a:solidFill>
            <a:srgbClr val="a4c2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500" spc="-1" strike="noStrike">
                <a:solidFill>
                  <a:srgbClr val="000000"/>
                </a:solidFill>
                <a:latin typeface="Arial"/>
                <a:ea typeface="Arial"/>
              </a:rPr>
              <a:t>FDG-PET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Google Shape;412;g2e4cca448b8_0_80"/>
          <p:cNvSpPr/>
          <p:nvPr/>
        </p:nvSpPr>
        <p:spPr>
          <a:xfrm>
            <a:off x="570600" y="3564360"/>
            <a:ext cx="3284640" cy="34351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Arial"/>
              </a:rPr>
              <a:t>Clasificación: Scadding Scale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Google Shape;413;g2e4cca448b8_0_80"/>
          <p:cNvSpPr/>
          <p:nvPr/>
        </p:nvSpPr>
        <p:spPr>
          <a:xfrm>
            <a:off x="4057560" y="3564360"/>
            <a:ext cx="5324760" cy="34351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682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Adenopatías mediastínicas, nódulos con distribución clásica y opacidad en vidrio esmerilado. 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Fibrosis (20%): predominio de zona media y superior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Google Shape;414;g2e4cca448b8_0_80"/>
          <p:cNvSpPr/>
          <p:nvPr/>
        </p:nvSpPr>
        <p:spPr>
          <a:xfrm>
            <a:off x="9584280" y="3564360"/>
            <a:ext cx="3445920" cy="343512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9384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Identificar lesiones ocultas accesibles a biopsia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9384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No discrimina entre otras afecciones inflamatorias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Google Shape;415;g2e4cca448b8_0_80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Estudio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420;g2ebf9e02df5_0_57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Estudio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Google Shape;421;g2ebf9e02df5_0_57"/>
          <p:cNvSpPr/>
          <p:nvPr/>
        </p:nvSpPr>
        <p:spPr>
          <a:xfrm>
            <a:off x="405360" y="1701360"/>
            <a:ext cx="12674880" cy="412920"/>
          </a:xfrm>
          <a:prstGeom prst="rect">
            <a:avLst/>
          </a:prstGeom>
          <a:solidFill>
            <a:srgbClr val="93c4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Biopsia</a:t>
            </a:r>
            <a:endParaRPr b="0" lang="es-ES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Google Shape;422;g2ebf9e02df5_0_57"/>
          <p:cNvSpPr/>
          <p:nvPr/>
        </p:nvSpPr>
        <p:spPr>
          <a:xfrm>
            <a:off x="484200" y="2114640"/>
            <a:ext cx="12596040" cy="154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Desde el sitio más accesible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Idealmente EBUS (80-90%)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Si existen alteraciones visibles en la mucosa endobronquial → biopsia (70%)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Google Shape;423;g2ebf9e02df5_0_57"/>
          <p:cNvSpPr/>
          <p:nvPr/>
        </p:nvSpPr>
        <p:spPr>
          <a:xfrm>
            <a:off x="405360" y="3573360"/>
            <a:ext cx="12674880" cy="412920"/>
          </a:xfrm>
          <a:prstGeom prst="rect">
            <a:avLst/>
          </a:prstGeom>
          <a:solidFill>
            <a:srgbClr val="6aa84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Lavado bronquioalveolar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1" name="Google Shape;424;g2ebf9e02df5_0_57"/>
          <p:cNvSpPr/>
          <p:nvPr/>
        </p:nvSpPr>
        <p:spPr>
          <a:xfrm>
            <a:off x="474120" y="4083480"/>
            <a:ext cx="1192500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Linfocitosis moderada → 20-50%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Proporción de linfocitos CD4/CD8 &gt; 3.5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Google Shape;425;g2ebf9e02df5_0_57"/>
          <p:cNvSpPr/>
          <p:nvPr/>
        </p:nvSpPr>
        <p:spPr>
          <a:xfrm>
            <a:off x="395280" y="6234120"/>
            <a:ext cx="12674880" cy="412920"/>
          </a:xfrm>
          <a:prstGeom prst="rect">
            <a:avLst/>
          </a:prstGeom>
          <a:solidFill>
            <a:srgbClr val="274e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Screening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3" name="Google Shape;426;g2ebf9e02df5_0_57"/>
          <p:cNvSpPr/>
          <p:nvPr/>
        </p:nvSpPr>
        <p:spPr>
          <a:xfrm>
            <a:off x="474120" y="6583680"/>
            <a:ext cx="1192500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Oftalmológico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Cardiaco: ECG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Google Shape;427;g2ebf9e02df5_0_57"/>
          <p:cNvSpPr/>
          <p:nvPr/>
        </p:nvSpPr>
        <p:spPr>
          <a:xfrm>
            <a:off x="395280" y="5170680"/>
            <a:ext cx="12674880" cy="412920"/>
          </a:xfrm>
          <a:prstGeom prst="rect">
            <a:avLst/>
          </a:prstGeom>
          <a:solidFill>
            <a:srgbClr val="38761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100" spc="-1" strike="noStrike">
                <a:solidFill>
                  <a:schemeClr val="lt1"/>
                </a:solidFill>
                <a:latin typeface="Arial"/>
                <a:ea typeface="Arial"/>
              </a:rPr>
              <a:t>Función pulmonar</a:t>
            </a:r>
            <a:endParaRPr b="0" lang="es-ES" sz="31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5" name="Google Shape;428;g2ebf9e02df5_0_57"/>
          <p:cNvSpPr/>
          <p:nvPr/>
        </p:nvSpPr>
        <p:spPr>
          <a:xfrm>
            <a:off x="395280" y="5583960"/>
            <a:ext cx="1192500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2700" spc="-1" strike="noStrike">
                <a:solidFill>
                  <a:srgbClr val="000000"/>
                </a:solidFill>
                <a:latin typeface="Arial"/>
                <a:ea typeface="Arial"/>
              </a:rPr>
              <a:t>Normal en 80%, depende de estadio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86;p4"/>
          <p:cNvSpPr/>
          <p:nvPr/>
        </p:nvSpPr>
        <p:spPr>
          <a:xfrm>
            <a:off x="301680" y="1562400"/>
            <a:ext cx="12924720" cy="19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Control HCSBA - CDT Nefrología: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Derivado en 02/2023 por enfermedad renal crónica etapa G4A3; donde llama la atención proteinuria en rango nefrótico.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Al interrogatorio dirigido: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Google Shape;87;p4"/>
          <p:cNvSpPr/>
          <p:nvPr/>
        </p:nvSpPr>
        <p:spPr>
          <a:xfrm>
            <a:off x="301680" y="3636720"/>
            <a:ext cx="12924720" cy="11653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Historia de orinas </a:t>
            </a:r>
            <a:r>
              <a:rPr b="0" i="1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espumosas</a:t>
            </a: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 en último año, con diuresis de 2 - 3 litros al día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Episodio único (1) de nefrolitiasis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Google Shape;88;p4"/>
          <p:cNvSpPr/>
          <p:nvPr/>
        </p:nvSpPr>
        <p:spPr>
          <a:xfrm>
            <a:off x="301680" y="4956840"/>
            <a:ext cx="12924720" cy="23731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Sin antecedentes familiares de ERC u otras nefropatías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Sin uso reciente de fármacos nefrotóxicos. 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fiebre, diaforesis, baja de peso ni compromiso del estado general.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síntomas urinarios bajos ni estigmas de uropatía obstructiva.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historia de infecciones urinarias a repetición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Google Shape;89;p4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433;g2ebf9e02df5_0_22" descr=""/>
          <p:cNvPicPr/>
          <p:nvPr/>
        </p:nvPicPr>
        <p:blipFill>
          <a:blip r:embed="rId1"/>
          <a:srcRect l="28125" t="3235" r="8957" b="9306"/>
          <a:stretch/>
        </p:blipFill>
        <p:spPr>
          <a:xfrm>
            <a:off x="1064520" y="1585080"/>
            <a:ext cx="4620240" cy="4779000"/>
          </a:xfrm>
          <a:prstGeom prst="rect">
            <a:avLst/>
          </a:prstGeom>
          <a:ln w="0">
            <a:noFill/>
          </a:ln>
        </p:spPr>
      </p:pic>
      <p:pic>
        <p:nvPicPr>
          <p:cNvPr id="307" name="Google Shape;434;g2ebf9e02df5_0_22" descr=""/>
          <p:cNvPicPr/>
          <p:nvPr/>
        </p:nvPicPr>
        <p:blipFill>
          <a:blip r:embed="rId2"/>
          <a:srcRect l="22629" t="1776" r="19705" b="9074"/>
          <a:stretch/>
        </p:blipFill>
        <p:spPr>
          <a:xfrm>
            <a:off x="7389360" y="1585080"/>
            <a:ext cx="4620240" cy="4626000"/>
          </a:xfrm>
          <a:prstGeom prst="rect">
            <a:avLst/>
          </a:prstGeom>
          <a:ln w="0">
            <a:noFill/>
          </a:ln>
        </p:spPr>
      </p:pic>
      <p:sp>
        <p:nvSpPr>
          <p:cNvPr id="308" name="Google Shape;435;g2ebf9e02df5_0_22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Pronóstico: Scadding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Google Shape;436;g2ebf9e02df5_0_22"/>
          <p:cNvSpPr/>
          <p:nvPr/>
        </p:nvSpPr>
        <p:spPr>
          <a:xfrm>
            <a:off x="1064520" y="6364080"/>
            <a:ext cx="415368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Scadding I: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adenopatías hiliares bilaterales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Google Shape;437;g2ebf9e02df5_0_22"/>
          <p:cNvSpPr/>
          <p:nvPr/>
        </p:nvSpPr>
        <p:spPr>
          <a:xfrm>
            <a:off x="7389360" y="6256800"/>
            <a:ext cx="477252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Scadding II: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 adenopatias hiliares bilaterales e infiltrados parenquimatosos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Google Shape;438;g2ebf9e02df5_0_22"/>
          <p:cNvSpPr/>
          <p:nvPr/>
        </p:nvSpPr>
        <p:spPr>
          <a:xfrm>
            <a:off x="118440" y="7085880"/>
            <a:ext cx="12922200" cy="41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s-ES" sz="1500" spc="-1" strike="noStrike">
                <a:solidFill>
                  <a:schemeClr val="dk1"/>
                </a:solidFill>
                <a:latin typeface="Maven Pro"/>
                <a:ea typeface="Maven Pro"/>
              </a:rPr>
              <a:t>Spagnolo, P., &amp; Bernardinello, N. (2023). Sarcoidosis. 43, 259–272.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443;g2e9438cd285_0_45" descr=""/>
          <p:cNvPicPr/>
          <p:nvPr/>
        </p:nvPicPr>
        <p:blipFill>
          <a:blip r:embed="rId1"/>
          <a:srcRect l="26429" t="5596" r="14040" b="18341"/>
          <a:stretch/>
        </p:blipFill>
        <p:spPr>
          <a:xfrm>
            <a:off x="831960" y="1636200"/>
            <a:ext cx="4794120" cy="4707000"/>
          </a:xfrm>
          <a:prstGeom prst="rect">
            <a:avLst/>
          </a:prstGeom>
          <a:ln w="0">
            <a:noFill/>
          </a:ln>
        </p:spPr>
      </p:pic>
      <p:pic>
        <p:nvPicPr>
          <p:cNvPr id="313" name="Google Shape;444;g2e9438cd285_0_45" descr=""/>
          <p:cNvPicPr/>
          <p:nvPr/>
        </p:nvPicPr>
        <p:blipFill>
          <a:blip r:embed="rId2"/>
          <a:srcRect l="26591" t="1630" r="9198" b="8843"/>
          <a:stretch/>
        </p:blipFill>
        <p:spPr>
          <a:xfrm>
            <a:off x="7273800" y="1630080"/>
            <a:ext cx="4967280" cy="4707000"/>
          </a:xfrm>
          <a:prstGeom prst="rect">
            <a:avLst/>
          </a:prstGeom>
          <a:ln w="0">
            <a:noFill/>
          </a:ln>
        </p:spPr>
      </p:pic>
      <p:sp>
        <p:nvSpPr>
          <p:cNvPr id="314" name="Google Shape;445;g2e9438cd285_0_45"/>
          <p:cNvSpPr/>
          <p:nvPr/>
        </p:nvSpPr>
        <p:spPr>
          <a:xfrm>
            <a:off x="2527560" y="159120"/>
            <a:ext cx="838404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Pronóstico: Scadding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Google Shape;446;g2e9438cd285_0_45"/>
          <p:cNvSpPr/>
          <p:nvPr/>
        </p:nvSpPr>
        <p:spPr>
          <a:xfrm>
            <a:off x="831960" y="6465960"/>
            <a:ext cx="4794120" cy="77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Scadding III: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infiltrados parenquimatosos aislados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Google Shape;447;g2e9438cd285_0_45"/>
          <p:cNvSpPr/>
          <p:nvPr/>
        </p:nvSpPr>
        <p:spPr>
          <a:xfrm>
            <a:off x="7273800" y="6524280"/>
            <a:ext cx="5015160" cy="65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Scadding IV: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 fibrosis pulmonar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Google Shape;448;g2e9438cd285_0_45"/>
          <p:cNvSpPr/>
          <p:nvPr/>
        </p:nvSpPr>
        <p:spPr>
          <a:xfrm>
            <a:off x="118440" y="7085880"/>
            <a:ext cx="12922200" cy="41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s-ES" sz="1500" spc="-1" strike="noStrike">
                <a:solidFill>
                  <a:schemeClr val="dk1"/>
                </a:solidFill>
                <a:latin typeface="Maven Pro"/>
                <a:ea typeface="Maven Pro"/>
              </a:rPr>
              <a:t>Spagnolo, P., &amp; Bernardinello, N. (2023). Sarcoidosis. 43, 259–272.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693440" y="120960"/>
            <a:ext cx="999936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670680" y="1919520"/>
            <a:ext cx="12027960" cy="466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20" name="Google Shape;455;g2ebf9e02df5_0_11"/>
          <p:cNvSpPr/>
          <p:nvPr/>
        </p:nvSpPr>
        <p:spPr>
          <a:xfrm>
            <a:off x="-82080" y="-51480"/>
            <a:ext cx="13521600" cy="7610760"/>
          </a:xfrm>
          <a:prstGeom prst="rect">
            <a:avLst/>
          </a:prstGeom>
          <a:solidFill>
            <a:schemeClr val="lt1"/>
          </a:solidFill>
          <a:ln w="9525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457200" indent="-32400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500" spc="-1" strike="noStrike">
                <a:solidFill>
                  <a:schemeClr val="dk1"/>
                </a:solidFill>
                <a:latin typeface="Maven Pro"/>
                <a:ea typeface="Maven Pro"/>
              </a:rPr>
              <a:t>Belperio, J. A., Shaikh, F., Abtin, F. G., Fishbein, M. C., Weigt, S. S., Saggar, R., &amp; Lynch, J. P. (2022). Diagnosis and Treatment of Pulmonary Sarcoidosis: A Review. Jama, 327(9), 856–867. 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Google Shape;456;g2ebf9e02df5_0_11" descr=""/>
          <p:cNvPicPr/>
          <p:nvPr/>
        </p:nvPicPr>
        <p:blipFill>
          <a:blip r:embed="rId1"/>
          <a:srcRect l="618" t="0" r="1121" b="16040"/>
          <a:stretch/>
        </p:blipFill>
        <p:spPr>
          <a:xfrm>
            <a:off x="34200" y="412200"/>
            <a:ext cx="13317480" cy="6054840"/>
          </a:xfrm>
          <a:prstGeom prst="rect">
            <a:avLst/>
          </a:prstGeom>
          <a:ln w="0">
            <a:noFill/>
          </a:ln>
        </p:spPr>
      </p:pic>
      <p:sp>
        <p:nvSpPr>
          <p:cNvPr id="322" name="Google Shape;457;g2ebf9e02df5_0_11"/>
          <p:cNvSpPr/>
          <p:nvPr/>
        </p:nvSpPr>
        <p:spPr>
          <a:xfrm>
            <a:off x="19800" y="6795000"/>
            <a:ext cx="13317480" cy="70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15000"/>
              </a:lnSpc>
              <a:tabLst>
                <a:tab algn="l" pos="0"/>
              </a:tabLst>
            </a:pPr>
            <a:r>
              <a:rPr b="0" lang="es-ES" sz="1500" spc="-1" strike="noStrike">
                <a:solidFill>
                  <a:schemeClr val="dk1"/>
                </a:solidFill>
                <a:latin typeface="Maven Pro"/>
                <a:ea typeface="Maven Pro"/>
              </a:rPr>
              <a:t>Belperio, J. A., Shaikh, F., Abtin, F. G., Fishbein, M. C., Weigt, S. S., Saggar, R., &amp; Lynch, J. P. (2022). Diagnosis and Treatment of Pulmonary Sarcoidosis: A Review. Jama, 327(9), 856–867. 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462;g2e4cca448b8_0_90"/>
          <p:cNvSpPr/>
          <p:nvPr/>
        </p:nvSpPr>
        <p:spPr>
          <a:xfrm>
            <a:off x="647280" y="2670480"/>
            <a:ext cx="5946840" cy="36651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Estadio I: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sin indicación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Estadio II-III: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con clínica importante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Estadio IV: 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solo si en TC hay gran cantidad de vidrio esmerilado con infección descartada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Google Shape;463;g2e4cca448b8_0_90"/>
          <p:cNvSpPr/>
          <p:nvPr/>
        </p:nvSpPr>
        <p:spPr>
          <a:xfrm>
            <a:off x="7158960" y="2670480"/>
            <a:ext cx="5946840" cy="36651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0644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i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Siempre si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compromiso ocular, cardiaco o nervioso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0644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Piel si existe riesgo de cicatriz o deformidad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Google Shape;464;g2e4cca448b8_0_90"/>
          <p:cNvSpPr/>
          <p:nvPr/>
        </p:nvSpPr>
        <p:spPr>
          <a:xfrm>
            <a:off x="1977120" y="2401920"/>
            <a:ext cx="3132720" cy="480600"/>
          </a:xfrm>
          <a:prstGeom prst="rect">
            <a:avLst/>
          </a:prstGeom>
          <a:solidFill>
            <a:srgbClr val="6fa8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Pulmonar</a:t>
            </a:r>
            <a:endParaRPr b="0" lang="es-ES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6" name="Google Shape;465;g2e4cca448b8_0_90"/>
          <p:cNvSpPr/>
          <p:nvPr/>
        </p:nvSpPr>
        <p:spPr>
          <a:xfrm>
            <a:off x="8566200" y="2401920"/>
            <a:ext cx="3132720" cy="480600"/>
          </a:xfrm>
          <a:prstGeom prst="rect">
            <a:avLst/>
          </a:prstGeom>
          <a:solidFill>
            <a:srgbClr val="6fa8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Otros</a:t>
            </a:r>
            <a:r>
              <a:rPr b="1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s-ES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Google Shape;466;g2e4cca448b8_0_90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Tratamiento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471;g2ebf9e02df5_0_34"/>
          <p:cNvSpPr/>
          <p:nvPr/>
        </p:nvSpPr>
        <p:spPr>
          <a:xfrm>
            <a:off x="523800" y="2013120"/>
            <a:ext cx="5802840" cy="374220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algn="just">
              <a:lnSpc>
                <a:spcPct val="100000"/>
              </a:lnSpc>
              <a:tabLst>
                <a:tab algn="l" pos="0"/>
              </a:tabLst>
            </a:pP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Prednisona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8280">
              <a:lnSpc>
                <a:spcPct val="10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20-40 mg al día (1 mg/kg/día en compromiso nervioso o renal)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Metilprednisolona</a:t>
            </a: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: si manifestaciones severas nerviosas (ceguera, alteración mental, compromiso rápidamente progresivo), o en AKI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Google Shape;472;g2ebf9e02df5_0_34"/>
          <p:cNvSpPr/>
          <p:nvPr/>
        </p:nvSpPr>
        <p:spPr>
          <a:xfrm>
            <a:off x="6963840" y="2013120"/>
            <a:ext cx="5802840" cy="3742200"/>
          </a:xfrm>
          <a:prstGeom prst="rect">
            <a:avLst/>
          </a:prstGeom>
          <a:solidFill>
            <a:srgbClr val="d0e0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Azatioprina y Metotrexato (menor tasa de efectos adversos)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Si no se logra reducir prednisona a menos de 10 mg/día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Google Shape;473;g2ebf9e02df5_0_34"/>
          <p:cNvSpPr/>
          <p:nvPr/>
        </p:nvSpPr>
        <p:spPr>
          <a:xfrm>
            <a:off x="3798360" y="6347520"/>
            <a:ext cx="5802840" cy="94248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2600" spc="-1" strike="noStrike">
                <a:solidFill>
                  <a:schemeClr val="dk1"/>
                </a:solidFill>
                <a:latin typeface="Arial"/>
                <a:ea typeface="Arial"/>
              </a:rPr>
              <a:t>Micofenolato, biológicos (TNF-alfa)</a:t>
            </a:r>
            <a:endParaRPr b="0" lang="es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Google Shape;474;g2ebf9e02df5_0_34"/>
          <p:cNvSpPr/>
          <p:nvPr/>
        </p:nvSpPr>
        <p:spPr>
          <a:xfrm>
            <a:off x="1725480" y="1816200"/>
            <a:ext cx="3132720" cy="480600"/>
          </a:xfrm>
          <a:prstGeom prst="rect">
            <a:avLst/>
          </a:prstGeom>
          <a:solidFill>
            <a:srgbClr val="93c47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Primera línea</a:t>
            </a:r>
            <a:r>
              <a:rPr b="1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Google Shape;475;g2ebf9e02df5_0_34"/>
          <p:cNvSpPr/>
          <p:nvPr/>
        </p:nvSpPr>
        <p:spPr>
          <a:xfrm>
            <a:off x="8299080" y="1836360"/>
            <a:ext cx="3132720" cy="440280"/>
          </a:xfrm>
          <a:prstGeom prst="rect">
            <a:avLst/>
          </a:prstGeom>
          <a:solidFill>
            <a:srgbClr val="76a5a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Segunda línea</a:t>
            </a:r>
            <a:r>
              <a:rPr b="1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s-ES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3" name="Google Shape;476;g2ebf9e02df5_0_34"/>
          <p:cNvSpPr/>
          <p:nvPr/>
        </p:nvSpPr>
        <p:spPr>
          <a:xfrm>
            <a:off x="5133240" y="6097320"/>
            <a:ext cx="3132720" cy="480600"/>
          </a:xfrm>
          <a:prstGeom prst="rect">
            <a:avLst/>
          </a:prstGeom>
          <a:solidFill>
            <a:srgbClr val="6d9ee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lt1"/>
                </a:solidFill>
                <a:latin typeface="Arial"/>
                <a:ea typeface="Arial"/>
              </a:rPr>
              <a:t>Tercera línea </a:t>
            </a:r>
            <a:endParaRPr b="0" lang="es-ES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4" name="Google Shape;477;g2ebf9e02df5_0_34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Tratamiento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482;g2ea80a7457d_1_21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Tratamiento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Google Shape;483;g2ea80a7457d_1_21"/>
          <p:cNvSpPr/>
          <p:nvPr/>
        </p:nvSpPr>
        <p:spPr>
          <a:xfrm>
            <a:off x="4622760" y="1672200"/>
            <a:ext cx="4160520" cy="489240"/>
          </a:xfrm>
          <a:prstGeom prst="rect">
            <a:avLst/>
          </a:prstGeom>
          <a:solidFill>
            <a:srgbClr val="ead1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Diagnóstico de Sarcoidosis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Google Shape;484;g2ea80a7457d_1_21"/>
          <p:cNvSpPr/>
          <p:nvPr/>
        </p:nvSpPr>
        <p:spPr>
          <a:xfrm>
            <a:off x="2554560" y="2549160"/>
            <a:ext cx="1903320" cy="4892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Sintomático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Google Shape;485;g2ea80a7457d_1_21"/>
          <p:cNvSpPr/>
          <p:nvPr/>
        </p:nvSpPr>
        <p:spPr>
          <a:xfrm>
            <a:off x="8982000" y="2569680"/>
            <a:ext cx="2066400" cy="44856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Asintomático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Google Shape;486;g2ea80a7457d_1_21"/>
          <p:cNvSpPr/>
          <p:nvPr/>
        </p:nvSpPr>
        <p:spPr>
          <a:xfrm>
            <a:off x="7391160" y="3426120"/>
            <a:ext cx="5248080" cy="4892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¿Alguna función orgánica en riesgo?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Google Shape;487;g2ea80a7457d_1_21"/>
          <p:cNvSpPr/>
          <p:nvPr/>
        </p:nvSpPr>
        <p:spPr>
          <a:xfrm>
            <a:off x="8120880" y="4167360"/>
            <a:ext cx="607680" cy="44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Si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Google Shape;488;g2ea80a7457d_1_21"/>
          <p:cNvSpPr/>
          <p:nvPr/>
        </p:nvSpPr>
        <p:spPr>
          <a:xfrm>
            <a:off x="11652120" y="4187880"/>
            <a:ext cx="706680" cy="44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No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Google Shape;489;g2ea80a7457d_1_21"/>
          <p:cNvSpPr/>
          <p:nvPr/>
        </p:nvSpPr>
        <p:spPr>
          <a:xfrm>
            <a:off x="11271600" y="5046120"/>
            <a:ext cx="1468080" cy="489240"/>
          </a:xfrm>
          <a:prstGeom prst="rect">
            <a:avLst/>
          </a:prstGeom>
          <a:solidFill>
            <a:srgbClr val="c9da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Observar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Google Shape;490;g2ea80a7457d_1_21"/>
          <p:cNvSpPr/>
          <p:nvPr/>
        </p:nvSpPr>
        <p:spPr>
          <a:xfrm>
            <a:off x="6805080" y="5046120"/>
            <a:ext cx="3239640" cy="1685520"/>
          </a:xfrm>
          <a:prstGeom prst="rect">
            <a:avLst/>
          </a:prstGeom>
          <a:solidFill>
            <a:srgbClr val="d0e0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Terapia antiinflamatoria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Prednisona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Prednisona + inmunosupresores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Biológicos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44" name="Google Shape;491;g2ea80a7457d_1_21"/>
          <p:cNvCxnSpPr>
            <a:stCxn id="336" idx="1"/>
            <a:endCxn id="337" idx="0"/>
          </p:cNvCxnSpPr>
          <p:nvPr/>
        </p:nvCxnSpPr>
        <p:spPr>
          <a:xfrm flipV="1" rot="10800000">
            <a:off x="3506040" y="1916280"/>
            <a:ext cx="1117080" cy="632880"/>
          </a:xfrm>
          <a:prstGeom prst="bentConnector2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45" name="Google Shape;492;g2ea80a7457d_1_21"/>
          <p:cNvCxnSpPr>
            <a:stCxn id="336" idx="3"/>
            <a:endCxn id="338" idx="0"/>
          </p:cNvCxnSpPr>
          <p:nvPr/>
        </p:nvCxnSpPr>
        <p:spPr>
          <a:xfrm>
            <a:off x="8783280" y="1916640"/>
            <a:ext cx="1232280" cy="653400"/>
          </a:xfrm>
          <a:prstGeom prst="bentConnector2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46" name="Google Shape;493;g2ea80a7457d_1_21"/>
          <p:cNvCxnSpPr>
            <a:stCxn id="338" idx="2"/>
            <a:endCxn id="339" idx="0"/>
          </p:cNvCxnSpPr>
          <p:nvPr/>
        </p:nvCxnSpPr>
        <p:spPr>
          <a:xfrm>
            <a:off x="10015200" y="3018240"/>
            <a:ext cx="360" cy="408240"/>
          </a:xfrm>
          <a:prstGeom prst="straightConnector1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47" name="Google Shape;494;g2ea80a7457d_1_21"/>
          <p:cNvCxnSpPr>
            <a:stCxn id="339" idx="2"/>
            <a:endCxn id="340" idx="0"/>
          </p:cNvCxnSpPr>
          <p:nvPr/>
        </p:nvCxnSpPr>
        <p:spPr>
          <a:xfrm rot="5400000">
            <a:off x="9093960" y="3246120"/>
            <a:ext cx="252360" cy="1590840"/>
          </a:xfrm>
          <a:prstGeom prst="bentConnector3">
            <a:avLst>
              <a:gd name="adj1" fmla="val 48571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48" name="Google Shape;495;g2ea80a7457d_1_21"/>
          <p:cNvCxnSpPr>
            <a:stCxn id="339" idx="2"/>
            <a:endCxn id="341" idx="0"/>
          </p:cNvCxnSpPr>
          <p:nvPr/>
        </p:nvCxnSpPr>
        <p:spPr>
          <a:xfrm flipH="1" rot="16200000">
            <a:off x="10874160" y="3056400"/>
            <a:ext cx="272880" cy="1990440"/>
          </a:xfrm>
          <a:prstGeom prst="bentConnector3">
            <a:avLst>
              <a:gd name="adj1" fmla="val 49933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49" name="Google Shape;496;g2ea80a7457d_1_21"/>
          <p:cNvCxnSpPr>
            <a:stCxn id="340" idx="2"/>
            <a:endCxn id="343" idx="0"/>
          </p:cNvCxnSpPr>
          <p:nvPr/>
        </p:nvCxnSpPr>
        <p:spPr>
          <a:xfrm>
            <a:off x="8424720" y="4615920"/>
            <a:ext cx="360" cy="430560"/>
          </a:xfrm>
          <a:prstGeom prst="straightConnector1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50" name="Google Shape;497;g2ea80a7457d_1_21"/>
          <p:cNvCxnSpPr>
            <a:stCxn id="341" idx="2"/>
            <a:endCxn id="342" idx="0"/>
          </p:cNvCxnSpPr>
          <p:nvPr/>
        </p:nvCxnSpPr>
        <p:spPr>
          <a:xfrm>
            <a:off x="12005280" y="4636440"/>
            <a:ext cx="720" cy="410040"/>
          </a:xfrm>
          <a:prstGeom prst="straightConnector1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502;g2eaa8abfc41_1_23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Tratamiento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Google Shape;503;g2eaa8abfc41_1_23"/>
          <p:cNvSpPr/>
          <p:nvPr/>
        </p:nvSpPr>
        <p:spPr>
          <a:xfrm>
            <a:off x="4582080" y="1638000"/>
            <a:ext cx="4148280" cy="489240"/>
          </a:xfrm>
          <a:prstGeom prst="rect">
            <a:avLst/>
          </a:prstGeom>
          <a:solidFill>
            <a:srgbClr val="ead1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Diagnóstico de Sarcoidosis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Google Shape;504;g2eaa8abfc41_1_23"/>
          <p:cNvSpPr/>
          <p:nvPr/>
        </p:nvSpPr>
        <p:spPr>
          <a:xfrm>
            <a:off x="2800800" y="2236680"/>
            <a:ext cx="1848960" cy="3938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Sintomático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Google Shape;505;g2eaa8abfc41_1_23"/>
          <p:cNvSpPr/>
          <p:nvPr/>
        </p:nvSpPr>
        <p:spPr>
          <a:xfrm>
            <a:off x="8730720" y="2236680"/>
            <a:ext cx="2134440" cy="39384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Asintomático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Google Shape;506;g2eaa8abfc41_1_23"/>
          <p:cNvSpPr/>
          <p:nvPr/>
        </p:nvSpPr>
        <p:spPr>
          <a:xfrm>
            <a:off x="312840" y="2981160"/>
            <a:ext cx="3983400" cy="17809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Síntomas causados por inflamación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Riesgo de daño orgánico permanente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Alta carga de síntomas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Google Shape;507;g2eaa8abfc41_1_23"/>
          <p:cNvSpPr/>
          <p:nvPr/>
        </p:nvSpPr>
        <p:spPr>
          <a:xfrm>
            <a:off x="312840" y="4993560"/>
            <a:ext cx="44856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Si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Google Shape;508;g2eaa8abfc41_1_23"/>
          <p:cNvSpPr/>
          <p:nvPr/>
        </p:nvSpPr>
        <p:spPr>
          <a:xfrm>
            <a:off x="3686040" y="4993560"/>
            <a:ext cx="61020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No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Google Shape;509;g2eaa8abfc41_1_23"/>
          <p:cNvSpPr/>
          <p:nvPr/>
        </p:nvSpPr>
        <p:spPr>
          <a:xfrm>
            <a:off x="312840" y="5618880"/>
            <a:ext cx="3239640" cy="169560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Terapia antiinflamatoria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Prednisona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Prednisona + inmunosupresores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Biológicos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Google Shape;510;g2eaa8abfc41_1_23"/>
          <p:cNvSpPr/>
          <p:nvPr/>
        </p:nvSpPr>
        <p:spPr>
          <a:xfrm>
            <a:off x="3675960" y="5618880"/>
            <a:ext cx="1354320" cy="4892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Observar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Google Shape;511;g2eaa8abfc41_1_23"/>
          <p:cNvSpPr/>
          <p:nvPr/>
        </p:nvSpPr>
        <p:spPr>
          <a:xfrm>
            <a:off x="4877640" y="2977560"/>
            <a:ext cx="3684240" cy="17809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Síntomas no progresivos causados por daño orgánico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Actividad no inflamatoria 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Google Shape;512;g2eaa8abfc41_1_23"/>
          <p:cNvSpPr/>
          <p:nvPr/>
        </p:nvSpPr>
        <p:spPr>
          <a:xfrm>
            <a:off x="5312520" y="6006600"/>
            <a:ext cx="2814120" cy="13183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Soporte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Oxigenoterapia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Marcapasos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Otros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Google Shape;513;g2eaa8abfc41_1_23"/>
          <p:cNvSpPr/>
          <p:nvPr/>
        </p:nvSpPr>
        <p:spPr>
          <a:xfrm>
            <a:off x="9395280" y="2981160"/>
            <a:ext cx="3820320" cy="1780920"/>
          </a:xfrm>
          <a:prstGeom prst="rect">
            <a:avLst/>
          </a:prstGeom>
          <a:solidFill>
            <a:srgbClr val="fff2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Parasarcoidosis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: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Fatiga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Neuropatía de fibras pequeñas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Deterioro cognitivo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Google Shape;514;g2eaa8abfc41_1_23"/>
          <p:cNvSpPr/>
          <p:nvPr/>
        </p:nvSpPr>
        <p:spPr>
          <a:xfrm>
            <a:off x="9809640" y="6210360"/>
            <a:ext cx="2990880" cy="1114560"/>
          </a:xfrm>
          <a:prstGeom prst="rect">
            <a:avLst/>
          </a:prstGeom>
          <a:solidFill>
            <a:srgbClr val="fff2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Rehabilitación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Neuroestimulación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Biológicos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4" name="Google Shape;515;g2eaa8abfc41_1_23"/>
          <p:cNvCxnSpPr>
            <a:stCxn id="352" idx="1"/>
            <a:endCxn id="353" idx="0"/>
          </p:cNvCxnSpPr>
          <p:nvPr/>
        </p:nvCxnSpPr>
        <p:spPr>
          <a:xfrm flipV="1" rot="10800000">
            <a:off x="3725280" y="1882440"/>
            <a:ext cx="857160" cy="354600"/>
          </a:xfrm>
          <a:prstGeom prst="bentConnector2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65" name="Google Shape;516;g2eaa8abfc41_1_23"/>
          <p:cNvCxnSpPr>
            <a:stCxn id="352" idx="3"/>
            <a:endCxn id="354" idx="0"/>
          </p:cNvCxnSpPr>
          <p:nvPr/>
        </p:nvCxnSpPr>
        <p:spPr>
          <a:xfrm>
            <a:off x="8730360" y="1882440"/>
            <a:ext cx="1067760" cy="354600"/>
          </a:xfrm>
          <a:prstGeom prst="bentConnector2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66" name="Google Shape;517;g2eaa8abfc41_1_23"/>
          <p:cNvCxnSpPr>
            <a:stCxn id="353" idx="2"/>
            <a:endCxn id="355" idx="0"/>
          </p:cNvCxnSpPr>
          <p:nvPr/>
        </p:nvCxnSpPr>
        <p:spPr>
          <a:xfrm rot="5400000">
            <a:off x="2839320" y="2095560"/>
            <a:ext cx="351000" cy="1421280"/>
          </a:xfrm>
          <a:prstGeom prst="bentConnector3">
            <a:avLst>
              <a:gd name="adj1" fmla="val 49897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67" name="Google Shape;518;g2eaa8abfc41_1_23"/>
          <p:cNvCxnSpPr>
            <a:stCxn id="353" idx="2"/>
            <a:endCxn id="360" idx="0"/>
          </p:cNvCxnSpPr>
          <p:nvPr/>
        </p:nvCxnSpPr>
        <p:spPr>
          <a:xfrm flipH="1" rot="16200000">
            <a:off x="5049000" y="1306800"/>
            <a:ext cx="347400" cy="2994840"/>
          </a:xfrm>
          <a:prstGeom prst="bentConnector3">
            <a:avLst>
              <a:gd name="adj1" fmla="val 49896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68" name="Google Shape;519;g2eaa8abfc41_1_23"/>
          <p:cNvCxnSpPr>
            <a:stCxn id="353" idx="2"/>
            <a:endCxn id="362" idx="0"/>
          </p:cNvCxnSpPr>
          <p:nvPr/>
        </p:nvCxnSpPr>
        <p:spPr>
          <a:xfrm flipH="1" rot="16200000">
            <a:off x="7340040" y="-984240"/>
            <a:ext cx="351000" cy="7580520"/>
          </a:xfrm>
          <a:prstGeom prst="bentConnector3">
            <a:avLst>
              <a:gd name="adj1" fmla="val 49897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69" name="Google Shape;520;g2eaa8abfc41_1_23"/>
          <p:cNvCxnSpPr>
            <a:stCxn id="355" idx="2"/>
            <a:endCxn id="356" idx="0"/>
          </p:cNvCxnSpPr>
          <p:nvPr/>
        </p:nvCxnSpPr>
        <p:spPr>
          <a:xfrm rot="5400000">
            <a:off x="1304640" y="3994200"/>
            <a:ext cx="231840" cy="1767600"/>
          </a:xfrm>
          <a:prstGeom prst="bentConnector3">
            <a:avLst>
              <a:gd name="adj1" fmla="val 49922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70" name="Google Shape;521;g2eaa8abfc41_1_23"/>
          <p:cNvCxnSpPr>
            <a:stCxn id="355" idx="2"/>
            <a:endCxn id="357" idx="0"/>
          </p:cNvCxnSpPr>
          <p:nvPr/>
        </p:nvCxnSpPr>
        <p:spPr>
          <a:xfrm flipH="1" rot="16200000">
            <a:off x="3031920" y="4034160"/>
            <a:ext cx="231840" cy="1686960"/>
          </a:xfrm>
          <a:prstGeom prst="bentConnector3">
            <a:avLst>
              <a:gd name="adj1" fmla="val 49922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71" name="Google Shape;522;g2eaa8abfc41_1_23"/>
          <p:cNvCxnSpPr>
            <a:stCxn id="356" idx="2"/>
            <a:endCxn id="358" idx="0"/>
          </p:cNvCxnSpPr>
          <p:nvPr/>
        </p:nvCxnSpPr>
        <p:spPr>
          <a:xfrm flipH="1" rot="16200000">
            <a:off x="1119240" y="4805280"/>
            <a:ext cx="231840" cy="1395720"/>
          </a:xfrm>
          <a:prstGeom prst="bentConnector3">
            <a:avLst>
              <a:gd name="adj1" fmla="val 22083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72" name="Google Shape;523;g2eaa8abfc41_1_23"/>
          <p:cNvCxnSpPr>
            <a:stCxn id="357" idx="2"/>
            <a:endCxn id="359" idx="0"/>
          </p:cNvCxnSpPr>
          <p:nvPr/>
        </p:nvCxnSpPr>
        <p:spPr>
          <a:xfrm flipH="1" rot="16200000">
            <a:off x="4056480" y="5321880"/>
            <a:ext cx="231840" cy="362520"/>
          </a:xfrm>
          <a:prstGeom prst="bentConnector3">
            <a:avLst>
              <a:gd name="adj1" fmla="val 16329"/>
            </a:avLst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73" name="Google Shape;524;g2eaa8abfc41_1_23"/>
          <p:cNvCxnSpPr>
            <a:stCxn id="360" idx="2"/>
            <a:endCxn id="361" idx="0"/>
          </p:cNvCxnSpPr>
          <p:nvPr/>
        </p:nvCxnSpPr>
        <p:spPr>
          <a:xfrm flipH="1">
            <a:off x="6719400" y="4758480"/>
            <a:ext cx="720" cy="1248480"/>
          </a:xfrm>
          <a:prstGeom prst="straightConnector1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  <p:cxnSp>
        <p:nvCxnSpPr>
          <p:cNvPr id="374" name="Google Shape;525;g2eaa8abfc41_1_23"/>
          <p:cNvCxnSpPr>
            <a:stCxn id="362" idx="2"/>
            <a:endCxn id="363" idx="0"/>
          </p:cNvCxnSpPr>
          <p:nvPr/>
        </p:nvCxnSpPr>
        <p:spPr>
          <a:xfrm flipH="1">
            <a:off x="11305080" y="4762080"/>
            <a:ext cx="720" cy="1448640"/>
          </a:xfrm>
          <a:prstGeom prst="straightConnector1">
            <a:avLst/>
          </a:prstGeom>
          <a:ln w="9525">
            <a:solidFill>
              <a:srgbClr val="1f497d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" name="Google Shape;530;g2e9438cd285_0_9"/>
          <p:cNvGraphicFramePr/>
          <p:nvPr/>
        </p:nvGraphicFramePr>
        <p:xfrm>
          <a:off x="187200" y="1636200"/>
          <a:ext cx="13065120" cy="5445720"/>
        </p:xfrm>
        <a:graphic>
          <a:graphicData uri="http://schemas.openxmlformats.org/drawingml/2006/table">
            <a:tbl>
              <a:tblPr/>
              <a:tblGrid>
                <a:gridCol w="2343240"/>
                <a:gridCol w="6968160"/>
                <a:gridCol w="3753360"/>
              </a:tblGrid>
              <a:tr h="4413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Variable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Pronóstico desfavorable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Pronóstico favorable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Características demográficas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df2cc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≥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40 años al diagnóstico 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Raza afroamericana + mujer + HLA-DRB1*14/15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Bajo nivel socioeconómico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&lt;40 años al diagnóstico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HLA-DRB1*03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Compromiso pulmonar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df2cc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Scadding III-IV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Disnea severa o hipoxemia al mínimo esfuerzo al diagnóstico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Deterioro funcional pulmonar clínicamente significativo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Hipertensión pulmonar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Scadding I-II (asintomático)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Compromiso extrapulmonar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df2cc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Lupus pernio: compromiso de la mucosa nasal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Vitiligo, uveítis crónica, hepatomegalia, esplenomegalia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Compromiso neurológico, cardíaco u óseo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Hipercalcemia, nefrolitiasis o nefrocalcinosis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Síntomas asociados a neuropatía de fibra pequeña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Sarcoidosis aguda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Parálisis aislada de pares craneales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LBA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df2cc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Neutrofilia 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marL="457200" indent="-3556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●"/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Linfocitosis sin aumento de eosinófilos o neutrófilos</a:t>
                      </a:r>
                      <a:endParaRPr b="0" lang="es-E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6" name="Google Shape;531;g2e9438cd285_0_9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fontScale="96406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Factores pronósticos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/>
          </p:nvPr>
        </p:nvSpPr>
        <p:spPr>
          <a:xfrm>
            <a:off x="328680" y="1459440"/>
            <a:ext cx="9029160" cy="59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19040" algn="just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Cada 3-12 meses: espirometría, DLCO y radiografía de tórax.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19040" algn="just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50% remite espontáneamente a los 2-3 años.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19040" algn="just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3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Crónico</a:t>
            </a: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 si &gt; a 3 años: aumento del riesgo de fibrosis y compromiso extrapulmonar.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914400" indent="0"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19040" algn="just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3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Peor sobrevida</a:t>
            </a: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 comparado con personas sin sarcoidosis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419040" algn="just">
              <a:lnSpc>
                <a:spcPct val="10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Fibrosis pulmonar.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419040" algn="just">
              <a:lnSpc>
                <a:spcPct val="10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Compromiso cardiaco.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19040" algn="just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s-ES" sz="3000" spc="-1" strike="noStrike">
                <a:solidFill>
                  <a:srgbClr val="000000"/>
                </a:solidFill>
                <a:latin typeface="Arial"/>
                <a:ea typeface="Arial"/>
              </a:rPr>
              <a:t>Mortalidad: 1-5%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Google Shape;537;g2e9438cd285_0_76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Seguimiento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9" name="Google Shape;538;g2e9438cd285_0_76" descr=""/>
          <p:cNvPicPr/>
          <p:nvPr/>
        </p:nvPicPr>
        <p:blipFill>
          <a:blip r:embed="rId1">
            <a:alphaModFix amt="88000"/>
          </a:blip>
          <a:stretch/>
        </p:blipFill>
        <p:spPr>
          <a:xfrm>
            <a:off x="9767160" y="2799360"/>
            <a:ext cx="3234960" cy="323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543;g2ebfb5fca32_0_25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Google Shape;544;g2ebfb5fca32_0_25"/>
          <p:cNvSpPr/>
          <p:nvPr/>
        </p:nvSpPr>
        <p:spPr>
          <a:xfrm>
            <a:off x="189360" y="1528920"/>
            <a:ext cx="130608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marL="72000" algn="ctr">
              <a:lnSpc>
                <a:spcPct val="90000"/>
              </a:lnSpc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Acude a control en Policlínico MI (30/05) con resultado de </a:t>
            </a:r>
            <a:r>
              <a:rPr b="0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estudio histológico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0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estudio etiológico de ERC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0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calcitonina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 y </a:t>
            </a:r>
            <a:r>
              <a:rPr b="0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laboratorio general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Google Shape;545;g2ebfb5fca32_0_25"/>
          <p:cNvSpPr/>
          <p:nvPr/>
        </p:nvSpPr>
        <p:spPr>
          <a:xfrm>
            <a:off x="506880" y="2593080"/>
            <a:ext cx="6222240" cy="3737520"/>
          </a:xfrm>
          <a:prstGeom prst="rect">
            <a:avLst/>
          </a:prstGeom>
          <a:solidFill>
            <a:srgbClr val="d0e0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Medicina Interna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236880">
              <a:lnSpc>
                <a:spcPct val="115000"/>
              </a:lnSpc>
              <a:buClr>
                <a:srgbClr val="04617b"/>
              </a:buClr>
              <a:buFont typeface="Arial"/>
              <a:buAutoNum type="alphaUcPeriod"/>
              <a:tabLst>
                <a:tab algn="l" pos="0"/>
              </a:tabLst>
            </a:pP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Biopsia: 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Compatible con sarcoidosis.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236880">
              <a:lnSpc>
                <a:spcPct val="115000"/>
              </a:lnSpc>
              <a:buClr>
                <a:srgbClr val="04617b"/>
              </a:buClr>
              <a:buFont typeface="Arial"/>
              <a:buAutoNum type="alphaUcPeriod"/>
              <a:tabLst>
                <a:tab algn="l" pos="0"/>
              </a:tabLst>
            </a:pP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Metabolismo calcio fósforo:</a:t>
            </a:r>
            <a:br>
              <a:rPr sz="2200"/>
            </a:b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Calcio sérico 10.8 mg/dL</a:t>
            </a:r>
            <a:br>
              <a:rPr sz="2200"/>
            </a:b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Fósforo sérico 6.9 mg/dL</a:t>
            </a:r>
            <a:br>
              <a:rPr sz="2200"/>
            </a:b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PTH 18 pg/mL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236880">
              <a:lnSpc>
                <a:spcPct val="115000"/>
              </a:lnSpc>
              <a:buClr>
                <a:srgbClr val="04617b"/>
              </a:buClr>
              <a:buFont typeface="Arial"/>
              <a:buAutoNum type="alphaUcPeriod"/>
              <a:tabLst>
                <a:tab algn="l" pos="0"/>
              </a:tabLst>
            </a:pP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Perfil ENA</a:t>
            </a:r>
            <a:br>
              <a:rPr sz="2200"/>
            </a:b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Anti-Ro &gt; 100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Anti-La 38.5 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Anti-Sm 39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Google Shape;546;g2ebfb5fca32_0_25"/>
          <p:cNvSpPr/>
          <p:nvPr/>
        </p:nvSpPr>
        <p:spPr>
          <a:xfrm>
            <a:off x="6870240" y="2593080"/>
            <a:ext cx="6062400" cy="83376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Nefrología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Anti-PLA2R:</a:t>
            </a: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Negativo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Google Shape;547;g2ebfb5fca32_0_25"/>
          <p:cNvSpPr/>
          <p:nvPr/>
        </p:nvSpPr>
        <p:spPr>
          <a:xfrm>
            <a:off x="6870240" y="3524760"/>
            <a:ext cx="6062400" cy="9068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Endocrinología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Calcitonina sérica: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 &lt; 2 pg/mL (VN &lt; 18.2)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Google Shape;548;g2ebfb5fca32_0_25"/>
          <p:cNvSpPr/>
          <p:nvPr/>
        </p:nvSpPr>
        <p:spPr>
          <a:xfrm>
            <a:off x="6870240" y="4529160"/>
            <a:ext cx="6062400" cy="18014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En suma: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Hipercalcemia leve con PTH en límite inferior más biopsia compatible con sarcoidosis.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000" spc="-1" strike="noStrike">
                <a:solidFill>
                  <a:schemeClr val="dk1"/>
                </a:solidFill>
                <a:latin typeface="Arial"/>
                <a:ea typeface="Arial"/>
              </a:rPr>
              <a:t>Perfil ENA (+) sin sintomatología de la esfera reumatológica.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Google Shape;549;g2ebfb5fca32_0_25"/>
          <p:cNvSpPr/>
          <p:nvPr/>
        </p:nvSpPr>
        <p:spPr>
          <a:xfrm>
            <a:off x="189360" y="6495480"/>
            <a:ext cx="130608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fontScale="77839"/>
          </a:bodyPr>
          <a:p>
            <a:pPr marL="72000" algn="ctr">
              <a:lnSpc>
                <a:spcPct val="90000"/>
              </a:lnSpc>
              <a:tabLst>
                <a:tab algn="l" pos="0"/>
              </a:tabLst>
            </a:pPr>
            <a:r>
              <a:rPr b="0" lang="es-ES" sz="3230" spc="-1" strike="noStrike">
                <a:solidFill>
                  <a:srgbClr val="000000"/>
                </a:solidFill>
                <a:latin typeface="Arial"/>
                <a:ea typeface="Arial"/>
              </a:rPr>
              <a:t>Se discute caso con Dr. Pacheco vía telefónica acordando inicio de </a:t>
            </a:r>
            <a:r>
              <a:rPr b="0" lang="es-ES" sz="3230" spc="-1" strike="noStrike">
                <a:solidFill>
                  <a:srgbClr val="04617b"/>
                </a:solidFill>
                <a:latin typeface="Arial"/>
                <a:ea typeface="Arial"/>
              </a:rPr>
              <a:t>corticoterapia (0.5mg/kg/día de prednisona)</a:t>
            </a:r>
            <a:r>
              <a:rPr b="0" lang="es-ES" sz="3230" spc="-1" strike="noStrike">
                <a:solidFill>
                  <a:srgbClr val="000000"/>
                </a:solidFill>
                <a:latin typeface="Arial"/>
                <a:ea typeface="Arial"/>
              </a:rPr>
              <a:t>, derivándose a </a:t>
            </a:r>
            <a:r>
              <a:rPr b="0" lang="es-ES" sz="3230" spc="-1" strike="noStrike">
                <a:solidFill>
                  <a:srgbClr val="04617b"/>
                </a:solidFill>
                <a:latin typeface="Arial"/>
                <a:ea typeface="Arial"/>
              </a:rPr>
              <a:t>Policlínico Reumatología.</a:t>
            </a:r>
            <a:endParaRPr b="0" lang="es-ES" sz="323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es-ES" sz="3230" spc="-1" strike="noStrike">
                <a:solidFill>
                  <a:srgbClr val="000000"/>
                </a:solidFill>
                <a:latin typeface="Arial"/>
                <a:ea typeface="Arial"/>
              </a:rPr>
              <a:t>En contexto de </a:t>
            </a:r>
            <a:r>
              <a:rPr b="0" lang="es-ES" sz="3230" spc="-1" strike="noStrike">
                <a:solidFill>
                  <a:srgbClr val="04617b"/>
                </a:solidFill>
                <a:latin typeface="Arial"/>
                <a:ea typeface="Arial"/>
              </a:rPr>
              <a:t>hipercalcemia leve concomitante</a:t>
            </a:r>
            <a:r>
              <a:rPr b="0" lang="es-ES" sz="3230" spc="-1" strike="noStrike">
                <a:solidFill>
                  <a:srgbClr val="000000"/>
                </a:solidFill>
                <a:latin typeface="Arial"/>
                <a:ea typeface="Arial"/>
              </a:rPr>
              <a:t>, se suspende aporte de </a:t>
            </a:r>
            <a:r>
              <a:rPr b="0" lang="es-ES" sz="3230" spc="-1" strike="noStrike">
                <a:solidFill>
                  <a:srgbClr val="04617b"/>
                </a:solidFill>
                <a:latin typeface="Arial"/>
                <a:ea typeface="Arial"/>
              </a:rPr>
              <a:t>calcio y vitamina D</a:t>
            </a:r>
            <a:r>
              <a:rPr b="0" lang="es-ES" sz="323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s-ES" sz="32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94;g2eaa8abfc41_0_11"/>
          <p:cNvSpPr/>
          <p:nvPr/>
        </p:nvSpPr>
        <p:spPr>
          <a:xfrm>
            <a:off x="301680" y="1562400"/>
            <a:ext cx="12924720" cy="19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fontScale="98549" lnSpcReduction="20000"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Control HCSBA - CDT Hematología: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Mielograma normal, BMO con plasmocitosis reactiva y anemia moderada. 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→ </a:t>
            </a: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Con evidencia de gammapatía monoclonal de significado incierto (MGUS).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Al interrogatorio dirigido: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Google Shape;95;g2eaa8abfc41_0_11"/>
          <p:cNvSpPr/>
          <p:nvPr/>
        </p:nvSpPr>
        <p:spPr>
          <a:xfrm>
            <a:off x="301680" y="3636720"/>
            <a:ext cx="12924720" cy="11653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Síntomas inespecíficos en relación a anemia moderada; con compromiso del estado general y disnea de esfuerzos intensos.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Google Shape;96;g2eaa8abfc41_0_11"/>
          <p:cNvSpPr/>
          <p:nvPr/>
        </p:nvSpPr>
        <p:spPr>
          <a:xfrm>
            <a:off x="301680" y="4956840"/>
            <a:ext cx="12924720" cy="2373120"/>
          </a:xfrm>
          <a:prstGeom prst="rect">
            <a:avLst/>
          </a:prstGeom>
          <a:solidFill>
            <a:srgbClr val="fce5c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Sin antecedentes familiares de malignidad hematológica.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chemeClr val="dk1"/>
                </a:solidFill>
                <a:latin typeface="Arial"/>
                <a:ea typeface="Arial"/>
              </a:rPr>
              <a:t>Sin uso reciente de fármacos mielotóxicos.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fiebre, diaforesis, baja de peso ni foco infeccioso evidente.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exteriorización de sangrados ni estigmas de anemización aguda.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2900" spc="-1" strike="noStrike">
                <a:solidFill>
                  <a:srgbClr val="000000"/>
                </a:solidFill>
                <a:latin typeface="Arial"/>
                <a:ea typeface="Arial"/>
              </a:rPr>
              <a:t>Sin historia de aparición de ictericia ni dolor abdominal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Google Shape;97;g2eaa8abfc41_0_11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554;g2ebf01bfb55_0_12"/>
          <p:cNvSpPr/>
          <p:nvPr/>
        </p:nvSpPr>
        <p:spPr>
          <a:xfrm>
            <a:off x="294840" y="2401560"/>
            <a:ext cx="12849840" cy="469512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¿Fue la sarcoidosis la responsable de la falla renal?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En contexto de déficit de vitamina D e hipercalcemia ¿requiere suplementación?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¿La presencia de signos de hipertensión pulmonar y daño hepático crónico está relacionado con la sarcoidosis?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En cuanto al seguimiento, ¿Qué imagen ofrece mayor ventaja?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300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Google Shape;555;g2ebf01bfb55_0_12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Google Shape;556;g2ebf01bfb55_0_12"/>
          <p:cNvSpPr/>
          <p:nvPr/>
        </p:nvSpPr>
        <p:spPr>
          <a:xfrm>
            <a:off x="314280" y="1636200"/>
            <a:ext cx="12810960" cy="602640"/>
          </a:xfrm>
          <a:prstGeom prst="rect">
            <a:avLst/>
          </a:prstGeom>
          <a:solidFill>
            <a:srgbClr val="3c7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3600" spc="-1" strike="noStrike">
                <a:solidFill>
                  <a:schemeClr val="lt1"/>
                </a:solidFill>
                <a:latin typeface="Arial"/>
                <a:ea typeface="Arial"/>
              </a:rPr>
              <a:t>Dudas finales del caso</a:t>
            </a:r>
            <a:endParaRPr b="0" lang="es-ES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561;g2ebfb5fca32_0_45"/>
          <p:cNvSpPr/>
          <p:nvPr/>
        </p:nvSpPr>
        <p:spPr>
          <a:xfrm>
            <a:off x="294840" y="3586680"/>
            <a:ext cx="12849840" cy="9583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5300" spc="-1" strike="noStrike">
                <a:solidFill>
                  <a:schemeClr val="dk1"/>
                </a:solidFill>
                <a:latin typeface="Arial"/>
                <a:ea typeface="Arial"/>
              </a:rPr>
              <a:t>Preguntas</a:t>
            </a:r>
            <a:r>
              <a:rPr b="1" lang="es-ES" sz="25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s-ES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Google Shape;562;g2ebfb5fca32_0_45"/>
          <p:cNvSpPr/>
          <p:nvPr/>
        </p:nvSpPr>
        <p:spPr>
          <a:xfrm>
            <a:off x="2384280" y="120960"/>
            <a:ext cx="867060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/>
          </p:nvPr>
        </p:nvSpPr>
        <p:spPr>
          <a:xfrm>
            <a:off x="233280" y="1636200"/>
            <a:ext cx="12972600" cy="551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Acar, T. et al. (2015). Corticosteroid Responsive Sarcoidosis with Multisystemic Involvement Years after Initial Diagnosis: A Lymphoma Mimicker on 18-FDG PET/CT. Journal of clinical imaging science, 5, 40.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Belperio, J. A., Shaikh, F., Abtin, F. G., Fishbein, M. C., Weigt, S. S., Saggar, R., &amp; Lynch, J. P. (2022). Diagnosis and Treatment of Pulmonary Sarcoidosis: A Review. Jama, 327(9), 856–867. https://doi.org/10.1001/jama.2022.1570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Grunewald, J., Grutters, J. C., Arkema, E. V., Saketkoo, L. A., Moller, D. R., &amp; Müller-Quernheim, J. (2019). Sarcoidosis. Nature Reviews Disease Primers, 5(1).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Calatroni, M., Moroni, G., Reggiani, F., &amp; Ponticelli, C. (2023). Renal sarcoidosis. Journal of Nephrology, 36(1), 5–15. https://doi.org/10.1007/s40620-022-01369-y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Drent, M., Crouser, E. D., &amp; Grunewald, J. (2021). Challenges of Sarcoidosis and Its Management. New England Journal of Medicine, 385(11), 1018–1032. https://doi.org/10.1056/nejmra2101555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Dua, A., &amp; Manadan, A. (2013). Heerfordt’s Syndrome, or Uveoparotid Fever. New England Journal of Medicine, 369(5), 458–458.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Judson M. A. (2020). Environmental Risk Factors for Sarcoidosis. Frontiers in immunology, 11, 1340. https://doi.org/10.3389/fimmu.2020.01340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Ramírez, R., Trivieri, M., Fayad, Z. A., Ahmadi, A., Narula, J., &amp; Argulian, E. (2019). Advanced Imaging in Cardiac Sarcoidosis. Journal of Nuclear Medicine, 60(7), 892–898. doi:10.2967/jnumed.119.228130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Revenga Martínez, M., Blázquez Cañamero, M. A., &amp; Llop Vilatella, M. (2017). </a:t>
            </a:r>
            <a:r>
              <a:rPr b="0" i="1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Sarcoidosis. Medicine - Programa de Formación Médica Continuada Acreditado, 12(27), 1560–1573.</a:t>
            </a: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 doi:10.1016/j.med.2017.02.002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Saltman, A. P., &amp; Kuriya, B. (2017). Löfgren syndrome in acute sarcoidosis. Canadian Medical Association Journal, 189(39), E1230.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Sève, P., Pacheco, Y., Durupt, F., Jamilloux, Y., Gerfaud-Valentin, M., Isaac, S., … El Jammal, T. (2021). Sarcoidosis: A Clinical Overview from Symptoms to Diagnosis. Cells, 10(4), 766. doi:10.3390/cells10040766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algn="just">
              <a:lnSpc>
                <a:spcPct val="115000"/>
              </a:lnSpc>
              <a:buClr>
                <a:srgbClr val="000000"/>
              </a:buClr>
              <a:buFont typeface="Maven Pro"/>
              <a:buAutoNum type="arabicPeriod"/>
            </a:pPr>
            <a:r>
              <a:rPr b="0" lang="es-ES" sz="1600" spc="-1" strike="noStrike">
                <a:solidFill>
                  <a:schemeClr val="dk1"/>
                </a:solidFill>
                <a:latin typeface="Maven Pro"/>
                <a:ea typeface="Maven Pro"/>
              </a:rPr>
              <a:t>Spagnolo, P., &amp; Bernardinello, N. (2023). Sarcoidosis. 43, 259–272.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  <a:buNone/>
              <a:tabLst>
                <a:tab algn="l" pos="0"/>
              </a:tabLst>
            </a:pP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Google Shape;568;p25"/>
          <p:cNvSpPr/>
          <p:nvPr/>
        </p:nvSpPr>
        <p:spPr>
          <a:xfrm>
            <a:off x="2949480" y="120960"/>
            <a:ext cx="7499880" cy="12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6050" spc="-1" strike="noStrike">
                <a:solidFill>
                  <a:srgbClr val="ffffff"/>
                </a:solidFill>
                <a:latin typeface="Arial"/>
                <a:ea typeface="Arial"/>
              </a:rPr>
              <a:t>Referencias</a:t>
            </a:r>
            <a:endParaRPr b="0" lang="es-ES" sz="6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02;g2e478ca6d8d_1_7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Estudio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Google Shape;103;g2e478ca6d8d_1_7"/>
          <p:cNvSpPr/>
          <p:nvPr/>
        </p:nvSpPr>
        <p:spPr>
          <a:xfrm>
            <a:off x="40680" y="1636200"/>
            <a:ext cx="13318200" cy="563760"/>
          </a:xfrm>
          <a:prstGeom prst="rect">
            <a:avLst/>
          </a:prstGeom>
          <a:solidFill>
            <a:srgbClr val="d9d2e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ctr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PET CT 18F-FDG (29/12/23)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Google Shape;104;g2e478ca6d8d_1_7"/>
          <p:cNvSpPr/>
          <p:nvPr/>
        </p:nvSpPr>
        <p:spPr>
          <a:xfrm>
            <a:off x="40680" y="2351160"/>
            <a:ext cx="13318200" cy="14839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Adenopatías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1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intensamente hipermetabólicas mediastínicas e hiliares 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bilaterales mayores a izquierda, con conglomerado dominante hiliar izquierdo, de carácter neoplásico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Google Shape;105;g2e478ca6d8d_1_7"/>
          <p:cNvSpPr/>
          <p:nvPr/>
        </p:nvSpPr>
        <p:spPr>
          <a:xfrm>
            <a:off x="60480" y="3986280"/>
            <a:ext cx="11580120" cy="1629720"/>
          </a:xfrm>
          <a:prstGeom prst="rect">
            <a:avLst/>
          </a:prstGeom>
          <a:noFill/>
          <a:ln w="28575">
            <a:solidFill>
              <a:srgbClr val="93c4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Engrosamiento septal liso en lóbulo superior izquierdo, que pudiese corresponder a edema, sin poder descartar compromiso linfangítico.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Google Shape;106;g2e478ca6d8d_1_7"/>
          <p:cNvSpPr/>
          <p:nvPr/>
        </p:nvSpPr>
        <p:spPr>
          <a:xfrm>
            <a:off x="60840" y="5864760"/>
            <a:ext cx="13277520" cy="123552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2800" spc="-1" strike="noStrike">
                <a:solidFill>
                  <a:srgbClr val="04617b"/>
                </a:solidFill>
                <a:latin typeface="Arial"/>
                <a:ea typeface="Arial"/>
              </a:rPr>
              <a:t>Pequeño nódulo pulmonar lobar superior izquierdo</a:t>
            </a:r>
            <a:r>
              <a:rPr b="1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bajo la resolución del PET, indeterminado.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Google Shape;107;g2e478ca6d8d_1_7" descr=""/>
          <p:cNvPicPr/>
          <p:nvPr/>
        </p:nvPicPr>
        <p:blipFill>
          <a:blip r:embed="rId1"/>
          <a:stretch/>
        </p:blipFill>
        <p:spPr>
          <a:xfrm>
            <a:off x="11641320" y="3942360"/>
            <a:ext cx="1717560" cy="171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2;g2785b5e4f14_0_0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Estudio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2284560" y="5487480"/>
            <a:ext cx="10842120" cy="1662120"/>
          </a:xfrm>
          <a:prstGeom prst="rect">
            <a:avLst/>
          </a:prstGeom>
          <a:solidFill>
            <a:srgbClr val="d0e0e3"/>
          </a:solidFill>
          <a:ln w="28440">
            <a:solidFill>
              <a:srgbClr val="a2c4c9"/>
            </a:solidFill>
            <a:round/>
          </a:ln>
        </p:spPr>
        <p:txBody>
          <a:bodyPr lIns="0" rIns="0" tIns="0" bIns="0" anchor="ctr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Signos de daño hepático crónico, con leve esplenomegalia y leve cantidad de líquido libre pélvico, probables marcadores de hipertensión portal.  Colelitiasis, con edema parietal vesicular.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Google Shape;114;g2785b5e4f14_0_0"/>
          <p:cNvSpPr/>
          <p:nvPr/>
        </p:nvSpPr>
        <p:spPr>
          <a:xfrm>
            <a:off x="2284560" y="2014560"/>
            <a:ext cx="10842120" cy="1157400"/>
          </a:xfrm>
          <a:prstGeom prst="rect">
            <a:avLst/>
          </a:prstGeom>
          <a:solidFill>
            <a:srgbClr val="cfe2f3"/>
          </a:solidFill>
          <a:ln w="28575">
            <a:solidFill>
              <a:srgbClr val="9fc5e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Bocio multinodular con nódulos hipermetabólicos ístmico y derecho.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Google Shape;115;g2785b5e4f14_0_0"/>
          <p:cNvSpPr/>
          <p:nvPr/>
        </p:nvSpPr>
        <p:spPr>
          <a:xfrm>
            <a:off x="441000" y="3445920"/>
            <a:ext cx="10842120" cy="1662120"/>
          </a:xfrm>
          <a:prstGeom prst="rect">
            <a:avLst/>
          </a:prstGeom>
          <a:solidFill>
            <a:srgbClr val="c9daf8"/>
          </a:solidFill>
          <a:ln w="28575">
            <a:solidFill>
              <a:srgbClr val="a4c2f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72000" algn="just">
              <a:lnSpc>
                <a:spcPct val="100000"/>
              </a:lnSpc>
              <a:tabLst>
                <a:tab algn="l" pos="0"/>
              </a:tabLst>
            </a:pPr>
            <a:r>
              <a:rPr b="0" lang="es-ES" sz="2800" spc="-1" strike="noStrike">
                <a:solidFill>
                  <a:schemeClr val="dk1"/>
                </a:solidFill>
                <a:latin typeface="Arial"/>
                <a:ea typeface="Arial"/>
              </a:rPr>
              <a:t>Cardiomegalia global, con signos de hipertensión pulmonar y leve derrame pleural laminar bilateral, compatible con insuficiencia cardíaca congestiva. 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oogle Shape;116;g2785b5e4f14_0_0" descr=""/>
          <p:cNvPicPr/>
          <p:nvPr/>
        </p:nvPicPr>
        <p:blipFill>
          <a:blip r:embed="rId1">
            <a:alphaModFix amt="69000"/>
          </a:blip>
          <a:stretch/>
        </p:blipFill>
        <p:spPr>
          <a:xfrm>
            <a:off x="523440" y="5418360"/>
            <a:ext cx="1612440" cy="1694880"/>
          </a:xfrm>
          <a:prstGeom prst="rect">
            <a:avLst/>
          </a:prstGeom>
          <a:ln w="0">
            <a:noFill/>
          </a:ln>
        </p:spPr>
      </p:pic>
      <p:pic>
        <p:nvPicPr>
          <p:cNvPr id="122" name="Google Shape;117;g2785b5e4f14_0_0" descr=""/>
          <p:cNvPicPr/>
          <p:nvPr/>
        </p:nvPicPr>
        <p:blipFill>
          <a:blip r:embed="rId2"/>
          <a:stretch/>
        </p:blipFill>
        <p:spPr>
          <a:xfrm>
            <a:off x="463320" y="1849680"/>
            <a:ext cx="1393200" cy="1393200"/>
          </a:xfrm>
          <a:prstGeom prst="rect">
            <a:avLst/>
          </a:prstGeom>
          <a:ln w="0">
            <a:noFill/>
          </a:ln>
        </p:spPr>
      </p:pic>
      <p:pic>
        <p:nvPicPr>
          <p:cNvPr id="123" name="Google Shape;118;g2785b5e4f14_0_0" descr=""/>
          <p:cNvPicPr/>
          <p:nvPr/>
        </p:nvPicPr>
        <p:blipFill>
          <a:blip r:embed="rId3"/>
          <a:srcRect l="0" t="0" r="14719" b="0"/>
          <a:stretch/>
        </p:blipFill>
        <p:spPr>
          <a:xfrm>
            <a:off x="11076120" y="3074400"/>
            <a:ext cx="2050920" cy="240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3;p5"/>
          <p:cNvSpPr/>
          <p:nvPr/>
        </p:nvSpPr>
        <p:spPr>
          <a:xfrm>
            <a:off x="2071080" y="2206440"/>
            <a:ext cx="11299680" cy="11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T 36.7°C / FC 75 lpm / PA 148/91 (109) / SatO2 97% (A) / FR 17 vpm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Google Shape;124;p5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Caso clínico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25;p5"/>
          <p:cNvSpPr/>
          <p:nvPr/>
        </p:nvSpPr>
        <p:spPr>
          <a:xfrm>
            <a:off x="2070720" y="3610800"/>
            <a:ext cx="11299680" cy="262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chemeClr val="dk2"/>
                </a:solidFill>
                <a:latin typeface="Arial"/>
                <a:ea typeface="Arial"/>
              </a:rPr>
              <a:t>CyC:</a:t>
            </a: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 Tiroides nodular, levemente aumentada de tamaño y consistencia firme. 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chemeClr val="accent1"/>
                </a:solidFill>
                <a:latin typeface="Arial"/>
                <a:ea typeface="Arial"/>
              </a:rPr>
              <a:t>Tórax:</a:t>
            </a:r>
            <a:r>
              <a:rPr b="1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RR2T SS. MP (+), SRA.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-ES" sz="3200" spc="-1" strike="noStrike">
                <a:solidFill>
                  <a:schemeClr val="accent5"/>
                </a:solidFill>
                <a:latin typeface="Arial"/>
                <a:ea typeface="Arial"/>
              </a:rPr>
              <a:t>Extremidades:</a:t>
            </a:r>
            <a:r>
              <a:rPr b="1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es-ES" sz="3200" spc="-1" strike="noStrike">
                <a:solidFill>
                  <a:schemeClr val="dk1"/>
                </a:solidFill>
                <a:latin typeface="Arial"/>
                <a:ea typeface="Arial"/>
              </a:rPr>
              <a:t>EE.II. edema (+) maleolar mayor a izquierda, sin signos de TVP. Sacro sin edema. 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26;p5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294120" y="4046040"/>
            <a:ext cx="1776600" cy="1776600"/>
          </a:xfrm>
          <a:prstGeom prst="rect">
            <a:avLst/>
          </a:prstGeom>
          <a:ln w="0">
            <a:noFill/>
          </a:ln>
        </p:spPr>
      </p:pic>
      <p:pic>
        <p:nvPicPr>
          <p:cNvPr id="128" name="Google Shape;127;p5" descr=""/>
          <p:cNvPicPr/>
          <p:nvPr/>
        </p:nvPicPr>
        <p:blipFill>
          <a:blip r:embed="rId2">
            <a:alphaModFix amt="57000"/>
          </a:blip>
          <a:stretch/>
        </p:blipFill>
        <p:spPr>
          <a:xfrm>
            <a:off x="178560" y="2119680"/>
            <a:ext cx="1776600" cy="134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32;g2eaa8abfc41_0_45"/>
          <p:cNvSpPr/>
          <p:nvPr/>
        </p:nvSpPr>
        <p:spPr>
          <a:xfrm>
            <a:off x="2949480" y="120960"/>
            <a:ext cx="749988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Arial"/>
              </a:rPr>
              <a:t>Laboratorio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/>
          </p:nvPr>
        </p:nvSpPr>
        <p:spPr>
          <a:xfrm>
            <a:off x="2215440" y="1636200"/>
            <a:ext cx="10977480" cy="16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Electroforesis de proteínas en sangre (11/02/2023):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Peak en región gamma.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Inmunofijación (11/02/2023):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 Componente monoclonal IgG kappa.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Mielograma (18/08/2023):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Sin alteraciones.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Biopsia de médula ósea (18/08/2023):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Plasmocitosis reactiva; linfocitosis T reactiva.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2215440" y="3357000"/>
            <a:ext cx="10977480" cy="139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Proteinuria de 24 horas (18/01/2024):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23.3 gramos/24 horas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Albuminuria en 24 horas</a:t>
            </a: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 (18/01/2024):</a:t>
            </a: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&gt; 5130 mg/24 horas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Metabolismo Calcio-Fósforo (18/01/2024): </a:t>
            </a:r>
            <a:r>
              <a:rPr b="0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Calcio corregido 8.4 - Fósforo 5.4 - PTH 418.9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2215440" y="4806360"/>
            <a:ext cx="10977480" cy="119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TSH (28/12/22):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16.45 -</a:t>
            </a: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TSH (12/01/23): 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15 - </a:t>
            </a: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T4L (12/01/23):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0.87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Laboratorio (28/12/22):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HbA1C 8.1%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chemeClr val="dk1"/>
                </a:solidFill>
                <a:latin typeface="Arial"/>
                <a:ea typeface="Arial"/>
              </a:rPr>
              <a:t>Laboratorio (17/01/23): </a:t>
            </a:r>
            <a:r>
              <a:rPr b="1" lang="es-ES" sz="2200" spc="-1" strike="noStrike">
                <a:solidFill>
                  <a:srgbClr val="04617b"/>
                </a:solidFill>
                <a:latin typeface="Arial"/>
                <a:ea typeface="Arial"/>
              </a:rPr>
              <a:t>HbA1C 5.4%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2215440" y="6126840"/>
            <a:ext cx="10977480" cy="106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7200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Ecografía tiroidea (22/01/24): 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Presencia de </a:t>
            </a:r>
            <a:r>
              <a:rPr b="0" lang="es-ES" sz="2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calcificación gruesa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en relación a nódulo tiroideo de la unión istmo tiroidea izquierda. </a:t>
            </a:r>
            <a:r>
              <a:rPr b="0" lang="es-ES" sz="2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Lesiones quísticas</a:t>
            </a:r>
            <a:r>
              <a:rPr b="0" lang="es-ES" sz="2200" spc="-1" strike="noStrike">
                <a:solidFill>
                  <a:srgbClr val="000000"/>
                </a:solidFill>
                <a:latin typeface="Arial"/>
                <a:ea typeface="Arial"/>
              </a:rPr>
              <a:t> de aspecto simple en istmo y lóbulo izquierdo, de 3 mm cada una.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Google Shape;137;g2eaa8abfc41_0_45" descr=""/>
          <p:cNvPicPr/>
          <p:nvPr/>
        </p:nvPicPr>
        <p:blipFill>
          <a:blip r:embed="rId1">
            <a:alphaModFix amt="78000"/>
          </a:blip>
          <a:stretch/>
        </p:blipFill>
        <p:spPr>
          <a:xfrm>
            <a:off x="388080" y="6126840"/>
            <a:ext cx="1369800" cy="1369800"/>
          </a:xfrm>
          <a:prstGeom prst="rect">
            <a:avLst/>
          </a:prstGeom>
          <a:ln w="0">
            <a:noFill/>
          </a:ln>
        </p:spPr>
      </p:pic>
      <p:pic>
        <p:nvPicPr>
          <p:cNvPr id="135" name="Google Shape;138;g2eaa8abfc41_0_45" descr=""/>
          <p:cNvPicPr/>
          <p:nvPr/>
        </p:nvPicPr>
        <p:blipFill>
          <a:blip r:embed="rId2"/>
          <a:stretch/>
        </p:blipFill>
        <p:spPr>
          <a:xfrm>
            <a:off x="308160" y="1785960"/>
            <a:ext cx="1529640" cy="1419840"/>
          </a:xfrm>
          <a:prstGeom prst="rect">
            <a:avLst/>
          </a:prstGeom>
          <a:ln w="0">
            <a:noFill/>
          </a:ln>
        </p:spPr>
      </p:pic>
      <p:pic>
        <p:nvPicPr>
          <p:cNvPr id="136" name="Google Shape;139;g2eaa8abfc41_0_45" descr=""/>
          <p:cNvPicPr/>
          <p:nvPr/>
        </p:nvPicPr>
        <p:blipFill>
          <a:blip r:embed="rId3">
            <a:alphaModFix amt="75000"/>
          </a:blip>
          <a:stretch/>
        </p:blipFill>
        <p:spPr>
          <a:xfrm>
            <a:off x="503280" y="4705560"/>
            <a:ext cx="1296720" cy="1296720"/>
          </a:xfrm>
          <a:prstGeom prst="rect">
            <a:avLst/>
          </a:prstGeom>
          <a:ln w="0">
            <a:noFill/>
          </a:ln>
        </p:spPr>
      </p:pic>
      <p:pic>
        <p:nvPicPr>
          <p:cNvPr id="137" name="Google Shape;140;g2eaa8abfc41_0_45" descr=""/>
          <p:cNvPicPr/>
          <p:nvPr/>
        </p:nvPicPr>
        <p:blipFill>
          <a:blip r:embed="rId4">
            <a:alphaModFix amt="73000"/>
          </a:blip>
          <a:stretch/>
        </p:blipFill>
        <p:spPr>
          <a:xfrm>
            <a:off x="586080" y="3449520"/>
            <a:ext cx="1131840" cy="113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LibreOffice/24.2.5.2$Linux_X86_64 LibreOffice_project/bffef4ea93e59bebbeaf7f431bb02b1a39ee8a59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2024-07-27T09:06:33Z</dcterms:modified>
  <cp:revision>1</cp:revision>
  <dc:subject/>
  <dc:title/>
</cp:coreProperties>
</file>