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jpeg"/>
  <Override PartName="/ppt/media/image16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4.jpg" ContentType="image/jpeg"/>
  <Override PartName="/ppt/media/image46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7.jpg" ContentType="image/jpeg"/>
  <Override PartName="/ppt/media/image61.jpg" ContentType="image/jpeg"/>
  <Override PartName="/ppt/media/image65.jpg" ContentType="image/jpeg"/>
  <Override PartName="/ppt/media/image74.jpg" ContentType="image/jpeg"/>
  <Override PartName="/ppt/media/image75.jpg" ContentType="image/jpeg"/>
  <Override PartName="/ppt/media/image80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media/image96.jpg" ContentType="image/jpeg"/>
  <Override PartName="/ppt/media/image9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4" r:id="rId2"/>
  </p:sldMasterIdLst>
  <p:handoutMasterIdLst>
    <p:handoutMasterId r:id="rId47"/>
  </p:handoutMasterIdLst>
  <p:sldIdLst>
    <p:sldId id="256" r:id="rId3"/>
    <p:sldId id="494" r:id="rId4"/>
    <p:sldId id="495" r:id="rId5"/>
    <p:sldId id="270" r:id="rId6"/>
    <p:sldId id="272" r:id="rId7"/>
    <p:sldId id="269" r:id="rId8"/>
    <p:sldId id="287" r:id="rId9"/>
    <p:sldId id="281" r:id="rId10"/>
    <p:sldId id="282" r:id="rId11"/>
    <p:sldId id="497" r:id="rId12"/>
    <p:sldId id="505" r:id="rId13"/>
    <p:sldId id="496" r:id="rId14"/>
    <p:sldId id="501" r:id="rId15"/>
    <p:sldId id="288" r:id="rId16"/>
    <p:sldId id="499" r:id="rId17"/>
    <p:sldId id="507" r:id="rId18"/>
    <p:sldId id="259" r:id="rId19"/>
    <p:sldId id="508" r:id="rId20"/>
    <p:sldId id="262" r:id="rId21"/>
    <p:sldId id="263" r:id="rId22"/>
    <p:sldId id="264" r:id="rId23"/>
    <p:sldId id="296" r:id="rId24"/>
    <p:sldId id="279" r:id="rId25"/>
    <p:sldId id="297" r:id="rId26"/>
    <p:sldId id="503" r:id="rId27"/>
    <p:sldId id="369" r:id="rId28"/>
    <p:sldId id="368" r:id="rId29"/>
    <p:sldId id="298" r:id="rId30"/>
    <p:sldId id="265" r:id="rId31"/>
    <p:sldId id="318" r:id="rId32"/>
    <p:sldId id="515" r:id="rId33"/>
    <p:sldId id="509" r:id="rId34"/>
    <p:sldId id="504" r:id="rId35"/>
    <p:sldId id="512" r:id="rId36"/>
    <p:sldId id="514" r:id="rId37"/>
    <p:sldId id="456" r:id="rId38"/>
    <p:sldId id="459" r:id="rId39"/>
    <p:sldId id="461" r:id="rId40"/>
    <p:sldId id="462" r:id="rId41"/>
    <p:sldId id="463" r:id="rId42"/>
    <p:sldId id="465" r:id="rId43"/>
    <p:sldId id="466" r:id="rId44"/>
    <p:sldId id="493" r:id="rId45"/>
    <p:sldId id="26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is vera castillo" initials="dvc" lastIdx="2" clrIdx="0">
    <p:extLst>
      <p:ext uri="{19B8F6BF-5375-455C-9EA6-DF929625EA0E}">
        <p15:presenceInfo xmlns:p15="http://schemas.microsoft.com/office/powerpoint/2012/main" userId="e4d8a2f7c12c1b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C8FF"/>
    <a:srgbClr val="FFCCCC"/>
    <a:srgbClr val="CC0000"/>
    <a:srgbClr val="FF5050"/>
    <a:srgbClr val="FF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/>
              <a:t>TRANSFUSIONES</a:t>
            </a:r>
            <a:r>
              <a:rPr lang="es-CL" baseline="0" dirty="0"/>
              <a:t> DE GR vs  APORTE DONANTE POR SERVICIO CLINICO 2023</a:t>
            </a:r>
            <a:endParaRPr lang="es-C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DONANTES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MEDICINA 6 PISO</c:v>
                </c:pt>
                <c:pt idx="1">
                  <c:v>UPC</c:v>
                </c:pt>
                <c:pt idx="2">
                  <c:v>HEMATOLOGIA</c:v>
                </c:pt>
                <c:pt idx="3">
                  <c:v>PABELLON CENTRAL</c:v>
                </c:pt>
                <c:pt idx="4">
                  <c:v>ONCO ADULTO</c:v>
                </c:pt>
                <c:pt idx="5">
                  <c:v>MATERNO GINECOLOGIA</c:v>
                </c:pt>
                <c:pt idx="6">
                  <c:v> CARDIOCX</c:v>
                </c:pt>
                <c:pt idx="7">
                  <c:v>CIRUGIA ADULTO</c:v>
                </c:pt>
                <c:pt idx="8">
                  <c:v>NEONATOLOGIA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483</c:v>
                </c:pt>
                <c:pt idx="1">
                  <c:v>319</c:v>
                </c:pt>
                <c:pt idx="2">
                  <c:v>163</c:v>
                </c:pt>
                <c:pt idx="3">
                  <c:v>786</c:v>
                </c:pt>
                <c:pt idx="4">
                  <c:v>317</c:v>
                </c:pt>
                <c:pt idx="5">
                  <c:v>532</c:v>
                </c:pt>
                <c:pt idx="6">
                  <c:v>1755</c:v>
                </c:pt>
                <c:pt idx="7">
                  <c:v>57</c:v>
                </c:pt>
                <c:pt idx="8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19-43F4-A498-4CF0EB30AC4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TRANSFUSIONES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MEDICINA 6 PISO</c:v>
                </c:pt>
                <c:pt idx="1">
                  <c:v>UPC</c:v>
                </c:pt>
                <c:pt idx="2">
                  <c:v>HEMATOLOGIA</c:v>
                </c:pt>
                <c:pt idx="3">
                  <c:v>PABELLON CENTRAL</c:v>
                </c:pt>
                <c:pt idx="4">
                  <c:v>ONCO ADULTO</c:v>
                </c:pt>
                <c:pt idx="5">
                  <c:v>MATERNO GINECOLOGIA</c:v>
                </c:pt>
                <c:pt idx="6">
                  <c:v> CARDIOCX</c:v>
                </c:pt>
                <c:pt idx="7">
                  <c:v>CIRUGIA ADULTO</c:v>
                </c:pt>
                <c:pt idx="8">
                  <c:v>NEONATOLOGIA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1181</c:v>
                </c:pt>
                <c:pt idx="1">
                  <c:v>697</c:v>
                </c:pt>
                <c:pt idx="2">
                  <c:v>0</c:v>
                </c:pt>
                <c:pt idx="3">
                  <c:v>413</c:v>
                </c:pt>
                <c:pt idx="4">
                  <c:v>0</c:v>
                </c:pt>
                <c:pt idx="5">
                  <c:v>375</c:v>
                </c:pt>
                <c:pt idx="6">
                  <c:v>503</c:v>
                </c:pt>
                <c:pt idx="7">
                  <c:v>188</c:v>
                </c:pt>
                <c:pt idx="8">
                  <c:v>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19-43F4-A498-4CF0EB30AC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11402255"/>
        <c:axId val="311402735"/>
      </c:barChart>
      <c:catAx>
        <c:axId val="311402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1402735"/>
        <c:crosses val="autoZero"/>
        <c:auto val="1"/>
        <c:lblAlgn val="ctr"/>
        <c:lblOffset val="100"/>
        <c:noMultiLvlLbl val="0"/>
      </c:catAx>
      <c:valAx>
        <c:axId val="3114027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1402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0.37125</cdr:x>
      <cdr:y>0.85807</cdr:y>
    </cdr:from>
    <cdr:to>
      <cdr:x>0.4875</cdr:x>
      <cdr:y>0.87173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739136B6-3911-FB66-BA09-34DFA0430E7C}"/>
            </a:ext>
          </a:extLst>
        </cdr:cNvPr>
        <cdr:cNvSpPr/>
      </cdr:nvSpPr>
      <cdr:spPr>
        <a:xfrm xmlns:a="http://schemas.openxmlformats.org/drawingml/2006/main">
          <a:off x="3911524" y="5796793"/>
          <a:ext cx="1224793" cy="92279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L"/>
        </a:p>
      </cdr:txBody>
    </cdr:sp>
  </cdr:relSizeAnchor>
  <cdr:relSizeAnchor xmlns:cdr="http://schemas.openxmlformats.org/drawingml/2006/chartDrawing">
    <cdr:from>
      <cdr:x>0.49148</cdr:x>
      <cdr:y>0.85683</cdr:y>
    </cdr:from>
    <cdr:to>
      <cdr:x>0.56394</cdr:x>
      <cdr:y>0.87173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768415FD-51D5-F0CE-3F39-42502C528E6C}"/>
            </a:ext>
          </a:extLst>
        </cdr:cNvPr>
        <cdr:cNvSpPr/>
      </cdr:nvSpPr>
      <cdr:spPr>
        <a:xfrm xmlns:a="http://schemas.openxmlformats.org/drawingml/2006/main">
          <a:off x="5178261" y="5788405"/>
          <a:ext cx="763399" cy="100667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L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14B801F-0CCC-4B08-85ED-14A91C5CC5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0C50A-4FA9-4C61-A436-E02DD29EEA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EF613-DE5B-4920-BC51-FA92A2486C1B}" type="datetimeFigureOut">
              <a:rPr lang="es-CL" smtClean="0"/>
              <a:t>04-04-2024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825A82-9ADB-49E5-9977-BE0F10A42E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86B753-F81B-4482-8477-F0E6BB1FAE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0CCBA-795C-4927-AD10-4935C3393E0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0466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6833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35251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38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64742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907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4125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96833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6978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215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158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0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2083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19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1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9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64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5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8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79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00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2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4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3743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4689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371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4780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2150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6477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795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03DB9-5523-4F01-BF25-D39F1DC7613E}" type="datetimeFigureOut">
              <a:rPr lang="es-CL" smtClean="0"/>
              <a:t>04-04-2024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8B59163-78BE-4469-B138-60FE444D6B8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68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6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9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4E81A8-D44D-4A2A-B234-78F71DB1B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9031" y="609600"/>
            <a:ext cx="5055681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u="sng" dirty="0">
                <a:solidFill>
                  <a:srgbClr val="FFFFFF"/>
                </a:solidFill>
              </a:rPr>
              <a:t>REORGANIZACION DE BANCOS DE SANGRE EN CHILE Y </a:t>
            </a:r>
            <a:r>
              <a:rPr lang="en-US" sz="2400" b="1" u="sng" dirty="0">
                <a:solidFill>
                  <a:srgbClr val="FFFFFF"/>
                </a:solidFill>
              </a:rPr>
              <a:t>SITUACION LOCAL</a:t>
            </a:r>
          </a:p>
        </p:txBody>
      </p:sp>
      <p:pic>
        <p:nvPicPr>
          <p:cNvPr id="8" name="Imagen 7" descr="Nombre de la empresa&#10;&#10;Descripción generada automáticamente con confianza baja">
            <a:extLst>
              <a:ext uri="{FF2B5EF4-FFF2-40B4-BE49-F238E27FC236}">
                <a16:creationId xmlns:a16="http://schemas.microsoft.com/office/drawing/2014/main" id="{0FC6665A-0A12-4DC2-9C76-FD1D24CAD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1350085"/>
            <a:ext cx="3856774" cy="42732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53CBB36-883D-4755-B2B6-BF461B2D56DA}"/>
              </a:ext>
            </a:extLst>
          </p:cNvPr>
          <p:cNvSpPr txBox="1"/>
          <p:nvPr/>
        </p:nvSpPr>
        <p:spPr>
          <a:xfrm>
            <a:off x="7623610" y="3294031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</a:rPr>
              <a:t>HOSPITAL CLINICO SAN BORJA        ARRIARAN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</a:rPr>
              <a:t>DRA. DORIS VERA CASTILLO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</a:rPr>
              <a:t>DIRECTOR TECNICO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b="1" dirty="0">
              <a:solidFill>
                <a:srgbClr val="FFFFFF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rgbClr val="FFFFFF"/>
                </a:solidFill>
              </a:rPr>
              <a:t>EQUIPO DE BANCO DE SANGRE</a:t>
            </a:r>
          </a:p>
        </p:txBody>
      </p:sp>
    </p:spTree>
    <p:extLst>
      <p:ext uri="{BB962C8B-B14F-4D97-AF65-F5344CB8AC3E}">
        <p14:creationId xmlns:p14="http://schemas.microsoft.com/office/powerpoint/2010/main" val="259952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>
            <a:extLst>
              <a:ext uri="{FF2B5EF4-FFF2-40B4-BE49-F238E27FC236}">
                <a16:creationId xmlns:a16="http://schemas.microsoft.com/office/drawing/2014/main" id="{275A8467-EB0B-AB91-2CEF-298F75C3331B}"/>
              </a:ext>
            </a:extLst>
          </p:cNvPr>
          <p:cNvSpPr/>
          <p:nvPr/>
        </p:nvSpPr>
        <p:spPr>
          <a:xfrm>
            <a:off x="634686" y="1579041"/>
            <a:ext cx="965572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CL" sz="3600" b="1" dirty="0">
                <a:solidFill>
                  <a:srgbClr val="7030A0"/>
                </a:solidFill>
              </a:rPr>
              <a:t>CENTRALIZACION </a:t>
            </a:r>
          </a:p>
          <a:p>
            <a:pPr marL="342900" indent="-342900"/>
            <a:endParaRPr lang="es-CL" sz="2400" dirty="0">
              <a:solidFill>
                <a:srgbClr val="7030A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s-CL" sz="2400" dirty="0">
                <a:solidFill>
                  <a:srgbClr val="7030A0"/>
                </a:solidFill>
              </a:rPr>
              <a:t>Actualmente hay 4 Centros de sangre , que son los productores de HC para cubrir las necesidades del país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s-CL" sz="2400" dirty="0">
                <a:solidFill>
                  <a:srgbClr val="7030A0"/>
                </a:solidFill>
              </a:rPr>
              <a:t>Brecha de territorios sin centralizar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s-CL" sz="2400" dirty="0">
                <a:solidFill>
                  <a:srgbClr val="7030A0"/>
                </a:solidFill>
              </a:rPr>
              <a:t>Incapacidad de los Centros de cubrir las necesidades de las UMT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s-CL" sz="2400" dirty="0">
                <a:solidFill>
                  <a:srgbClr val="7030A0"/>
                </a:solidFill>
              </a:rPr>
              <a:t>Resistencia al cambio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s-CL" sz="2400" dirty="0">
                <a:solidFill>
                  <a:srgbClr val="7030A0"/>
                </a:solidFill>
              </a:rPr>
              <a:t>Falta de Ley y de recursos para lograr la estandarización que se requiere</a:t>
            </a:r>
          </a:p>
          <a:p>
            <a:pPr marL="342900" indent="-342900">
              <a:buFont typeface="Wingdings" pitchFamily="2" charset="2"/>
              <a:buChar char="§"/>
            </a:pPr>
            <a:endParaRPr lang="es-CL" sz="2400" dirty="0">
              <a:solidFill>
                <a:srgbClr val="7030A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s-E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3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B2330-F33D-C2B2-05CD-4045CE6F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3290"/>
          </a:xfrm>
        </p:spPr>
        <p:txBody>
          <a:bodyPr>
            <a:normAutofit fontScale="90000"/>
          </a:bodyPr>
          <a:lstStyle/>
          <a:p>
            <a:r>
              <a:rPr lang="es-CL" dirty="0"/>
              <a:t>VENTAJAS V/S DESVENTAJAS CENTRALIZACIÓN CMS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05D945-185D-453E-3402-92847A3D9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13" y="1750148"/>
            <a:ext cx="4926852" cy="4841722"/>
          </a:xfrm>
          <a:prstGeom prst="round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3A93EA-3CB9-6748-89C2-47722A85C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" t="827"/>
          <a:stretch/>
        </p:blipFill>
        <p:spPr>
          <a:xfrm>
            <a:off x="5426765" y="1750148"/>
            <a:ext cx="4926852" cy="48417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8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F434852-2ED4-28B7-274E-E050DFDBE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6" t="15209" r="35581" b="7767"/>
          <a:stretch/>
        </p:blipFill>
        <p:spPr>
          <a:xfrm>
            <a:off x="471457" y="244628"/>
            <a:ext cx="8717282" cy="63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654EA-7A2E-8688-3CF4-DC263901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051" y="2225724"/>
            <a:ext cx="8596668" cy="1320800"/>
          </a:xfrm>
        </p:spPr>
        <p:txBody>
          <a:bodyPr>
            <a:normAutofit/>
          </a:bodyPr>
          <a:lstStyle/>
          <a:p>
            <a:r>
              <a:rPr lang="es-CL" sz="7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NUESTROS PROCESOS </a:t>
            </a:r>
            <a:endParaRPr lang="es-CL" sz="7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D5D046-45A4-2E6D-FED1-969C8BBBC8FE}"/>
              </a:ext>
            </a:extLst>
          </p:cNvPr>
          <p:cNvSpPr txBox="1"/>
          <p:nvPr/>
        </p:nvSpPr>
        <p:spPr>
          <a:xfrm>
            <a:off x="275073" y="3546524"/>
            <a:ext cx="105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 BANCO DE SANGRE UMT DEL HOSPITAL SAN BORJA ARRIARAN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269539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506270F-91B2-43B4-BE48-7A77E36C1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30" y="1400238"/>
            <a:ext cx="3676207" cy="4712616"/>
          </a:xfrm>
          <a:prstGeom prst="rect">
            <a:avLst/>
          </a:prstGeom>
        </p:spPr>
      </p:pic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8821A7BC-2994-4CD0-B618-2CE51EA7F39F}"/>
              </a:ext>
            </a:extLst>
          </p:cNvPr>
          <p:cNvCxnSpPr>
            <a:cxnSpLocks/>
          </p:cNvCxnSpPr>
          <p:nvPr/>
        </p:nvCxnSpPr>
        <p:spPr>
          <a:xfrm>
            <a:off x="4312692" y="3534771"/>
            <a:ext cx="2538483" cy="23610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15417F88-4C28-4FD0-9ACC-F752A4494304}"/>
              </a:ext>
            </a:extLst>
          </p:cNvPr>
          <p:cNvCxnSpPr/>
          <p:nvPr/>
        </p:nvCxnSpPr>
        <p:spPr>
          <a:xfrm flipV="1">
            <a:off x="4278573" y="743803"/>
            <a:ext cx="2606722" cy="257942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5762D505-C42C-4F01-A66E-2A510A21D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295" y="338002"/>
            <a:ext cx="4094328" cy="38245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9A10EF1-477C-43C0-BFBE-052A0A12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745" y="3608909"/>
            <a:ext cx="3398292" cy="320224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4E83360-5956-5352-B9A3-5FC1E3FBA3CF}"/>
              </a:ext>
            </a:extLst>
          </p:cNvPr>
          <p:cNvSpPr txBox="1">
            <a:spLocks/>
          </p:cNvSpPr>
          <p:nvPr/>
        </p:nvSpPr>
        <p:spPr>
          <a:xfrm>
            <a:off x="373902" y="338002"/>
            <a:ext cx="5876773" cy="1013509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dirty="0"/>
              <a:t>Programa Nacional de Servicios de sangre: Unidades especializadas</a:t>
            </a:r>
          </a:p>
        </p:txBody>
      </p:sp>
    </p:spTree>
    <p:extLst>
      <p:ext uri="{BB962C8B-B14F-4D97-AF65-F5344CB8AC3E}">
        <p14:creationId xmlns:p14="http://schemas.microsoft.com/office/powerpoint/2010/main" val="30109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741" y="105875"/>
            <a:ext cx="10357608" cy="677429"/>
          </a:xfrm>
          <a:prstGeom prst="rect">
            <a:avLst/>
          </a:prstGeom>
        </p:spPr>
        <p:txBody>
          <a:bodyPr vert="horz" wrap="square" lIns="0" tIns="122237" rIns="0" bIns="0" rtlCol="0" anchor="t">
            <a:spAutoFit/>
          </a:bodyPr>
          <a:lstStyle/>
          <a:p>
            <a:pPr marL="133985">
              <a:spcBef>
                <a:spcPts val="125"/>
              </a:spcBef>
            </a:pPr>
            <a:r>
              <a:rPr dirty="0"/>
              <a:t>RESUMEN</a:t>
            </a:r>
            <a:r>
              <a:rPr spc="160" dirty="0"/>
              <a:t> </a:t>
            </a:r>
            <a:r>
              <a:rPr dirty="0"/>
              <a:t>DEL</a:t>
            </a:r>
            <a:r>
              <a:rPr spc="75" dirty="0"/>
              <a:t> </a:t>
            </a:r>
            <a:r>
              <a:rPr dirty="0"/>
              <a:t>PROCESO</a:t>
            </a:r>
            <a:r>
              <a:rPr spc="170" dirty="0"/>
              <a:t> </a:t>
            </a:r>
            <a:r>
              <a:rPr dirty="0"/>
              <a:t>–</a:t>
            </a:r>
            <a:r>
              <a:rPr spc="15" dirty="0"/>
              <a:t> </a:t>
            </a:r>
            <a:r>
              <a:rPr dirty="0"/>
              <a:t>HITOS</a:t>
            </a:r>
            <a:r>
              <a:rPr spc="135" dirty="0"/>
              <a:t> </a:t>
            </a:r>
            <a:r>
              <a:rPr spc="-10" dirty="0"/>
              <a:t>IMPORTANTES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32204" y="783304"/>
            <a:ext cx="8544305" cy="5882505"/>
            <a:chOff x="200025" y="942911"/>
            <a:chExt cx="8653780" cy="57486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2325" y="942911"/>
              <a:ext cx="5491226" cy="57484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125" y="942911"/>
              <a:ext cx="4795901" cy="11668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075" y="971486"/>
              <a:ext cx="4576826" cy="11477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037" y="985901"/>
              <a:ext cx="4676775" cy="10477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00037" y="985901"/>
              <a:ext cx="4676775" cy="1047750"/>
            </a:xfrm>
            <a:custGeom>
              <a:avLst/>
              <a:gdLst/>
              <a:ahLst/>
              <a:cxnLst/>
              <a:rect l="l" t="t" r="r" b="b"/>
              <a:pathLst>
                <a:path w="4676775" h="1047750">
                  <a:moveTo>
                    <a:pt x="0" y="1047750"/>
                  </a:moveTo>
                  <a:lnTo>
                    <a:pt x="4676775" y="1047750"/>
                  </a:lnTo>
                  <a:lnTo>
                    <a:pt x="4676775" y="0"/>
                  </a:lnTo>
                  <a:lnTo>
                    <a:pt x="0" y="0"/>
                  </a:lnTo>
                  <a:lnTo>
                    <a:pt x="0" y="1047750"/>
                  </a:lnTo>
                  <a:close/>
                </a:path>
              </a:pathLst>
            </a:custGeom>
            <a:ln w="9525">
              <a:solidFill>
                <a:srgbClr val="006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075" y="2028825"/>
              <a:ext cx="4805426" cy="13858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025" y="2057400"/>
              <a:ext cx="4538726" cy="13381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987" y="2071751"/>
              <a:ext cx="4686300" cy="12668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80987" y="2071751"/>
              <a:ext cx="4686300" cy="1266825"/>
            </a:xfrm>
            <a:custGeom>
              <a:avLst/>
              <a:gdLst/>
              <a:ahLst/>
              <a:cxnLst/>
              <a:rect l="l" t="t" r="r" b="b"/>
              <a:pathLst>
                <a:path w="4686300" h="1266825">
                  <a:moveTo>
                    <a:pt x="0" y="1266825"/>
                  </a:moveTo>
                  <a:lnTo>
                    <a:pt x="4686300" y="1266825"/>
                  </a:lnTo>
                  <a:lnTo>
                    <a:pt x="4686300" y="0"/>
                  </a:lnTo>
                  <a:lnTo>
                    <a:pt x="0" y="0"/>
                  </a:lnTo>
                  <a:lnTo>
                    <a:pt x="0" y="1266825"/>
                  </a:lnTo>
                  <a:close/>
                </a:path>
              </a:pathLst>
            </a:custGeom>
            <a:ln w="9525">
              <a:solidFill>
                <a:srgbClr val="006D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88215" y="822432"/>
            <a:ext cx="4672330" cy="236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>
              <a:lnSpc>
                <a:spcPts val="143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C2A04"/>
                </a:solidFill>
                <a:latin typeface="Arial"/>
                <a:cs typeface="Arial"/>
              </a:rPr>
              <a:t>DONANTES</a:t>
            </a:r>
            <a:endParaRPr sz="1200" dirty="0">
              <a:latin typeface="Arial"/>
              <a:cs typeface="Arial"/>
            </a:endParaRPr>
          </a:p>
          <a:p>
            <a:pPr marL="241935" indent="-172085">
              <a:lnSpc>
                <a:spcPts val="1425"/>
              </a:lnSpc>
              <a:buFont typeface="Arial MT"/>
              <a:buChar char="•"/>
              <a:tabLst>
                <a:tab pos="241935" algn="l"/>
              </a:tabLst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PROMOCIÓN</a:t>
            </a:r>
            <a:r>
              <a:rPr sz="1200" b="1" spc="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Y</a:t>
            </a:r>
            <a:r>
              <a:rPr sz="12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MARKETING</a:t>
            </a:r>
            <a:r>
              <a:rPr sz="1200" b="1" spc="-8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LA</a:t>
            </a:r>
            <a:r>
              <a:rPr sz="1200" b="1" spc="-8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DONACIÓN</a:t>
            </a:r>
            <a:endParaRPr sz="1200" dirty="0">
              <a:latin typeface="Arial"/>
              <a:cs typeface="Arial"/>
            </a:endParaRPr>
          </a:p>
          <a:p>
            <a:pPr marL="241935" indent="-172085">
              <a:lnSpc>
                <a:spcPts val="1430"/>
              </a:lnSpc>
              <a:buFont typeface="Arial MT"/>
              <a:buChar char="•"/>
              <a:tabLst>
                <a:tab pos="241935" algn="l"/>
              </a:tabLst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PLANES</a:t>
            </a:r>
            <a:r>
              <a:rPr sz="1200" b="1" spc="-9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FOCALIZADOS</a:t>
            </a:r>
            <a:r>
              <a:rPr sz="1200" b="1" spc="1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20" dirty="0">
                <a:solidFill>
                  <a:srgbClr val="006FC0"/>
                </a:solidFill>
                <a:latin typeface="Arial"/>
                <a:cs typeface="Arial"/>
              </a:rPr>
              <a:t> CAPTACIÓN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DONANTES</a:t>
            </a:r>
            <a:endParaRPr sz="1200" dirty="0">
              <a:latin typeface="Arial"/>
              <a:cs typeface="Arial"/>
            </a:endParaRPr>
          </a:p>
          <a:p>
            <a:pPr marL="241935" indent="-172085">
              <a:lnSpc>
                <a:spcPts val="1430"/>
              </a:lnSpc>
              <a:buFont typeface="Arial MT"/>
              <a:buChar char="•"/>
              <a:tabLst>
                <a:tab pos="241935" algn="l"/>
              </a:tabLst>
            </a:pP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FIDELIZACIÓN</a:t>
            </a:r>
            <a:r>
              <a:rPr sz="1200" b="1" spc="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Y</a:t>
            </a:r>
            <a:r>
              <a:rPr sz="12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CONVERSIÓN</a:t>
            </a:r>
            <a:endParaRPr sz="1200" dirty="0">
              <a:latin typeface="Arial"/>
              <a:cs typeface="Arial"/>
            </a:endParaRPr>
          </a:p>
          <a:p>
            <a:pPr marL="241935" indent="-172085">
              <a:lnSpc>
                <a:spcPts val="1435"/>
              </a:lnSpc>
              <a:buFont typeface="Arial MT"/>
              <a:buChar char="•"/>
              <a:tabLst>
                <a:tab pos="241935" algn="l"/>
              </a:tabLst>
            </a:pP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ORGANIZACIÓN</a:t>
            </a:r>
            <a:r>
              <a:rPr sz="1200" b="1" spc="1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9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COLECTAS</a:t>
            </a:r>
            <a:r>
              <a:rPr sz="12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MÓVILE</a:t>
            </a:r>
            <a:r>
              <a:rPr lang="es-CL" sz="1200" b="1" spc="-10" dirty="0">
                <a:solidFill>
                  <a:srgbClr val="006FC0"/>
                </a:solidFill>
                <a:latin typeface="Arial"/>
                <a:cs typeface="Arial"/>
              </a:rPr>
              <a:t>S</a:t>
            </a:r>
          </a:p>
          <a:p>
            <a:pPr marL="241935" indent="-172085">
              <a:lnSpc>
                <a:spcPts val="1435"/>
              </a:lnSpc>
              <a:buFont typeface="Arial MT"/>
              <a:buChar char="•"/>
              <a:tabLst>
                <a:tab pos="241935" algn="l"/>
              </a:tabLst>
            </a:pPr>
            <a:r>
              <a:rPr lang="es-CL" sz="1200" b="1" spc="-10" dirty="0">
                <a:solidFill>
                  <a:srgbClr val="006FC0"/>
                </a:solidFill>
                <a:latin typeface="Arial"/>
                <a:cs typeface="Arial"/>
              </a:rPr>
              <a:t>PLAQUETO AFERESIS Y ERITROAFERESIS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40"/>
              </a:spcBef>
              <a:buClr>
                <a:srgbClr val="006FC0"/>
              </a:buClr>
              <a:buFont typeface="Arial MT"/>
              <a:buChar char="•"/>
            </a:pPr>
            <a:endParaRPr sz="1200" dirty="0">
              <a:latin typeface="Arial"/>
              <a:cs typeface="Arial"/>
            </a:endParaRPr>
          </a:p>
          <a:p>
            <a:pPr marL="55244">
              <a:lnSpc>
                <a:spcPts val="1435"/>
              </a:lnSpc>
            </a:pPr>
            <a:r>
              <a:rPr lang="es-CL" sz="1200" b="1" spc="-10" dirty="0">
                <a:solidFill>
                  <a:srgbClr val="CC2A04"/>
                </a:solidFill>
                <a:latin typeface="Arial"/>
                <a:cs typeface="Arial"/>
              </a:rPr>
              <a:t>ESTUDIOS DE LA BOLSA DE SANGRE</a:t>
            </a:r>
            <a:endParaRPr sz="1200" dirty="0">
              <a:latin typeface="Arial"/>
              <a:cs typeface="Arial"/>
            </a:endParaRPr>
          </a:p>
          <a:p>
            <a:pPr marL="227329" indent="-172085">
              <a:lnSpc>
                <a:spcPts val="1425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PRODUCCIÓN</a:t>
            </a:r>
            <a:r>
              <a:rPr sz="12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COMPONEN</a:t>
            </a:r>
            <a:r>
              <a:rPr lang="es-CL" sz="1200" b="1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ES</a:t>
            </a:r>
            <a:r>
              <a:rPr sz="12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SANGUÍNEOS</a:t>
            </a:r>
            <a:endParaRPr sz="1200" dirty="0">
              <a:latin typeface="Arial"/>
              <a:cs typeface="Arial"/>
            </a:endParaRPr>
          </a:p>
          <a:p>
            <a:pPr marL="227329" indent="-172085">
              <a:lnSpc>
                <a:spcPts val="1425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b="1" spc="-20" dirty="0">
                <a:solidFill>
                  <a:srgbClr val="006FC0"/>
                </a:solidFill>
                <a:latin typeface="Arial"/>
                <a:cs typeface="Arial"/>
              </a:rPr>
              <a:t>TAMIZAJE</a:t>
            </a:r>
            <a:r>
              <a:rPr sz="1200" b="1" spc="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INMUNOHEMATOLÓGICO</a:t>
            </a:r>
            <a:r>
              <a:rPr sz="12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(grupo</a:t>
            </a:r>
            <a:r>
              <a:rPr sz="1200" b="1" spc="-8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sanguíneo,</a:t>
            </a:r>
            <a:endParaRPr sz="1200" dirty="0">
              <a:latin typeface="Arial"/>
              <a:cs typeface="Arial"/>
            </a:endParaRPr>
          </a:p>
          <a:p>
            <a:pPr marL="227329">
              <a:lnSpc>
                <a:spcPts val="1430"/>
              </a:lnSpc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factor</a:t>
            </a:r>
            <a:r>
              <a:rPr sz="12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RH(D),</a:t>
            </a:r>
            <a:r>
              <a:rPr sz="1200" b="1" spc="-7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búsqueda</a:t>
            </a:r>
            <a:r>
              <a:rPr sz="1200" b="1" spc="-1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anticuerpos</a:t>
            </a:r>
            <a:r>
              <a:rPr sz="12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irregulares)</a:t>
            </a:r>
            <a:endParaRPr sz="1200" dirty="0">
              <a:latin typeface="Arial"/>
              <a:cs typeface="Arial"/>
            </a:endParaRPr>
          </a:p>
          <a:p>
            <a:pPr marL="227329" indent="-172085">
              <a:lnSpc>
                <a:spcPts val="1435"/>
              </a:lnSpc>
              <a:buFont typeface="Arial MT"/>
              <a:buChar char="•"/>
              <a:tabLst>
                <a:tab pos="227329" algn="l"/>
              </a:tabLst>
            </a:pPr>
            <a:r>
              <a:rPr sz="1200" b="1" spc="-20" dirty="0">
                <a:solidFill>
                  <a:srgbClr val="006FC0"/>
                </a:solidFill>
                <a:latin typeface="Arial"/>
                <a:cs typeface="Arial"/>
              </a:rPr>
              <a:t>TAMIZAJE</a:t>
            </a:r>
            <a:r>
              <a:rPr sz="1200" b="1" spc="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MICROBIOLÓGICO</a:t>
            </a:r>
            <a:r>
              <a:rPr sz="1200" b="1" spc="1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(VIH,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VHB,</a:t>
            </a:r>
            <a:r>
              <a:rPr sz="1200" b="1" spc="-8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VHC,</a:t>
            </a:r>
            <a:r>
              <a:rPr sz="1200" b="1" spc="-1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lang="es-CL" sz="1200" b="1" spc="-10" dirty="0">
                <a:solidFill>
                  <a:srgbClr val="006FC0"/>
                </a:solidFill>
                <a:latin typeface="Arial"/>
                <a:cs typeface="Arial"/>
              </a:rPr>
              <a:t>C</a:t>
            </a:r>
            <a:r>
              <a:rPr sz="1200" b="1" spc="-10" dirty="0" err="1">
                <a:solidFill>
                  <a:srgbClr val="006FC0"/>
                </a:solidFill>
                <a:latin typeface="Arial"/>
                <a:cs typeface="Arial"/>
              </a:rPr>
              <a:t>hagas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,</a:t>
            </a:r>
            <a:endParaRPr sz="1200" dirty="0">
              <a:latin typeface="Arial"/>
              <a:cs typeface="Arial"/>
            </a:endParaRPr>
          </a:p>
          <a:p>
            <a:pPr marL="227329">
              <a:spcBef>
                <a:spcPts val="60"/>
              </a:spcBef>
            </a:pPr>
            <a:r>
              <a:rPr sz="1200" b="1" spc="-25" dirty="0">
                <a:solidFill>
                  <a:srgbClr val="006FC0"/>
                </a:solidFill>
                <a:latin typeface="Arial"/>
                <a:cs typeface="Arial"/>
              </a:rPr>
              <a:t>HTLV,</a:t>
            </a:r>
            <a:r>
              <a:rPr sz="1200" b="1" spc="-10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Sífilis)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50817" y="3457892"/>
            <a:ext cx="3281679" cy="1473490"/>
            <a:chOff x="200025" y="3390900"/>
            <a:chExt cx="3281679" cy="159575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075" y="3390900"/>
              <a:ext cx="3262376" cy="15953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0025" y="3419475"/>
              <a:ext cx="3090926" cy="15191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0987" y="3433826"/>
              <a:ext cx="3143250" cy="147637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91434" y="3545176"/>
            <a:ext cx="3143250" cy="1342675"/>
          </a:xfrm>
          <a:prstGeom prst="rect">
            <a:avLst/>
          </a:prstGeom>
          <a:ln w="9525">
            <a:solidFill>
              <a:srgbClr val="006DC0"/>
            </a:solidFill>
          </a:ln>
        </p:spPr>
        <p:txBody>
          <a:bodyPr vert="horz" wrap="square" lIns="0" tIns="72390" rIns="0" bIns="0" rtlCol="0">
            <a:spAutoFit/>
          </a:bodyPr>
          <a:lstStyle/>
          <a:p>
            <a:pPr marL="69850">
              <a:lnSpc>
                <a:spcPts val="1435"/>
              </a:lnSpc>
              <a:spcBef>
                <a:spcPts val="570"/>
              </a:spcBef>
            </a:pPr>
            <a:r>
              <a:rPr sz="1200" b="1" dirty="0">
                <a:solidFill>
                  <a:srgbClr val="CC2A04"/>
                </a:solidFill>
                <a:latin typeface="Arial"/>
                <a:cs typeface="Arial"/>
              </a:rPr>
              <a:t>COMPONENTES</a:t>
            </a:r>
            <a:r>
              <a:rPr sz="1200" b="1" spc="-60" dirty="0">
                <a:solidFill>
                  <a:srgbClr val="CC2A04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C2A04"/>
                </a:solidFill>
                <a:latin typeface="Arial"/>
                <a:cs typeface="Arial"/>
              </a:rPr>
              <a:t>SANGUÍNEOS</a:t>
            </a:r>
            <a:endParaRPr sz="1200" dirty="0">
              <a:latin typeface="Arial"/>
              <a:cs typeface="Arial"/>
            </a:endParaRPr>
          </a:p>
          <a:p>
            <a:pPr marL="241935" indent="-172085">
              <a:lnSpc>
                <a:spcPts val="1425"/>
              </a:lnSpc>
              <a:buFont typeface="Arial MT"/>
              <a:buChar char="•"/>
              <a:tabLst>
                <a:tab pos="241935" algn="l"/>
              </a:tabLst>
            </a:pP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ALMACENAMIENTO</a:t>
            </a:r>
            <a:endParaRPr sz="1200" dirty="0">
              <a:latin typeface="Arial"/>
              <a:cs typeface="Arial"/>
            </a:endParaRPr>
          </a:p>
          <a:p>
            <a:pPr marL="241935" indent="-172085">
              <a:lnSpc>
                <a:spcPts val="1425"/>
              </a:lnSpc>
              <a:buFont typeface="Arial MT"/>
              <a:buChar char="•"/>
              <a:tabLst>
                <a:tab pos="241935" algn="l"/>
              </a:tabLst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ELIMINACIÓN NO</a:t>
            </a:r>
            <a:r>
              <a:rPr sz="12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CONFORMES</a:t>
            </a:r>
            <a:endParaRPr sz="1200" dirty="0">
              <a:latin typeface="Arial"/>
              <a:cs typeface="Arial"/>
            </a:endParaRPr>
          </a:p>
          <a:p>
            <a:pPr marL="241300" marR="494665" indent="-171450">
              <a:lnSpc>
                <a:spcPts val="1430"/>
              </a:lnSpc>
              <a:spcBef>
                <a:spcPts val="50"/>
              </a:spcBef>
              <a:buFont typeface="Arial MT"/>
              <a:buChar char="•"/>
              <a:tabLst>
                <a:tab pos="241300" algn="l"/>
              </a:tabLst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GESTIÓN</a:t>
            </a:r>
            <a:r>
              <a:rPr sz="1200" b="1" spc="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8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STOCK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EN</a:t>
            </a:r>
            <a:r>
              <a:rPr sz="1200" b="1" spc="-8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TIEMPO </a:t>
            </a:r>
            <a:r>
              <a:rPr sz="1200" b="1" spc="-20" dirty="0">
                <a:solidFill>
                  <a:srgbClr val="006FC0"/>
                </a:solidFill>
                <a:latin typeface="Arial"/>
                <a:cs typeface="Arial"/>
              </a:rPr>
              <a:t>REAL</a:t>
            </a:r>
            <a:endParaRPr sz="1200" dirty="0">
              <a:latin typeface="Arial"/>
              <a:cs typeface="Arial"/>
            </a:endParaRPr>
          </a:p>
          <a:p>
            <a:pPr marL="241935" indent="-172085">
              <a:lnSpc>
                <a:spcPts val="1435"/>
              </a:lnSpc>
              <a:spcBef>
                <a:spcPts val="10"/>
              </a:spcBef>
              <a:buFont typeface="Arial MT"/>
              <a:buChar char="•"/>
              <a:tabLst>
                <a:tab pos="241935" algn="l"/>
              </a:tabLst>
            </a:pP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DISTRIBUCIÓN</a:t>
            </a:r>
            <a:endParaRPr sz="1200" dirty="0">
              <a:latin typeface="Arial"/>
              <a:cs typeface="Arial"/>
            </a:endParaRPr>
          </a:p>
          <a:p>
            <a:pPr marL="241935" indent="-172085">
              <a:lnSpc>
                <a:spcPts val="1435"/>
              </a:lnSpc>
              <a:buFont typeface="Arial MT"/>
              <a:buChar char="•"/>
              <a:tabLst>
                <a:tab pos="241935" algn="l"/>
              </a:tabLst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GESTIÓN</a:t>
            </a:r>
            <a:r>
              <a:rPr sz="1200" b="1" spc="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8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NO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CONFORMIDADES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32204" y="4938650"/>
            <a:ext cx="3119755" cy="1872198"/>
            <a:chOff x="219075" y="4952936"/>
            <a:chExt cx="3119755" cy="1738630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8125" y="4952936"/>
              <a:ext cx="3100451" cy="173837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9075" y="4981511"/>
              <a:ext cx="2843276" cy="170027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0037" y="4995862"/>
              <a:ext cx="2981325" cy="161925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98592" y="4988599"/>
            <a:ext cx="2981325" cy="1705595"/>
          </a:xfrm>
          <a:prstGeom prst="rect">
            <a:avLst/>
          </a:prstGeom>
          <a:ln w="9525">
            <a:solidFill>
              <a:srgbClr val="006DC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64769">
              <a:lnSpc>
                <a:spcPts val="1435"/>
              </a:lnSpc>
              <a:spcBef>
                <a:spcPts val="600"/>
              </a:spcBef>
            </a:pPr>
            <a:r>
              <a:rPr sz="1200" b="1" spc="-10" dirty="0">
                <a:solidFill>
                  <a:srgbClr val="CC2A04"/>
                </a:solidFill>
                <a:latin typeface="Arial"/>
                <a:cs typeface="Arial"/>
              </a:rPr>
              <a:t>PACIENTES</a:t>
            </a:r>
            <a:endParaRPr sz="1200" dirty="0">
              <a:latin typeface="Arial"/>
              <a:cs typeface="Arial"/>
            </a:endParaRPr>
          </a:p>
          <a:p>
            <a:pPr marL="236854" indent="-172085">
              <a:lnSpc>
                <a:spcPts val="1425"/>
              </a:lnSpc>
              <a:buFont typeface="Arial MT"/>
              <a:buChar char="•"/>
              <a:tabLst>
                <a:tab pos="236854" algn="l"/>
              </a:tabLst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PRUEBAS</a:t>
            </a:r>
            <a:r>
              <a:rPr sz="12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sz="12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COMPATIBILIDAD</a:t>
            </a:r>
            <a:endParaRPr sz="1200" dirty="0">
              <a:latin typeface="Arial"/>
              <a:cs typeface="Arial"/>
            </a:endParaRPr>
          </a:p>
          <a:p>
            <a:pPr marL="236220">
              <a:lnSpc>
                <a:spcPts val="1425"/>
              </a:lnSpc>
            </a:pP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SANGUÍNEA</a:t>
            </a:r>
            <a:endParaRPr sz="1200" dirty="0">
              <a:latin typeface="Arial"/>
              <a:cs typeface="Arial"/>
            </a:endParaRPr>
          </a:p>
          <a:p>
            <a:pPr marL="236220" marR="774065" indent="-171450">
              <a:lnSpc>
                <a:spcPts val="1430"/>
              </a:lnSpc>
              <a:spcBef>
                <a:spcPts val="50"/>
              </a:spcBef>
              <a:buFont typeface="Arial MT"/>
              <a:buChar char="•"/>
              <a:tabLst>
                <a:tab pos="236220" algn="l"/>
              </a:tabLst>
            </a:pP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EXAMENES </a:t>
            </a:r>
            <a:r>
              <a:rPr sz="1200" b="1" spc="-20" dirty="0">
                <a:solidFill>
                  <a:srgbClr val="006FC0"/>
                </a:solidFill>
                <a:latin typeface="Arial"/>
                <a:cs typeface="Arial"/>
              </a:rPr>
              <a:t>INMUNOHEMATOLÓGICOS</a:t>
            </a:r>
            <a:endParaRPr sz="1200" dirty="0">
              <a:latin typeface="Arial"/>
              <a:cs typeface="Arial"/>
            </a:endParaRPr>
          </a:p>
          <a:p>
            <a:pPr marL="236220">
              <a:lnSpc>
                <a:spcPts val="1435"/>
              </a:lnSpc>
              <a:spcBef>
                <a:spcPts val="15"/>
              </a:spcBef>
            </a:pP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PACIENTES</a:t>
            </a:r>
            <a:r>
              <a:rPr sz="12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–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UNIDADES</a:t>
            </a:r>
            <a:endParaRPr sz="1200" dirty="0">
              <a:latin typeface="Arial"/>
              <a:cs typeface="Arial"/>
            </a:endParaRPr>
          </a:p>
          <a:p>
            <a:pPr marL="236854" indent="-172085">
              <a:lnSpc>
                <a:spcPts val="1425"/>
              </a:lnSpc>
              <a:buFont typeface="Arial MT"/>
              <a:buChar char="•"/>
              <a:tabLst>
                <a:tab pos="236854" algn="l"/>
              </a:tabLst>
            </a:pP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SELECCIÓN</a:t>
            </a:r>
            <a:r>
              <a:rPr sz="12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1200" b="1" spc="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INFUSIÓN</a:t>
            </a:r>
            <a:endParaRPr sz="1200" dirty="0">
              <a:latin typeface="Arial"/>
              <a:cs typeface="Arial"/>
            </a:endParaRPr>
          </a:p>
          <a:p>
            <a:pPr marL="236854" indent="-172085">
              <a:lnSpc>
                <a:spcPts val="1430"/>
              </a:lnSpc>
              <a:buFont typeface="Arial MT"/>
              <a:buChar char="•"/>
              <a:tabLst>
                <a:tab pos="236854" algn="l"/>
              </a:tabLst>
            </a:pP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HEMOVIGILANCIA</a:t>
            </a:r>
            <a:endParaRPr lang="es-CL" sz="1200" b="1" spc="-10" dirty="0">
              <a:solidFill>
                <a:srgbClr val="006FC0"/>
              </a:solidFill>
              <a:latin typeface="Arial"/>
              <a:cs typeface="Arial"/>
            </a:endParaRPr>
          </a:p>
          <a:p>
            <a:pPr marL="236854" indent="-172085">
              <a:lnSpc>
                <a:spcPts val="1430"/>
              </a:lnSpc>
              <a:buFont typeface="Arial MT"/>
              <a:buChar char="•"/>
              <a:tabLst>
                <a:tab pos="236854" algn="l"/>
              </a:tabLst>
            </a:pPr>
            <a:r>
              <a:rPr lang="es-CL" sz="1200" b="1" spc="-10" dirty="0">
                <a:solidFill>
                  <a:srgbClr val="006FC0"/>
                </a:solidFill>
                <a:latin typeface="Arial"/>
                <a:cs typeface="Arial"/>
              </a:rPr>
              <a:t>AFERESIS TERAPEUTICA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934450" y="3619437"/>
            <a:ext cx="1681480" cy="843381"/>
            <a:chOff x="7410450" y="3619436"/>
            <a:chExt cx="1681480" cy="909955"/>
          </a:xfrm>
        </p:grpSpPr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10450" y="3619436"/>
              <a:ext cx="1681226" cy="90963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10450" y="3657536"/>
              <a:ext cx="1604899" cy="83343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72426" y="3662425"/>
              <a:ext cx="1562100" cy="79057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8996426" y="3662426"/>
            <a:ext cx="1562100" cy="699550"/>
          </a:xfrm>
          <a:prstGeom prst="rect">
            <a:avLst/>
          </a:prstGeom>
          <a:ln w="9525">
            <a:solidFill>
              <a:srgbClr val="E63800"/>
            </a:solidFill>
          </a:ln>
        </p:spPr>
        <p:txBody>
          <a:bodyPr vert="horz" wrap="square" lIns="0" tIns="75565" rIns="0" bIns="0" rtlCol="0">
            <a:spAutoFit/>
          </a:bodyPr>
          <a:lstStyle/>
          <a:p>
            <a:pPr marL="245110" indent="-171450">
              <a:spcBef>
                <a:spcPts val="595"/>
              </a:spcBef>
              <a:buFont typeface="Arial MT"/>
              <a:buChar char="•"/>
              <a:tabLst>
                <a:tab pos="245110" algn="l"/>
              </a:tabLst>
            </a:pPr>
            <a:r>
              <a:rPr sz="950" b="1" spc="-10" dirty="0">
                <a:solidFill>
                  <a:srgbClr val="006FC0"/>
                </a:solidFill>
                <a:latin typeface="Arial"/>
                <a:cs typeface="Arial"/>
              </a:rPr>
              <a:t>PLAQUETAS</a:t>
            </a:r>
            <a:endParaRPr sz="950" dirty="0">
              <a:latin typeface="Arial"/>
              <a:cs typeface="Arial"/>
            </a:endParaRPr>
          </a:p>
          <a:p>
            <a:pPr marL="245110" indent="-171450">
              <a:spcBef>
                <a:spcPts val="60"/>
              </a:spcBef>
              <a:buFont typeface="Arial MT"/>
              <a:buChar char="•"/>
              <a:tabLst>
                <a:tab pos="245110" algn="l"/>
              </a:tabLst>
            </a:pPr>
            <a:r>
              <a:rPr sz="950" b="1" spc="-10" dirty="0">
                <a:solidFill>
                  <a:srgbClr val="006FC0"/>
                </a:solidFill>
                <a:latin typeface="Arial"/>
                <a:cs typeface="Arial"/>
              </a:rPr>
              <a:t>PLASMA</a:t>
            </a:r>
            <a:endParaRPr sz="950" dirty="0">
              <a:latin typeface="Arial"/>
              <a:cs typeface="Arial"/>
            </a:endParaRPr>
          </a:p>
          <a:p>
            <a:pPr marL="245110" indent="-171450">
              <a:spcBef>
                <a:spcPts val="60"/>
              </a:spcBef>
              <a:buFont typeface="Arial MT"/>
              <a:buChar char="•"/>
              <a:tabLst>
                <a:tab pos="245110" algn="l"/>
              </a:tabLst>
            </a:pPr>
            <a:r>
              <a:rPr sz="950" b="1" dirty="0">
                <a:solidFill>
                  <a:srgbClr val="006FC0"/>
                </a:solidFill>
                <a:latin typeface="Arial"/>
                <a:cs typeface="Arial"/>
              </a:rPr>
              <a:t>GLOBULOS</a:t>
            </a:r>
            <a:r>
              <a:rPr sz="950" b="1" spc="229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006FC0"/>
                </a:solidFill>
                <a:latin typeface="Arial"/>
                <a:cs typeface="Arial"/>
              </a:rPr>
              <a:t>ROJOS</a:t>
            </a:r>
            <a:endParaRPr sz="950" dirty="0">
              <a:latin typeface="Arial"/>
              <a:cs typeface="Arial"/>
            </a:endParaRPr>
          </a:p>
          <a:p>
            <a:pPr marL="245110" indent="-171450">
              <a:spcBef>
                <a:spcPts val="65"/>
              </a:spcBef>
              <a:buFont typeface="Arial MT"/>
              <a:buChar char="•"/>
              <a:tabLst>
                <a:tab pos="245110" algn="l"/>
              </a:tabLst>
            </a:pPr>
            <a:r>
              <a:rPr sz="950" b="1" spc="-10" dirty="0">
                <a:solidFill>
                  <a:srgbClr val="006FC0"/>
                </a:solidFill>
                <a:latin typeface="Arial"/>
                <a:cs typeface="Arial"/>
              </a:rPr>
              <a:t>CRIOPRECIPITADO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8836025" y="6666061"/>
            <a:ext cx="26035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es-CL" spc="-25" smtClean="0"/>
              <a:pPr marL="38100">
                <a:lnSpc>
                  <a:spcPts val="1425"/>
                </a:lnSpc>
              </a:pPr>
              <a:t>15</a:t>
            </a:fld>
            <a:endParaRPr spc="-25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8DDF80B-CE31-95B0-0CAE-1AAF3135ABF3}"/>
              </a:ext>
            </a:extLst>
          </p:cNvPr>
          <p:cNvSpPr/>
          <p:nvPr/>
        </p:nvSpPr>
        <p:spPr>
          <a:xfrm>
            <a:off x="3834684" y="6168788"/>
            <a:ext cx="2033853" cy="35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0BD7FEF-F1E8-AA6A-6FE6-CDA1F562CD6D}"/>
              </a:ext>
            </a:extLst>
          </p:cNvPr>
          <p:cNvSpPr/>
          <p:nvPr/>
        </p:nvSpPr>
        <p:spPr>
          <a:xfrm>
            <a:off x="7833815" y="4448824"/>
            <a:ext cx="1162611" cy="1842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pic>
        <p:nvPicPr>
          <p:cNvPr id="12" name="Imagen 11" descr="Imagen que contiene interior, tabla, persona, pequeño&#10;&#10;Descripción generada automáticamente">
            <a:extLst>
              <a:ext uri="{FF2B5EF4-FFF2-40B4-BE49-F238E27FC236}">
                <a16:creationId xmlns:a16="http://schemas.microsoft.com/office/drawing/2014/main" id="{FAFB320D-1CB5-805E-B860-D5FA93322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r="11083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48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854000-17A2-4CDB-1339-442E684DB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4880" y="3025587"/>
            <a:ext cx="3153720" cy="2985247"/>
          </a:xfrm>
        </p:spPr>
        <p:txBody>
          <a:bodyPr>
            <a:normAutofit/>
          </a:bodyPr>
          <a:lstStyle/>
          <a:p>
            <a:pPr algn="r"/>
            <a:r>
              <a:rPr lang="es-CL" sz="3400" dirty="0"/>
              <a:t>MARKETING PARA captación de donantes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1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E895085-CBB6-7711-6BFD-DA7D2A477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8" y="204247"/>
            <a:ext cx="1089439" cy="10894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E58FFB8-B973-82B6-73A1-0A21E3285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87" y="130503"/>
            <a:ext cx="1231925" cy="11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3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8F37F-81CD-719B-AEC6-BBF1AC8B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25" y="773104"/>
            <a:ext cx="3611100" cy="1469762"/>
          </a:xfrm>
        </p:spPr>
        <p:txBody>
          <a:bodyPr/>
          <a:lstStyle/>
          <a:p>
            <a:pPr algn="ctr"/>
            <a:r>
              <a:rPr lang="es-CL" sz="2400" b="1" i="1" dirty="0">
                <a:latin typeface="Walbaum Display Light" panose="02070303090703020303" pitchFamily="18" charset="0"/>
              </a:rPr>
              <a:t>Difusión física y virtual</a:t>
            </a:r>
            <a:br>
              <a:rPr lang="es-CL" dirty="0"/>
            </a:b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169114-9AB3-5B56-89E1-10BD7A9FD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209" y="2303875"/>
            <a:ext cx="3932237" cy="1600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CL" sz="2400" dirty="0"/>
              <a:t>Trípticos informativos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400" dirty="0"/>
              <a:t>Redes sociales (</a:t>
            </a:r>
            <a:r>
              <a:rPr lang="es-CL" sz="2400" dirty="0" err="1"/>
              <a:t>tiktok</a:t>
            </a:r>
            <a:r>
              <a:rPr lang="es-CL" sz="2400" dirty="0"/>
              <a:t>, Instagram, Facebook, Whatsapp)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400" dirty="0"/>
              <a:t>Corpóreo</a:t>
            </a:r>
          </a:p>
          <a:p>
            <a:endParaRPr lang="es-CL" sz="2400" dirty="0"/>
          </a:p>
          <a:p>
            <a:endParaRPr lang="es-CL" dirty="0"/>
          </a:p>
        </p:txBody>
      </p:sp>
      <p:pic>
        <p:nvPicPr>
          <p:cNvPr id="14" name="Marcador de contenido 1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C9B087D-DCAE-D86D-13D0-57B5F51F8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1"/>
          <a:stretch/>
        </p:blipFill>
        <p:spPr>
          <a:xfrm>
            <a:off x="7421569" y="893289"/>
            <a:ext cx="2301515" cy="2821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Texto, Carta&#10;&#10;Descripción generada automáticamente">
            <a:extLst>
              <a:ext uri="{FF2B5EF4-FFF2-40B4-BE49-F238E27FC236}">
                <a16:creationId xmlns:a16="http://schemas.microsoft.com/office/drawing/2014/main" id="{154A00CB-2C8A-E315-8418-8E16F91A3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327">
            <a:off x="9531580" y="2566631"/>
            <a:ext cx="2209093" cy="2945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406C2B9-05AF-09F9-62DF-7353C3DEB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" b="41586"/>
          <a:stretch/>
        </p:blipFill>
        <p:spPr>
          <a:xfrm rot="21091052">
            <a:off x="4990422" y="868004"/>
            <a:ext cx="2301515" cy="2529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155892E-153E-A169-F7C4-2D64DCAE0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03">
            <a:off x="3905130" y="3520427"/>
            <a:ext cx="2301516" cy="2627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agen 29" descr="Una persona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687D8E9A-6A91-25FF-1164-054E18340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635">
            <a:off x="6675164" y="3418655"/>
            <a:ext cx="2236262" cy="3191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219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F954-3438-391C-509E-B3A11590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3" y="714273"/>
            <a:ext cx="4414480" cy="1600200"/>
          </a:xfrm>
        </p:spPr>
        <p:txBody>
          <a:bodyPr>
            <a:normAutofit/>
          </a:bodyPr>
          <a:lstStyle/>
          <a:p>
            <a:pPr algn="ctr"/>
            <a:r>
              <a:rPr lang="es-CL" sz="2400" b="1" i="1" dirty="0">
                <a:latin typeface="Walbaum Display Light" panose="02070303090703020303" pitchFamily="18" charset="0"/>
              </a:rPr>
              <a:t>Reconversión de donantes de reposición a altruistas</a:t>
            </a:r>
            <a:br>
              <a:rPr lang="es-CL" dirty="0"/>
            </a:b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FD8E03-8393-5448-B345-EEF99E7AC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256" y="2252331"/>
            <a:ext cx="3932237" cy="3811588"/>
          </a:xfrm>
        </p:spPr>
        <p:txBody>
          <a:bodyPr/>
          <a:lstStyle/>
          <a:p>
            <a:r>
              <a:rPr lang="es-CL" dirty="0"/>
              <a:t>Consiste en el contacto telefónico de donantes de reposición (que hayan donado anteriormente por un paciente en nuestro banco) , a los cuales se les invita a donar de manera voluntaria después de 4 meses para ayudar a nuestros usuarios.</a:t>
            </a: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DFC8F4E9-8396-1E83-DCA5-02BE28E6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4" y="1222346"/>
            <a:ext cx="3849171" cy="1608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a mujer sentada en una maleta&#10;&#10;Descripción generada automáticamente">
            <a:extLst>
              <a:ext uri="{FF2B5EF4-FFF2-40B4-BE49-F238E27FC236}">
                <a16:creationId xmlns:a16="http://schemas.microsoft.com/office/drawing/2014/main" id="{32BDE1A9-1D41-D148-8A50-C3956EBB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27" y="155586"/>
            <a:ext cx="2040532" cy="2717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Marcador de contenido 17" descr="Un joven sentado en una silla&#10;&#10;Descripción generada automáticamente con confianza baja">
            <a:extLst>
              <a:ext uri="{FF2B5EF4-FFF2-40B4-BE49-F238E27FC236}">
                <a16:creationId xmlns:a16="http://schemas.microsoft.com/office/drawing/2014/main" id="{CB7E03D5-362F-49D2-2E89-02D984CBB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4" y="3758595"/>
            <a:ext cx="3623433" cy="2717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E68BA7E-0CFF-E86C-3FCD-6709181F1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74" y="3086101"/>
            <a:ext cx="5136741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171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B18B3-6752-680A-2CE3-56691B98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9" y="1352747"/>
            <a:ext cx="4537109" cy="1600200"/>
          </a:xfrm>
        </p:spPr>
        <p:txBody>
          <a:bodyPr>
            <a:normAutofit/>
          </a:bodyPr>
          <a:lstStyle/>
          <a:p>
            <a:pPr algn="ctr"/>
            <a:r>
              <a:rPr lang="es-CL" sz="2700" b="1" i="1" dirty="0">
                <a:latin typeface="Walbaum Display Light" panose="02070303090703020303" pitchFamily="18" charset="0"/>
              </a:rPr>
              <a:t>Llamado a tutores de pacientes  </a:t>
            </a:r>
            <a:r>
              <a:rPr lang="es-CL" sz="2700" b="1" i="1" dirty="0" err="1">
                <a:latin typeface="Walbaum Display Light" panose="02070303090703020303" pitchFamily="18" charset="0"/>
              </a:rPr>
              <a:t>politransfundidos</a:t>
            </a:r>
            <a:br>
              <a:rPr lang="es-CL" dirty="0"/>
            </a:br>
            <a:endParaRPr lang="es-CL" dirty="0"/>
          </a:p>
        </p:txBody>
      </p:sp>
      <p:pic>
        <p:nvPicPr>
          <p:cNvPr id="6" name="Marcador de contenido 5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D061D833-B997-03C4-6A74-7D3C5411D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40" y="176720"/>
            <a:ext cx="4263770" cy="3427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F0BB2A-9F6D-17C6-0555-F7AE5961E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8771" y="3063786"/>
            <a:ext cx="3932237" cy="381158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CL" dirty="0"/>
              <a:t>Consiste en el llamado hacia familiar o persona que estará a cargo de decisiones medicas del usuario, informando sobre la necesidad de aportar con donantes de sangre o aféresis para el tratamiento de su afectado.</a:t>
            </a:r>
          </a:p>
        </p:txBody>
      </p:sp>
      <p:pic>
        <p:nvPicPr>
          <p:cNvPr id="8" name="Imagen 7" descr="Interfaz de usuario gráfica, Aplicación, Tabla, Excel&#10;&#10;Descripción generada automáticamente">
            <a:extLst>
              <a:ext uri="{FF2B5EF4-FFF2-40B4-BE49-F238E27FC236}">
                <a16:creationId xmlns:a16="http://schemas.microsoft.com/office/drawing/2014/main" id="{433F74F4-870D-E436-1E13-953D1AC42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13" y="3306484"/>
            <a:ext cx="5517767" cy="3103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97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F50F21-A71E-DDA9-C694-58B5766E9FE1}"/>
              </a:ext>
            </a:extLst>
          </p:cNvPr>
          <p:cNvSpPr txBox="1"/>
          <p:nvPr/>
        </p:nvSpPr>
        <p:spPr>
          <a:xfrm>
            <a:off x="709684" y="450377"/>
            <a:ext cx="8229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Coordinación Nacional de Medicina Transfusional</a:t>
            </a:r>
          </a:p>
          <a:p>
            <a:endParaRPr lang="es-CL" dirty="0"/>
          </a:p>
          <a:p>
            <a:r>
              <a:rPr lang="es-CL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POLÍTICA NACIONAL DE SANGRE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2FBD5A-82BB-2BAD-7DFE-9D46BBBFAA23}"/>
              </a:ext>
            </a:extLst>
          </p:cNvPr>
          <p:cNvSpPr txBox="1"/>
          <p:nvPr/>
        </p:nvSpPr>
        <p:spPr>
          <a:xfrm>
            <a:off x="709685" y="1712261"/>
            <a:ext cx="85298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Política Nacional de Servicios de Sangre I</a:t>
            </a:r>
          </a:p>
          <a:p>
            <a:pPr algn="ctr"/>
            <a:r>
              <a:rPr lang="es-CL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(Ordinario 2344, 23 julio 2009)</a:t>
            </a:r>
          </a:p>
          <a:p>
            <a:r>
              <a:rPr lang="es-CL" sz="2000" dirty="0"/>
              <a:t>Respuesta al desafío de dar cumplimiento a las propuestas de la</a:t>
            </a:r>
          </a:p>
          <a:p>
            <a:r>
              <a:rPr lang="es-CL" sz="2000" dirty="0"/>
              <a:t>Resolución de la Asamblea Mundial de la Salud, ratificada en 2005.</a:t>
            </a:r>
          </a:p>
          <a:p>
            <a:endParaRPr lang="es-CL" dirty="0"/>
          </a:p>
          <a:p>
            <a:r>
              <a:rPr lang="es-CL" sz="1600" dirty="0"/>
              <a:t>• Define </a:t>
            </a:r>
            <a:r>
              <a:rPr lang="es-CL" sz="1600" dirty="0">
                <a:solidFill>
                  <a:srgbClr val="FF0000"/>
                </a:solidFill>
              </a:rPr>
              <a:t>los principios, criterios y lineamientos generales </a:t>
            </a:r>
            <a:r>
              <a:rPr lang="es-CL" sz="1600" dirty="0"/>
              <a:t>que</a:t>
            </a:r>
          </a:p>
          <a:p>
            <a:r>
              <a:rPr lang="es-CL" sz="1600" dirty="0"/>
              <a:t>permiten implementar un Programa Nacional de Servicios de</a:t>
            </a:r>
          </a:p>
          <a:p>
            <a:r>
              <a:rPr lang="es-CL" sz="1600" dirty="0"/>
              <a:t>Sangre y favorece el </a:t>
            </a:r>
            <a:r>
              <a:rPr lang="es-CL" sz="1600" dirty="0">
                <a:solidFill>
                  <a:srgbClr val="FF0000"/>
                </a:solidFill>
              </a:rPr>
              <a:t>desarrollo de la Medicina Transfusional.</a:t>
            </a:r>
          </a:p>
          <a:p>
            <a:endParaRPr lang="es-CL" sz="1600" dirty="0">
              <a:solidFill>
                <a:srgbClr val="FF0000"/>
              </a:solidFill>
            </a:endParaRPr>
          </a:p>
          <a:p>
            <a:r>
              <a:rPr lang="es-CL" sz="1600" dirty="0"/>
              <a:t>• El objetivo </a:t>
            </a:r>
            <a:r>
              <a:rPr lang="es-CL" sz="1600" dirty="0">
                <a:solidFill>
                  <a:srgbClr val="FF0000"/>
                </a:solidFill>
              </a:rPr>
              <a:t>es garantizar a toda la población la seguridad y</a:t>
            </a:r>
          </a:p>
          <a:p>
            <a:r>
              <a:rPr lang="es-CL" sz="1600" dirty="0">
                <a:solidFill>
                  <a:srgbClr val="FF0000"/>
                </a:solidFill>
              </a:rPr>
              <a:t>efectividad del proceso</a:t>
            </a:r>
            <a:r>
              <a:rPr lang="es-CL" sz="1600" dirty="0"/>
              <a:t> que involucra la promoción, donación,</a:t>
            </a:r>
          </a:p>
          <a:p>
            <a:r>
              <a:rPr lang="es-CL" sz="1600" dirty="0"/>
              <a:t>extracción, estudios de laboratorio, procesamiento, distribución y</a:t>
            </a:r>
          </a:p>
          <a:p>
            <a:r>
              <a:rPr lang="es-CL" sz="1600" dirty="0"/>
              <a:t>uso de componentes sanguíneos.</a:t>
            </a:r>
          </a:p>
          <a:p>
            <a:endParaRPr lang="es-CL" sz="1600" dirty="0"/>
          </a:p>
          <a:p>
            <a:r>
              <a:rPr lang="es-CL" sz="1600" dirty="0"/>
              <a:t>• Se aplica a todos los </a:t>
            </a:r>
            <a:r>
              <a:rPr lang="es-CL" sz="1600" dirty="0">
                <a:solidFill>
                  <a:srgbClr val="FF0000"/>
                </a:solidFill>
              </a:rPr>
              <a:t>establecimientos públicos y privados </a:t>
            </a:r>
            <a:r>
              <a:rPr lang="es-CL" sz="1600" dirty="0"/>
              <a:t>que</a:t>
            </a:r>
          </a:p>
          <a:p>
            <a:r>
              <a:rPr lang="es-CL" sz="1600" dirty="0"/>
              <a:t>realicen actividades de promoción de la donación, procesamiento,</a:t>
            </a:r>
          </a:p>
          <a:p>
            <a:r>
              <a:rPr lang="es-CL" sz="1600" dirty="0"/>
              <a:t>almacenamiento, transporte, distribución y uso de componentes</a:t>
            </a:r>
          </a:p>
          <a:p>
            <a:r>
              <a:rPr lang="es-CL" sz="1600" dirty="0"/>
              <a:t>sanguíneos. </a:t>
            </a:r>
            <a:r>
              <a:rPr lang="es-CL" sz="1600" dirty="0">
                <a:solidFill>
                  <a:srgbClr val="FF0000"/>
                </a:solidFill>
              </a:rPr>
              <a:t>Incluye las actividades de Banco de Tejidos</a:t>
            </a:r>
            <a:r>
              <a:rPr lang="es-CL" sz="1600" dirty="0"/>
              <a:t>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88617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57614-1D09-F6DE-5362-874E49CB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69" y="1028456"/>
            <a:ext cx="3932237" cy="1600200"/>
          </a:xfrm>
        </p:spPr>
        <p:txBody>
          <a:bodyPr>
            <a:normAutofit/>
          </a:bodyPr>
          <a:lstStyle/>
          <a:p>
            <a:r>
              <a:rPr lang="es-CL" sz="2400" b="1" i="1" dirty="0">
                <a:latin typeface="Walbaum Display Light" panose="02070303090703020303" pitchFamily="18" charset="0"/>
              </a:rPr>
              <a:t>Colectas móviles altruistas.</a:t>
            </a:r>
          </a:p>
        </p:txBody>
      </p:sp>
      <p:pic>
        <p:nvPicPr>
          <p:cNvPr id="8" name="Marcador de contenido 7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0A4A25AC-9CAC-A11E-D20C-E6518F9E3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2845588"/>
            <a:ext cx="3171679" cy="21974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8548ED-ADF2-2FF2-9802-D74181EB7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972747"/>
            <a:ext cx="3932237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CL" dirty="0"/>
              <a:t>Sección encargada de realizar colectas voluntarias o dirigidas hacia algún usuario fuera del hospital, dando oportunidad y acceso a los donantes que no se pueden acercar al sitio fijo del banco de sangre.</a:t>
            </a:r>
          </a:p>
        </p:txBody>
      </p:sp>
      <p:pic>
        <p:nvPicPr>
          <p:cNvPr id="6" name="Imagen 5" descr="Imagen que contiene persona, edificio, grupo, gente&#10;&#10;Descripción generada automáticamente">
            <a:extLst>
              <a:ext uri="{FF2B5EF4-FFF2-40B4-BE49-F238E27FC236}">
                <a16:creationId xmlns:a16="http://schemas.microsoft.com/office/drawing/2014/main" id="{0BEDB245-DD8C-DA09-BB87-DBD7DAFA3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82" y="684365"/>
            <a:ext cx="3051177" cy="22883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214769D8-94BE-6FC6-EED8-65BD23871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21" y="3885253"/>
            <a:ext cx="2766013" cy="2447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 descr="Hombre sentado en una silla de ruedas&#10;&#10;Descripción generada automáticamente con confianza baja">
            <a:extLst>
              <a:ext uri="{FF2B5EF4-FFF2-40B4-BE49-F238E27FC236}">
                <a16:creationId xmlns:a16="http://schemas.microsoft.com/office/drawing/2014/main" id="{82EBD28E-F746-1503-A287-60BCC2ED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371" y="1530359"/>
            <a:ext cx="1542256" cy="33481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06323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4CDBD5-39BE-E0FE-7B03-7ACC4E05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24" y="427818"/>
            <a:ext cx="3932237" cy="1600200"/>
          </a:xfrm>
        </p:spPr>
        <p:txBody>
          <a:bodyPr>
            <a:normAutofit/>
          </a:bodyPr>
          <a:lstStyle/>
          <a:p>
            <a:r>
              <a:rPr lang="es-CL" sz="2400" b="1" i="1" dirty="0">
                <a:latin typeface="Walbaum Display Light" panose="02070303090703020303" pitchFamily="18" charset="0"/>
              </a:rPr>
              <a:t>Diversos medios de agendamiento</a:t>
            </a:r>
          </a:p>
        </p:txBody>
      </p:sp>
      <p:pic>
        <p:nvPicPr>
          <p:cNvPr id="6" name="Marcador de contenido 5" descr="Texto&#10;&#10;Descripción generada automáticamente">
            <a:extLst>
              <a:ext uri="{FF2B5EF4-FFF2-40B4-BE49-F238E27FC236}">
                <a16:creationId xmlns:a16="http://schemas.microsoft.com/office/drawing/2014/main" id="{97D540D7-6B22-FE50-293A-3BACBF380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1">
            <a:off x="4609074" y="448601"/>
            <a:ext cx="2370958" cy="505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B763CB-D6F9-E2B3-E4A8-374A06564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511" y="2498854"/>
            <a:ext cx="3932237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CL" dirty="0"/>
              <a:t>Se ha implementado una sección de marketing que maneja agendamiento y canales informativos </a:t>
            </a:r>
            <a:r>
              <a:rPr lang="es-CL" dirty="0" err="1"/>
              <a:t>via</a:t>
            </a:r>
            <a:r>
              <a:rPr lang="es-CL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Telefónica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 err="1"/>
              <a:t>Whatsapp</a:t>
            </a:r>
            <a:endParaRPr lang="es-C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Facebook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dirty="0"/>
              <a:t>Instagram </a:t>
            </a:r>
          </a:p>
          <a:p>
            <a:pPr>
              <a:lnSpc>
                <a:spcPct val="150000"/>
              </a:lnSpc>
            </a:pPr>
            <a:r>
              <a:rPr lang="es-CL" dirty="0"/>
              <a:t>para mayor acceso y rapidez de atención a los donantes.</a:t>
            </a:r>
          </a:p>
        </p:txBody>
      </p:sp>
      <p:pic>
        <p:nvPicPr>
          <p:cNvPr id="7" name="Marcador de contenido 9" descr="Una persona sentada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37FB3790-5D00-7EAB-A27B-1760C1C9E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93" y="3796676"/>
            <a:ext cx="4358580" cy="2831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interior, mujer, tabla&#10;&#10;Descripción generada automáticamente">
            <a:extLst>
              <a:ext uri="{FF2B5EF4-FFF2-40B4-BE49-F238E27FC236}">
                <a16:creationId xmlns:a16="http://schemas.microsoft.com/office/drawing/2014/main" id="{F64B778A-696B-FB33-52DA-7959B9E75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410">
            <a:off x="7224831" y="543605"/>
            <a:ext cx="2504633" cy="3339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224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, Carta&#10;&#10;Descripción generada automáticamente con confianza media">
            <a:extLst>
              <a:ext uri="{FF2B5EF4-FFF2-40B4-BE49-F238E27FC236}">
                <a16:creationId xmlns:a16="http://schemas.microsoft.com/office/drawing/2014/main" id="{E2EFF9A3-1B3B-4CC9-8688-F847EEBED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3" t="2387" r="8881" b="2488"/>
          <a:stretch/>
        </p:blipFill>
        <p:spPr>
          <a:xfrm>
            <a:off x="0" y="0"/>
            <a:ext cx="10616988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98B4E9E-66B1-49E7-BC8D-1B18F52F7EFA}"/>
              </a:ext>
            </a:extLst>
          </p:cNvPr>
          <p:cNvSpPr txBox="1"/>
          <p:nvPr/>
        </p:nvSpPr>
        <p:spPr>
          <a:xfrm>
            <a:off x="2260493" y="1121123"/>
            <a:ext cx="32532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solidFill>
                  <a:srgbClr val="C00000"/>
                </a:solidFill>
              </a:rPr>
              <a:t>DURACION EXTRACCION  : MINIMO 3 MINUTOS -MAXIMO  10 A  15 MINUTOS</a:t>
            </a:r>
          </a:p>
          <a:p>
            <a:r>
              <a:rPr lang="es-CL" sz="1200" dirty="0">
                <a:solidFill>
                  <a:srgbClr val="C00000"/>
                </a:solidFill>
              </a:rPr>
              <a:t>VOLUMEN SANGRE TOTAL  : 63 ML SOL PRESERVANTE/ANTICOAGULANTE ( CPD-A). TOTAL 450 ML</a:t>
            </a: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65287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76F97AF1-3FF0-45F6-93E4-6BCFCB8C0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 r="2355"/>
          <a:stretch/>
        </p:blipFill>
        <p:spPr>
          <a:xfrm>
            <a:off x="1144636" y="1774208"/>
            <a:ext cx="7617228" cy="4002917"/>
          </a:xfrm>
          <a:prstGeom prst="rect">
            <a:avLst/>
          </a:prstGeom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068E4743-87D2-1479-9018-0B42C97FC183}"/>
              </a:ext>
            </a:extLst>
          </p:cNvPr>
          <p:cNvSpPr/>
          <p:nvPr/>
        </p:nvSpPr>
        <p:spPr>
          <a:xfrm>
            <a:off x="2770496" y="163773"/>
            <a:ext cx="177420" cy="1419367"/>
          </a:xfrm>
          <a:prstGeom prst="downArrow">
            <a:avLst/>
          </a:prstGeom>
          <a:solidFill>
            <a:srgbClr val="2DC8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4236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315E72-3A24-4D62-A207-741BD45CB754}"/>
              </a:ext>
            </a:extLst>
          </p:cNvPr>
          <p:cNvSpPr txBox="1"/>
          <p:nvPr/>
        </p:nvSpPr>
        <p:spPr>
          <a:xfrm>
            <a:off x="668740" y="431021"/>
            <a:ext cx="55796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4. LABORATORIO: </a:t>
            </a:r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EXAMEN MICROBIOLOGICO : TIEMPO DE RESPUESTA 3 HR.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EXAMEN INMUNOHEMATOLOGICO : TIEMPO DE RESPUESTA 1 HR (GRUPO ABO-RH-ANTICUERPO IRREGULARES)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2B140977-C83B-44C8-8898-F5037B1A48E7}"/>
              </a:ext>
            </a:extLst>
          </p:cNvPr>
          <p:cNvSpPr/>
          <p:nvPr/>
        </p:nvSpPr>
        <p:spPr>
          <a:xfrm>
            <a:off x="2333768" y="6340331"/>
            <a:ext cx="150126" cy="51766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A596832-8C82-0BC7-A3BD-441515D6C2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E390074-E356-3F49-2A77-949F78BF8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42" b="12537"/>
          <a:stretch/>
        </p:blipFill>
        <p:spPr>
          <a:xfrm>
            <a:off x="6243851" y="48522"/>
            <a:ext cx="5327176" cy="3793302"/>
          </a:xfrm>
          <a:prstGeom prst="rect">
            <a:avLst/>
          </a:prstGeom>
        </p:spPr>
      </p:pic>
      <p:pic>
        <p:nvPicPr>
          <p:cNvPr id="7" name="10 Imagen">
            <a:extLst>
              <a:ext uri="{FF2B5EF4-FFF2-40B4-BE49-F238E27FC236}">
                <a16:creationId xmlns:a16="http://schemas.microsoft.com/office/drawing/2014/main" id="{4FA475F6-A7DA-0C07-2D09-E4316D22AB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43851" y="3841824"/>
            <a:ext cx="5327176" cy="2967654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82D809D-5671-E732-F90E-3090122D6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509944"/>
              </p:ext>
            </p:extLst>
          </p:nvPr>
        </p:nvGraphicFramePr>
        <p:xfrm>
          <a:off x="363940" y="1635742"/>
          <a:ext cx="5732059" cy="3612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187">
                  <a:extLst>
                    <a:ext uri="{9D8B030D-6E8A-4147-A177-3AD203B41FA5}">
                      <a16:colId xmlns:a16="http://schemas.microsoft.com/office/drawing/2014/main" val="2783902034"/>
                    </a:ext>
                  </a:extLst>
                </a:gridCol>
                <a:gridCol w="1042193">
                  <a:extLst>
                    <a:ext uri="{9D8B030D-6E8A-4147-A177-3AD203B41FA5}">
                      <a16:colId xmlns:a16="http://schemas.microsoft.com/office/drawing/2014/main" val="3047291469"/>
                    </a:ext>
                  </a:extLst>
                </a:gridCol>
                <a:gridCol w="1037263">
                  <a:extLst>
                    <a:ext uri="{9D8B030D-6E8A-4147-A177-3AD203B41FA5}">
                      <a16:colId xmlns:a16="http://schemas.microsoft.com/office/drawing/2014/main" val="3882248154"/>
                    </a:ext>
                  </a:extLst>
                </a:gridCol>
                <a:gridCol w="1047124">
                  <a:extLst>
                    <a:ext uri="{9D8B030D-6E8A-4147-A177-3AD203B41FA5}">
                      <a16:colId xmlns:a16="http://schemas.microsoft.com/office/drawing/2014/main" val="1236317250"/>
                    </a:ext>
                  </a:extLst>
                </a:gridCol>
                <a:gridCol w="984292">
                  <a:extLst>
                    <a:ext uri="{9D8B030D-6E8A-4147-A177-3AD203B41FA5}">
                      <a16:colId xmlns:a16="http://schemas.microsoft.com/office/drawing/2014/main" val="2190403049"/>
                    </a:ext>
                  </a:extLst>
                </a:gridCol>
              </a:tblGrid>
              <a:tr h="401414">
                <a:tc gridSpan="5">
                  <a:txBody>
                    <a:bodyPr/>
                    <a:lstStyle/>
                    <a:p>
                      <a:pPr algn="ctr"/>
                      <a:r>
                        <a:rPr lang="es-CL" dirty="0"/>
                        <a:t>% SERO POSITIVIDAD DONANTES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433545"/>
                  </a:ext>
                </a:extLst>
              </a:tr>
              <a:tr h="401414"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2022        %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2023     %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519936"/>
                  </a:ext>
                </a:extLst>
              </a:tr>
              <a:tr h="401414">
                <a:tc>
                  <a:txBody>
                    <a:bodyPr/>
                    <a:lstStyle/>
                    <a:p>
                      <a:r>
                        <a:rPr lang="es-CL" dirty="0"/>
                        <a:t>VIH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480106"/>
                  </a:ext>
                </a:extLst>
              </a:tr>
              <a:tr h="401414">
                <a:tc>
                  <a:txBody>
                    <a:bodyPr/>
                    <a:lstStyle/>
                    <a:p>
                      <a:r>
                        <a:rPr lang="es-CL" dirty="0"/>
                        <a:t>HB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471750"/>
                  </a:ext>
                </a:extLst>
              </a:tr>
              <a:tr h="401414">
                <a:tc>
                  <a:txBody>
                    <a:bodyPr/>
                    <a:lstStyle/>
                    <a:p>
                      <a:r>
                        <a:rPr lang="es-CL" dirty="0"/>
                        <a:t>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583058"/>
                  </a:ext>
                </a:extLst>
              </a:tr>
              <a:tr h="401414">
                <a:tc>
                  <a:txBody>
                    <a:bodyPr/>
                    <a:lstStyle/>
                    <a:p>
                      <a:r>
                        <a:rPr lang="es-CL" dirty="0"/>
                        <a:t>CHAGAS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478480"/>
                  </a:ext>
                </a:extLst>
              </a:tr>
              <a:tr h="401414">
                <a:tc>
                  <a:txBody>
                    <a:bodyPr/>
                    <a:lstStyle/>
                    <a:p>
                      <a:r>
                        <a:rPr lang="es-CL" dirty="0"/>
                        <a:t>SIFILIS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805580"/>
                  </a:ext>
                </a:extLst>
              </a:tr>
              <a:tr h="401414">
                <a:tc>
                  <a:txBody>
                    <a:bodyPr/>
                    <a:lstStyle/>
                    <a:p>
                      <a:r>
                        <a:rPr lang="es-CL" dirty="0"/>
                        <a:t>HTLV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0,08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546141"/>
                  </a:ext>
                </a:extLst>
              </a:tr>
              <a:tr h="401414">
                <a:tc>
                  <a:txBody>
                    <a:bodyPr/>
                    <a:lstStyle/>
                    <a:p>
                      <a:r>
                        <a:rPr lang="es-CL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11/4909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19/6170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182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14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0F7AA-BFC1-4E7E-3A62-43D53EE6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627427"/>
          </a:xfrm>
        </p:spPr>
        <p:txBody>
          <a:bodyPr>
            <a:normAutofit fontScale="90000"/>
          </a:bodyPr>
          <a:lstStyle/>
          <a:p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5242C5-D90B-804A-45E9-C5D9A1AFBEDA}"/>
              </a:ext>
            </a:extLst>
          </p:cNvPr>
          <p:cNvSpPr txBox="1"/>
          <p:nvPr/>
        </p:nvSpPr>
        <p:spPr>
          <a:xfrm>
            <a:off x="668740" y="3432410"/>
            <a:ext cx="53089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5. ALMACENAMIENTO EN REFRIGERADOR FREEZER: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CL" dirty="0"/>
              <a:t>GLOBULO ROJO: 42 DIAS (2-8°c)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CL" dirty="0"/>
              <a:t>PLAQUETA: 5 DIAS (22°c en agitación continua)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CL" dirty="0"/>
              <a:t>PLASMA FRESCO CONGELADO: 2 AÑOS (-80;-20°c)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CL" dirty="0"/>
              <a:t>CRIO: 2 AÑOS (-80°c)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7AF7A8-7EA3-1B79-6E5D-AD4DF24D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242" y="319522"/>
            <a:ext cx="3903259" cy="6538478"/>
          </a:xfrm>
          <a:prstGeom prst="rect">
            <a:avLst/>
          </a:prstGeom>
        </p:spPr>
      </p:pic>
      <p:pic>
        <p:nvPicPr>
          <p:cNvPr id="6" name="Imagen 5" descr="Un refrigerador con la puerta abierta&#10;&#10;Descripción generada automáticamente con confianza media">
            <a:extLst>
              <a:ext uri="{FF2B5EF4-FFF2-40B4-BE49-F238E27FC236}">
                <a16:creationId xmlns:a16="http://schemas.microsoft.com/office/drawing/2014/main" id="{1B129B95-3E56-0174-B629-E9FB392E6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1773"/>
          <a:stretch/>
        </p:blipFill>
        <p:spPr>
          <a:xfrm>
            <a:off x="10017457" y="1091821"/>
            <a:ext cx="2218592" cy="59175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AB5E83-914D-34E1-B00B-4B2D3A74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971" y="300251"/>
            <a:ext cx="3780430" cy="27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68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8415" y="53148"/>
            <a:ext cx="6071113" cy="336498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82471" y="1"/>
            <a:ext cx="11036489" cy="6867525"/>
            <a:chOff x="-4762" y="0"/>
            <a:chExt cx="9149080" cy="68675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2320" y="3493008"/>
              <a:ext cx="5481570" cy="33649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2267" y="0"/>
              <a:ext cx="1004220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4572000" cy="6858000"/>
            </a:xfrm>
            <a:custGeom>
              <a:avLst/>
              <a:gdLst/>
              <a:ahLst/>
              <a:cxnLst/>
              <a:rect l="l" t="t" r="r" b="b"/>
              <a:pathLst>
                <a:path w="4572000" h="6858000">
                  <a:moveTo>
                    <a:pt x="3662267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662267" y="6857999"/>
                  </a:lnTo>
                  <a:lnTo>
                    <a:pt x="3709503" y="6788729"/>
                  </a:lnTo>
                  <a:lnTo>
                    <a:pt x="3732217" y="6751679"/>
                  </a:lnTo>
                  <a:lnTo>
                    <a:pt x="3754679" y="6714231"/>
                  </a:lnTo>
                  <a:lnTo>
                    <a:pt x="3776888" y="6676388"/>
                  </a:lnTo>
                  <a:lnTo>
                    <a:pt x="3798841" y="6638155"/>
                  </a:lnTo>
                  <a:lnTo>
                    <a:pt x="3820537" y="6599534"/>
                  </a:lnTo>
                  <a:lnTo>
                    <a:pt x="3841973" y="6560529"/>
                  </a:lnTo>
                  <a:lnTo>
                    <a:pt x="3863146" y="6521144"/>
                  </a:lnTo>
                  <a:lnTo>
                    <a:pt x="3884056" y="6481382"/>
                  </a:lnTo>
                  <a:lnTo>
                    <a:pt x="3904698" y="6441247"/>
                  </a:lnTo>
                  <a:lnTo>
                    <a:pt x="3925072" y="6400742"/>
                  </a:lnTo>
                  <a:lnTo>
                    <a:pt x="3945174" y="6359872"/>
                  </a:lnTo>
                  <a:lnTo>
                    <a:pt x="3965004" y="6318639"/>
                  </a:lnTo>
                  <a:lnTo>
                    <a:pt x="3984558" y="6277047"/>
                  </a:lnTo>
                  <a:lnTo>
                    <a:pt x="4003834" y="6235100"/>
                  </a:lnTo>
                  <a:lnTo>
                    <a:pt x="4022831" y="6192801"/>
                  </a:lnTo>
                  <a:lnTo>
                    <a:pt x="4041545" y="6150154"/>
                  </a:lnTo>
                  <a:lnTo>
                    <a:pt x="4059975" y="6107163"/>
                  </a:lnTo>
                  <a:lnTo>
                    <a:pt x="4078119" y="6063830"/>
                  </a:lnTo>
                  <a:lnTo>
                    <a:pt x="4095974" y="6020160"/>
                  </a:lnTo>
                  <a:lnTo>
                    <a:pt x="4113538" y="5976156"/>
                  </a:lnTo>
                  <a:lnTo>
                    <a:pt x="4130809" y="5931821"/>
                  </a:lnTo>
                  <a:lnTo>
                    <a:pt x="4147784" y="5887160"/>
                  </a:lnTo>
                  <a:lnTo>
                    <a:pt x="4164462" y="5842176"/>
                  </a:lnTo>
                  <a:lnTo>
                    <a:pt x="4180841" y="5796872"/>
                  </a:lnTo>
                  <a:lnTo>
                    <a:pt x="4196917" y="5751251"/>
                  </a:lnTo>
                  <a:lnTo>
                    <a:pt x="4212689" y="5705319"/>
                  </a:lnTo>
                  <a:lnTo>
                    <a:pt x="4228155" y="5659077"/>
                  </a:lnTo>
                  <a:lnTo>
                    <a:pt x="4243312" y="5612530"/>
                  </a:lnTo>
                  <a:lnTo>
                    <a:pt x="4258159" y="5565681"/>
                  </a:lnTo>
                  <a:lnTo>
                    <a:pt x="4272692" y="5518534"/>
                  </a:lnTo>
                  <a:lnTo>
                    <a:pt x="4286910" y="5471092"/>
                  </a:lnTo>
                  <a:lnTo>
                    <a:pt x="4300811" y="5423359"/>
                  </a:lnTo>
                  <a:lnTo>
                    <a:pt x="4314392" y="5375339"/>
                  </a:lnTo>
                  <a:lnTo>
                    <a:pt x="4327652" y="5327034"/>
                  </a:lnTo>
                  <a:lnTo>
                    <a:pt x="4340587" y="5278449"/>
                  </a:lnTo>
                  <a:lnTo>
                    <a:pt x="4353196" y="5229587"/>
                  </a:lnTo>
                  <a:lnTo>
                    <a:pt x="4365476" y="5180452"/>
                  </a:lnTo>
                  <a:lnTo>
                    <a:pt x="4377426" y="5131047"/>
                  </a:lnTo>
                  <a:lnTo>
                    <a:pt x="4389043" y="5081376"/>
                  </a:lnTo>
                  <a:lnTo>
                    <a:pt x="4400325" y="5031443"/>
                  </a:lnTo>
                  <a:lnTo>
                    <a:pt x="4411269" y="4981250"/>
                  </a:lnTo>
                  <a:lnTo>
                    <a:pt x="4421874" y="4930802"/>
                  </a:lnTo>
                  <a:lnTo>
                    <a:pt x="4432138" y="4880101"/>
                  </a:lnTo>
                  <a:lnTo>
                    <a:pt x="4442057" y="4829153"/>
                  </a:lnTo>
                  <a:lnTo>
                    <a:pt x="4451630" y="4777960"/>
                  </a:lnTo>
                  <a:lnTo>
                    <a:pt x="4460855" y="4726525"/>
                  </a:lnTo>
                  <a:lnTo>
                    <a:pt x="4469729" y="4674853"/>
                  </a:lnTo>
                  <a:lnTo>
                    <a:pt x="4478251" y="4622947"/>
                  </a:lnTo>
                  <a:lnTo>
                    <a:pt x="4486417" y="4570810"/>
                  </a:lnTo>
                  <a:lnTo>
                    <a:pt x="4494227" y="4518446"/>
                  </a:lnTo>
                  <a:lnTo>
                    <a:pt x="4501677" y="4465859"/>
                  </a:lnTo>
                  <a:lnTo>
                    <a:pt x="4508765" y="4413052"/>
                  </a:lnTo>
                  <a:lnTo>
                    <a:pt x="4515489" y="4360029"/>
                  </a:lnTo>
                  <a:lnTo>
                    <a:pt x="4521848" y="4306793"/>
                  </a:lnTo>
                  <a:lnTo>
                    <a:pt x="4527838" y="4253348"/>
                  </a:lnTo>
                  <a:lnTo>
                    <a:pt x="4533458" y="4199697"/>
                  </a:lnTo>
                  <a:lnTo>
                    <a:pt x="4538705" y="4145845"/>
                  </a:lnTo>
                  <a:lnTo>
                    <a:pt x="4543577" y="4091793"/>
                  </a:lnTo>
                  <a:lnTo>
                    <a:pt x="4548072" y="4037548"/>
                  </a:lnTo>
                  <a:lnTo>
                    <a:pt x="4552188" y="3983110"/>
                  </a:lnTo>
                  <a:lnTo>
                    <a:pt x="4555922" y="3928485"/>
                  </a:lnTo>
                  <a:lnTo>
                    <a:pt x="4559273" y="3873676"/>
                  </a:lnTo>
                  <a:lnTo>
                    <a:pt x="4562238" y="3818686"/>
                  </a:lnTo>
                  <a:lnTo>
                    <a:pt x="4564814" y="3763519"/>
                  </a:lnTo>
                  <a:lnTo>
                    <a:pt x="4567001" y="3708179"/>
                  </a:lnTo>
                  <a:lnTo>
                    <a:pt x="4568794" y="3652669"/>
                  </a:lnTo>
                  <a:lnTo>
                    <a:pt x="4570193" y="3596992"/>
                  </a:lnTo>
                  <a:lnTo>
                    <a:pt x="4571195" y="3541153"/>
                  </a:lnTo>
                  <a:lnTo>
                    <a:pt x="4571798" y="3485154"/>
                  </a:lnTo>
                  <a:lnTo>
                    <a:pt x="4572000" y="3429000"/>
                  </a:lnTo>
                  <a:lnTo>
                    <a:pt x="4571798" y="3372845"/>
                  </a:lnTo>
                  <a:lnTo>
                    <a:pt x="4571195" y="3316846"/>
                  </a:lnTo>
                  <a:lnTo>
                    <a:pt x="4570193" y="3261007"/>
                  </a:lnTo>
                  <a:lnTo>
                    <a:pt x="4568794" y="3205330"/>
                  </a:lnTo>
                  <a:lnTo>
                    <a:pt x="4567001" y="3149820"/>
                  </a:lnTo>
                  <a:lnTo>
                    <a:pt x="4564814" y="3094480"/>
                  </a:lnTo>
                  <a:lnTo>
                    <a:pt x="4562238" y="3039313"/>
                  </a:lnTo>
                  <a:lnTo>
                    <a:pt x="4559273" y="2984323"/>
                  </a:lnTo>
                  <a:lnTo>
                    <a:pt x="4555922" y="2929514"/>
                  </a:lnTo>
                  <a:lnTo>
                    <a:pt x="4552188" y="2874889"/>
                  </a:lnTo>
                  <a:lnTo>
                    <a:pt x="4548072" y="2820451"/>
                  </a:lnTo>
                  <a:lnTo>
                    <a:pt x="4543577" y="2766206"/>
                  </a:lnTo>
                  <a:lnTo>
                    <a:pt x="4538705" y="2712154"/>
                  </a:lnTo>
                  <a:lnTo>
                    <a:pt x="4533458" y="2658302"/>
                  </a:lnTo>
                  <a:lnTo>
                    <a:pt x="4527838" y="2604651"/>
                  </a:lnTo>
                  <a:lnTo>
                    <a:pt x="4521848" y="2551206"/>
                  </a:lnTo>
                  <a:lnTo>
                    <a:pt x="4515489" y="2497970"/>
                  </a:lnTo>
                  <a:lnTo>
                    <a:pt x="4508765" y="2444947"/>
                  </a:lnTo>
                  <a:lnTo>
                    <a:pt x="4501677" y="2392140"/>
                  </a:lnTo>
                  <a:lnTo>
                    <a:pt x="4494227" y="2339553"/>
                  </a:lnTo>
                  <a:lnTo>
                    <a:pt x="4486417" y="2287189"/>
                  </a:lnTo>
                  <a:lnTo>
                    <a:pt x="4478251" y="2235052"/>
                  </a:lnTo>
                  <a:lnTo>
                    <a:pt x="4469729" y="2183146"/>
                  </a:lnTo>
                  <a:lnTo>
                    <a:pt x="4460855" y="2131474"/>
                  </a:lnTo>
                  <a:lnTo>
                    <a:pt x="4451630" y="2080039"/>
                  </a:lnTo>
                  <a:lnTo>
                    <a:pt x="4442057" y="2028846"/>
                  </a:lnTo>
                  <a:lnTo>
                    <a:pt x="4432138" y="1977898"/>
                  </a:lnTo>
                  <a:lnTo>
                    <a:pt x="4421874" y="1927197"/>
                  </a:lnTo>
                  <a:lnTo>
                    <a:pt x="4411269" y="1876749"/>
                  </a:lnTo>
                  <a:lnTo>
                    <a:pt x="4400325" y="1826557"/>
                  </a:lnTo>
                  <a:lnTo>
                    <a:pt x="4389043" y="1776623"/>
                  </a:lnTo>
                  <a:lnTo>
                    <a:pt x="4377426" y="1726952"/>
                  </a:lnTo>
                  <a:lnTo>
                    <a:pt x="4365476" y="1677547"/>
                  </a:lnTo>
                  <a:lnTo>
                    <a:pt x="4353196" y="1628412"/>
                  </a:lnTo>
                  <a:lnTo>
                    <a:pt x="4340587" y="1579550"/>
                  </a:lnTo>
                  <a:lnTo>
                    <a:pt x="4327652" y="1530965"/>
                  </a:lnTo>
                  <a:lnTo>
                    <a:pt x="4314392" y="1482660"/>
                  </a:lnTo>
                  <a:lnTo>
                    <a:pt x="4300811" y="1434640"/>
                  </a:lnTo>
                  <a:lnTo>
                    <a:pt x="4286910" y="1386907"/>
                  </a:lnTo>
                  <a:lnTo>
                    <a:pt x="4272692" y="1339465"/>
                  </a:lnTo>
                  <a:lnTo>
                    <a:pt x="4258159" y="1292318"/>
                  </a:lnTo>
                  <a:lnTo>
                    <a:pt x="4243312" y="1245469"/>
                  </a:lnTo>
                  <a:lnTo>
                    <a:pt x="4228155" y="1198922"/>
                  </a:lnTo>
                  <a:lnTo>
                    <a:pt x="4212689" y="1152681"/>
                  </a:lnTo>
                  <a:lnTo>
                    <a:pt x="4196917" y="1106748"/>
                  </a:lnTo>
                  <a:lnTo>
                    <a:pt x="4180841" y="1061128"/>
                  </a:lnTo>
                  <a:lnTo>
                    <a:pt x="4164462" y="1015824"/>
                  </a:lnTo>
                  <a:lnTo>
                    <a:pt x="4147784" y="970839"/>
                  </a:lnTo>
                  <a:lnTo>
                    <a:pt x="4130809" y="926178"/>
                  </a:lnTo>
                  <a:lnTo>
                    <a:pt x="4113538" y="881844"/>
                  </a:lnTo>
                  <a:lnTo>
                    <a:pt x="4095974" y="837840"/>
                  </a:lnTo>
                  <a:lnTo>
                    <a:pt x="4078119" y="794169"/>
                  </a:lnTo>
                  <a:lnTo>
                    <a:pt x="4059975" y="750837"/>
                  </a:lnTo>
                  <a:lnTo>
                    <a:pt x="4041545" y="707845"/>
                  </a:lnTo>
                  <a:lnTo>
                    <a:pt x="4022831" y="665198"/>
                  </a:lnTo>
                  <a:lnTo>
                    <a:pt x="4003834" y="622899"/>
                  </a:lnTo>
                  <a:lnTo>
                    <a:pt x="3984558" y="580952"/>
                  </a:lnTo>
                  <a:lnTo>
                    <a:pt x="3965004" y="539360"/>
                  </a:lnTo>
                  <a:lnTo>
                    <a:pt x="3945174" y="498128"/>
                  </a:lnTo>
                  <a:lnTo>
                    <a:pt x="3925072" y="457257"/>
                  </a:lnTo>
                  <a:lnTo>
                    <a:pt x="3904698" y="416753"/>
                  </a:lnTo>
                  <a:lnTo>
                    <a:pt x="3884056" y="376618"/>
                  </a:lnTo>
                  <a:lnTo>
                    <a:pt x="3863146" y="336856"/>
                  </a:lnTo>
                  <a:lnTo>
                    <a:pt x="3841973" y="297471"/>
                  </a:lnTo>
                  <a:lnTo>
                    <a:pt x="3820537" y="258466"/>
                  </a:lnTo>
                  <a:lnTo>
                    <a:pt x="3798841" y="219845"/>
                  </a:lnTo>
                  <a:lnTo>
                    <a:pt x="3776888" y="181611"/>
                  </a:lnTo>
                  <a:lnTo>
                    <a:pt x="3754679" y="143769"/>
                  </a:lnTo>
                  <a:lnTo>
                    <a:pt x="3732217" y="106320"/>
                  </a:lnTo>
                  <a:lnTo>
                    <a:pt x="3709503" y="69270"/>
                  </a:lnTo>
                  <a:lnTo>
                    <a:pt x="36622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4572000" cy="6858000"/>
            </a:xfrm>
            <a:custGeom>
              <a:avLst/>
              <a:gdLst/>
              <a:ahLst/>
              <a:cxnLst/>
              <a:rect l="l" t="t" r="r" b="b"/>
              <a:pathLst>
                <a:path w="4572000" h="6858000">
                  <a:moveTo>
                    <a:pt x="0" y="0"/>
                  </a:moveTo>
                  <a:lnTo>
                    <a:pt x="3662268" y="0"/>
                  </a:lnTo>
                  <a:lnTo>
                    <a:pt x="3709504" y="69271"/>
                  </a:lnTo>
                  <a:lnTo>
                    <a:pt x="3732217" y="106321"/>
                  </a:lnTo>
                  <a:lnTo>
                    <a:pt x="3754679" y="143769"/>
                  </a:lnTo>
                  <a:lnTo>
                    <a:pt x="3776888" y="181611"/>
                  </a:lnTo>
                  <a:lnTo>
                    <a:pt x="3798842" y="219845"/>
                  </a:lnTo>
                  <a:lnTo>
                    <a:pt x="3820537" y="258466"/>
                  </a:lnTo>
                  <a:lnTo>
                    <a:pt x="3841973" y="297471"/>
                  </a:lnTo>
                  <a:lnTo>
                    <a:pt x="3863147" y="336856"/>
                  </a:lnTo>
                  <a:lnTo>
                    <a:pt x="3884056" y="376618"/>
                  </a:lnTo>
                  <a:lnTo>
                    <a:pt x="3904698" y="416753"/>
                  </a:lnTo>
                  <a:lnTo>
                    <a:pt x="3925072" y="457257"/>
                  </a:lnTo>
                  <a:lnTo>
                    <a:pt x="3945175" y="498128"/>
                  </a:lnTo>
                  <a:lnTo>
                    <a:pt x="3965004" y="539360"/>
                  </a:lnTo>
                  <a:lnTo>
                    <a:pt x="3984558" y="580952"/>
                  </a:lnTo>
                  <a:lnTo>
                    <a:pt x="4003834" y="622899"/>
                  </a:lnTo>
                  <a:lnTo>
                    <a:pt x="4022831" y="665198"/>
                  </a:lnTo>
                  <a:lnTo>
                    <a:pt x="4041545" y="707845"/>
                  </a:lnTo>
                  <a:lnTo>
                    <a:pt x="4059975" y="750837"/>
                  </a:lnTo>
                  <a:lnTo>
                    <a:pt x="4078119" y="794169"/>
                  </a:lnTo>
                  <a:lnTo>
                    <a:pt x="4095974" y="837840"/>
                  </a:lnTo>
                  <a:lnTo>
                    <a:pt x="4113538" y="881844"/>
                  </a:lnTo>
                  <a:lnTo>
                    <a:pt x="4130809" y="926178"/>
                  </a:lnTo>
                  <a:lnTo>
                    <a:pt x="4147785" y="970839"/>
                  </a:lnTo>
                  <a:lnTo>
                    <a:pt x="4164463" y="1015824"/>
                  </a:lnTo>
                  <a:lnTo>
                    <a:pt x="4180841" y="1061128"/>
                  </a:lnTo>
                  <a:lnTo>
                    <a:pt x="4196917" y="1106748"/>
                  </a:lnTo>
                  <a:lnTo>
                    <a:pt x="4212689" y="1152680"/>
                  </a:lnTo>
                  <a:lnTo>
                    <a:pt x="4228155" y="1198922"/>
                  </a:lnTo>
                  <a:lnTo>
                    <a:pt x="4243312" y="1245469"/>
                  </a:lnTo>
                  <a:lnTo>
                    <a:pt x="4258159" y="1292318"/>
                  </a:lnTo>
                  <a:lnTo>
                    <a:pt x="4272692" y="1339465"/>
                  </a:lnTo>
                  <a:lnTo>
                    <a:pt x="4286910" y="1386907"/>
                  </a:lnTo>
                  <a:lnTo>
                    <a:pt x="4300811" y="1434640"/>
                  </a:lnTo>
                  <a:lnTo>
                    <a:pt x="4314392" y="1482660"/>
                  </a:lnTo>
                  <a:lnTo>
                    <a:pt x="4327652" y="1530965"/>
                  </a:lnTo>
                  <a:lnTo>
                    <a:pt x="4340587" y="1579550"/>
                  </a:lnTo>
                  <a:lnTo>
                    <a:pt x="4353196" y="1628412"/>
                  </a:lnTo>
                  <a:lnTo>
                    <a:pt x="4365476" y="1677547"/>
                  </a:lnTo>
                  <a:lnTo>
                    <a:pt x="4377426" y="1726952"/>
                  </a:lnTo>
                  <a:lnTo>
                    <a:pt x="4389043" y="1776623"/>
                  </a:lnTo>
                  <a:lnTo>
                    <a:pt x="4400325" y="1826557"/>
                  </a:lnTo>
                  <a:lnTo>
                    <a:pt x="4411269" y="1876749"/>
                  </a:lnTo>
                  <a:lnTo>
                    <a:pt x="4421874" y="1927197"/>
                  </a:lnTo>
                  <a:lnTo>
                    <a:pt x="4432138" y="1977898"/>
                  </a:lnTo>
                  <a:lnTo>
                    <a:pt x="4442057" y="2028846"/>
                  </a:lnTo>
                  <a:lnTo>
                    <a:pt x="4451630" y="2080039"/>
                  </a:lnTo>
                  <a:lnTo>
                    <a:pt x="4460855" y="2131474"/>
                  </a:lnTo>
                  <a:lnTo>
                    <a:pt x="4469729" y="2183146"/>
                  </a:lnTo>
                  <a:lnTo>
                    <a:pt x="4478251" y="2235052"/>
                  </a:lnTo>
                  <a:lnTo>
                    <a:pt x="4486417" y="2287189"/>
                  </a:lnTo>
                  <a:lnTo>
                    <a:pt x="4494227" y="2339553"/>
                  </a:lnTo>
                  <a:lnTo>
                    <a:pt x="4501677" y="2392140"/>
                  </a:lnTo>
                  <a:lnTo>
                    <a:pt x="4508765" y="2444947"/>
                  </a:lnTo>
                  <a:lnTo>
                    <a:pt x="4515489" y="2497970"/>
                  </a:lnTo>
                  <a:lnTo>
                    <a:pt x="4521848" y="2551206"/>
                  </a:lnTo>
                  <a:lnTo>
                    <a:pt x="4527838" y="2604651"/>
                  </a:lnTo>
                  <a:lnTo>
                    <a:pt x="4533458" y="2658302"/>
                  </a:lnTo>
                  <a:lnTo>
                    <a:pt x="4538705" y="2712154"/>
                  </a:lnTo>
                  <a:lnTo>
                    <a:pt x="4543577" y="2766206"/>
                  </a:lnTo>
                  <a:lnTo>
                    <a:pt x="4548072" y="2820452"/>
                  </a:lnTo>
                  <a:lnTo>
                    <a:pt x="4552188" y="2874889"/>
                  </a:lnTo>
                  <a:lnTo>
                    <a:pt x="4555922" y="2929514"/>
                  </a:lnTo>
                  <a:lnTo>
                    <a:pt x="4559273" y="2984323"/>
                  </a:lnTo>
                  <a:lnTo>
                    <a:pt x="4562238" y="3039313"/>
                  </a:lnTo>
                  <a:lnTo>
                    <a:pt x="4564814" y="3094480"/>
                  </a:lnTo>
                  <a:lnTo>
                    <a:pt x="4567001" y="3149820"/>
                  </a:lnTo>
                  <a:lnTo>
                    <a:pt x="4568794" y="3205330"/>
                  </a:lnTo>
                  <a:lnTo>
                    <a:pt x="4570193" y="3261007"/>
                  </a:lnTo>
                  <a:lnTo>
                    <a:pt x="4571195" y="3316847"/>
                  </a:lnTo>
                  <a:lnTo>
                    <a:pt x="4571798" y="3372845"/>
                  </a:lnTo>
                  <a:lnTo>
                    <a:pt x="4572000" y="3429000"/>
                  </a:lnTo>
                  <a:lnTo>
                    <a:pt x="4571798" y="3485154"/>
                  </a:lnTo>
                  <a:lnTo>
                    <a:pt x="4571195" y="3541153"/>
                  </a:lnTo>
                  <a:lnTo>
                    <a:pt x="4570193" y="3596992"/>
                  </a:lnTo>
                  <a:lnTo>
                    <a:pt x="4568794" y="3652669"/>
                  </a:lnTo>
                  <a:lnTo>
                    <a:pt x="4567001" y="3708179"/>
                  </a:lnTo>
                  <a:lnTo>
                    <a:pt x="4564814" y="3763519"/>
                  </a:lnTo>
                  <a:lnTo>
                    <a:pt x="4562238" y="3818686"/>
                  </a:lnTo>
                  <a:lnTo>
                    <a:pt x="4559273" y="3873676"/>
                  </a:lnTo>
                  <a:lnTo>
                    <a:pt x="4555922" y="3928485"/>
                  </a:lnTo>
                  <a:lnTo>
                    <a:pt x="4552188" y="3983110"/>
                  </a:lnTo>
                  <a:lnTo>
                    <a:pt x="4548072" y="4037548"/>
                  </a:lnTo>
                  <a:lnTo>
                    <a:pt x="4543577" y="4091794"/>
                  </a:lnTo>
                  <a:lnTo>
                    <a:pt x="4538705" y="4145845"/>
                  </a:lnTo>
                  <a:lnTo>
                    <a:pt x="4533458" y="4199697"/>
                  </a:lnTo>
                  <a:lnTo>
                    <a:pt x="4527838" y="4253348"/>
                  </a:lnTo>
                  <a:lnTo>
                    <a:pt x="4521848" y="4306793"/>
                  </a:lnTo>
                  <a:lnTo>
                    <a:pt x="4515489" y="4360029"/>
                  </a:lnTo>
                  <a:lnTo>
                    <a:pt x="4508765" y="4413052"/>
                  </a:lnTo>
                  <a:lnTo>
                    <a:pt x="4501677" y="4465859"/>
                  </a:lnTo>
                  <a:lnTo>
                    <a:pt x="4494227" y="4518446"/>
                  </a:lnTo>
                  <a:lnTo>
                    <a:pt x="4486417" y="4570810"/>
                  </a:lnTo>
                  <a:lnTo>
                    <a:pt x="4478251" y="4622947"/>
                  </a:lnTo>
                  <a:lnTo>
                    <a:pt x="4469729" y="4674853"/>
                  </a:lnTo>
                  <a:lnTo>
                    <a:pt x="4460855" y="4726525"/>
                  </a:lnTo>
                  <a:lnTo>
                    <a:pt x="4451630" y="4777960"/>
                  </a:lnTo>
                  <a:lnTo>
                    <a:pt x="4442057" y="4829153"/>
                  </a:lnTo>
                  <a:lnTo>
                    <a:pt x="4432138" y="4880102"/>
                  </a:lnTo>
                  <a:lnTo>
                    <a:pt x="4421874" y="4930802"/>
                  </a:lnTo>
                  <a:lnTo>
                    <a:pt x="4411269" y="4981250"/>
                  </a:lnTo>
                  <a:lnTo>
                    <a:pt x="4400325" y="5031443"/>
                  </a:lnTo>
                  <a:lnTo>
                    <a:pt x="4389043" y="5081376"/>
                  </a:lnTo>
                  <a:lnTo>
                    <a:pt x="4377426" y="5131047"/>
                  </a:lnTo>
                  <a:lnTo>
                    <a:pt x="4365476" y="5180452"/>
                  </a:lnTo>
                  <a:lnTo>
                    <a:pt x="4353196" y="5229587"/>
                  </a:lnTo>
                  <a:lnTo>
                    <a:pt x="4340587" y="5278449"/>
                  </a:lnTo>
                  <a:lnTo>
                    <a:pt x="4327652" y="5327034"/>
                  </a:lnTo>
                  <a:lnTo>
                    <a:pt x="4314392" y="5375339"/>
                  </a:lnTo>
                  <a:lnTo>
                    <a:pt x="4300811" y="5423359"/>
                  </a:lnTo>
                  <a:lnTo>
                    <a:pt x="4286910" y="5471092"/>
                  </a:lnTo>
                  <a:lnTo>
                    <a:pt x="4272692" y="5518534"/>
                  </a:lnTo>
                  <a:lnTo>
                    <a:pt x="4258159" y="5565681"/>
                  </a:lnTo>
                  <a:lnTo>
                    <a:pt x="4243312" y="5612530"/>
                  </a:lnTo>
                  <a:lnTo>
                    <a:pt x="4228155" y="5659077"/>
                  </a:lnTo>
                  <a:lnTo>
                    <a:pt x="4212689" y="5705319"/>
                  </a:lnTo>
                  <a:lnTo>
                    <a:pt x="4196917" y="5751252"/>
                  </a:lnTo>
                  <a:lnTo>
                    <a:pt x="4180841" y="5796872"/>
                  </a:lnTo>
                  <a:lnTo>
                    <a:pt x="4164463" y="5842176"/>
                  </a:lnTo>
                  <a:lnTo>
                    <a:pt x="4147785" y="5887160"/>
                  </a:lnTo>
                  <a:lnTo>
                    <a:pt x="4130809" y="5931821"/>
                  </a:lnTo>
                  <a:lnTo>
                    <a:pt x="4113538" y="5976156"/>
                  </a:lnTo>
                  <a:lnTo>
                    <a:pt x="4095974" y="6020160"/>
                  </a:lnTo>
                  <a:lnTo>
                    <a:pt x="4078119" y="6063830"/>
                  </a:lnTo>
                  <a:lnTo>
                    <a:pt x="4059975" y="6107163"/>
                  </a:lnTo>
                  <a:lnTo>
                    <a:pt x="4041545" y="6150154"/>
                  </a:lnTo>
                  <a:lnTo>
                    <a:pt x="4022831" y="6192801"/>
                  </a:lnTo>
                  <a:lnTo>
                    <a:pt x="4003834" y="6235100"/>
                  </a:lnTo>
                  <a:lnTo>
                    <a:pt x="3984558" y="6277047"/>
                  </a:lnTo>
                  <a:lnTo>
                    <a:pt x="3965004" y="6318639"/>
                  </a:lnTo>
                  <a:lnTo>
                    <a:pt x="3945175" y="6359872"/>
                  </a:lnTo>
                  <a:lnTo>
                    <a:pt x="3925072" y="6400743"/>
                  </a:lnTo>
                  <a:lnTo>
                    <a:pt x="3904698" y="6441247"/>
                  </a:lnTo>
                  <a:lnTo>
                    <a:pt x="3884056" y="6481382"/>
                  </a:lnTo>
                  <a:lnTo>
                    <a:pt x="3863147" y="6521144"/>
                  </a:lnTo>
                  <a:lnTo>
                    <a:pt x="3841973" y="6560529"/>
                  </a:lnTo>
                  <a:lnTo>
                    <a:pt x="3820537" y="6599534"/>
                  </a:lnTo>
                  <a:lnTo>
                    <a:pt x="3798842" y="6638155"/>
                  </a:lnTo>
                  <a:lnTo>
                    <a:pt x="3776888" y="6676389"/>
                  </a:lnTo>
                  <a:lnTo>
                    <a:pt x="3754679" y="6714231"/>
                  </a:lnTo>
                  <a:lnTo>
                    <a:pt x="3732217" y="6751680"/>
                  </a:lnTo>
                  <a:lnTo>
                    <a:pt x="3709504" y="6788730"/>
                  </a:lnTo>
                  <a:lnTo>
                    <a:pt x="366226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EFEFEF"/>
              </a:solidFill>
            </a:ln>
          </p:spPr>
          <p:txBody>
            <a:bodyPr wrap="square" lIns="0" tIns="0" rIns="0" bIns="0" rtlCol="0"/>
            <a:lstStyle/>
            <a:p>
              <a:pPr defTabSz="914400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4565650" cy="6858000"/>
            </a:xfrm>
            <a:custGeom>
              <a:avLst/>
              <a:gdLst/>
              <a:ahLst/>
              <a:cxnLst/>
              <a:rect l="l" t="t" r="r" b="b"/>
              <a:pathLst>
                <a:path w="4565650" h="6858000">
                  <a:moveTo>
                    <a:pt x="365576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655766" y="6857999"/>
                  </a:lnTo>
                  <a:lnTo>
                    <a:pt x="3703002" y="6788729"/>
                  </a:lnTo>
                  <a:lnTo>
                    <a:pt x="3725716" y="6751679"/>
                  </a:lnTo>
                  <a:lnTo>
                    <a:pt x="3748178" y="6714231"/>
                  </a:lnTo>
                  <a:lnTo>
                    <a:pt x="3770387" y="6676388"/>
                  </a:lnTo>
                  <a:lnTo>
                    <a:pt x="3792340" y="6638155"/>
                  </a:lnTo>
                  <a:lnTo>
                    <a:pt x="3814036" y="6599534"/>
                  </a:lnTo>
                  <a:lnTo>
                    <a:pt x="3835472" y="6560529"/>
                  </a:lnTo>
                  <a:lnTo>
                    <a:pt x="3856645" y="6521144"/>
                  </a:lnTo>
                  <a:lnTo>
                    <a:pt x="3877554" y="6481382"/>
                  </a:lnTo>
                  <a:lnTo>
                    <a:pt x="3898197" y="6441247"/>
                  </a:lnTo>
                  <a:lnTo>
                    <a:pt x="3918571" y="6400742"/>
                  </a:lnTo>
                  <a:lnTo>
                    <a:pt x="3938673" y="6359872"/>
                  </a:lnTo>
                  <a:lnTo>
                    <a:pt x="3958503" y="6318639"/>
                  </a:lnTo>
                  <a:lnTo>
                    <a:pt x="3978057" y="6277047"/>
                  </a:lnTo>
                  <a:lnTo>
                    <a:pt x="3997333" y="6235100"/>
                  </a:lnTo>
                  <a:lnTo>
                    <a:pt x="4016330" y="6192801"/>
                  </a:lnTo>
                  <a:lnTo>
                    <a:pt x="4035044" y="6150154"/>
                  </a:lnTo>
                  <a:lnTo>
                    <a:pt x="4053474" y="6107163"/>
                  </a:lnTo>
                  <a:lnTo>
                    <a:pt x="4071618" y="6063830"/>
                  </a:lnTo>
                  <a:lnTo>
                    <a:pt x="4089473" y="6020160"/>
                  </a:lnTo>
                  <a:lnTo>
                    <a:pt x="4107037" y="5976156"/>
                  </a:lnTo>
                  <a:lnTo>
                    <a:pt x="4124308" y="5931821"/>
                  </a:lnTo>
                  <a:lnTo>
                    <a:pt x="4141283" y="5887160"/>
                  </a:lnTo>
                  <a:lnTo>
                    <a:pt x="4157961" y="5842176"/>
                  </a:lnTo>
                  <a:lnTo>
                    <a:pt x="4174340" y="5796872"/>
                  </a:lnTo>
                  <a:lnTo>
                    <a:pt x="4190416" y="5751251"/>
                  </a:lnTo>
                  <a:lnTo>
                    <a:pt x="4206188" y="5705319"/>
                  </a:lnTo>
                  <a:lnTo>
                    <a:pt x="4221654" y="5659077"/>
                  </a:lnTo>
                  <a:lnTo>
                    <a:pt x="4236811" y="5612530"/>
                  </a:lnTo>
                  <a:lnTo>
                    <a:pt x="4251658" y="5565681"/>
                  </a:lnTo>
                  <a:lnTo>
                    <a:pt x="4266191" y="5518534"/>
                  </a:lnTo>
                  <a:lnTo>
                    <a:pt x="4280409" y="5471092"/>
                  </a:lnTo>
                  <a:lnTo>
                    <a:pt x="4294310" y="5423359"/>
                  </a:lnTo>
                  <a:lnTo>
                    <a:pt x="4307891" y="5375339"/>
                  </a:lnTo>
                  <a:lnTo>
                    <a:pt x="4321150" y="5327034"/>
                  </a:lnTo>
                  <a:lnTo>
                    <a:pt x="4334086" y="5278449"/>
                  </a:lnTo>
                  <a:lnTo>
                    <a:pt x="4346695" y="5229587"/>
                  </a:lnTo>
                  <a:lnTo>
                    <a:pt x="4358975" y="5180452"/>
                  </a:lnTo>
                  <a:lnTo>
                    <a:pt x="4370925" y="5131047"/>
                  </a:lnTo>
                  <a:lnTo>
                    <a:pt x="4382542" y="5081376"/>
                  </a:lnTo>
                  <a:lnTo>
                    <a:pt x="4393824" y="5031443"/>
                  </a:lnTo>
                  <a:lnTo>
                    <a:pt x="4404768" y="4981250"/>
                  </a:lnTo>
                  <a:lnTo>
                    <a:pt x="4415373" y="4930802"/>
                  </a:lnTo>
                  <a:lnTo>
                    <a:pt x="4425637" y="4880101"/>
                  </a:lnTo>
                  <a:lnTo>
                    <a:pt x="4435556" y="4829153"/>
                  </a:lnTo>
                  <a:lnTo>
                    <a:pt x="4445129" y="4777960"/>
                  </a:lnTo>
                  <a:lnTo>
                    <a:pt x="4454354" y="4726525"/>
                  </a:lnTo>
                  <a:lnTo>
                    <a:pt x="4463228" y="4674853"/>
                  </a:lnTo>
                  <a:lnTo>
                    <a:pt x="4471750" y="4622947"/>
                  </a:lnTo>
                  <a:lnTo>
                    <a:pt x="4479916" y="4570810"/>
                  </a:lnTo>
                  <a:lnTo>
                    <a:pt x="4487726" y="4518446"/>
                  </a:lnTo>
                  <a:lnTo>
                    <a:pt x="4495175" y="4465859"/>
                  </a:lnTo>
                  <a:lnTo>
                    <a:pt x="4502264" y="4413052"/>
                  </a:lnTo>
                  <a:lnTo>
                    <a:pt x="4508988" y="4360029"/>
                  </a:lnTo>
                  <a:lnTo>
                    <a:pt x="4515347" y="4306793"/>
                  </a:lnTo>
                  <a:lnTo>
                    <a:pt x="4521337" y="4253348"/>
                  </a:lnTo>
                  <a:lnTo>
                    <a:pt x="4526957" y="4199697"/>
                  </a:lnTo>
                  <a:lnTo>
                    <a:pt x="4532204" y="4145845"/>
                  </a:lnTo>
                  <a:lnTo>
                    <a:pt x="4537076" y="4091793"/>
                  </a:lnTo>
                  <a:lnTo>
                    <a:pt x="4541571" y="4037548"/>
                  </a:lnTo>
                  <a:lnTo>
                    <a:pt x="4545687" y="3983110"/>
                  </a:lnTo>
                  <a:lnTo>
                    <a:pt x="4549421" y="3928485"/>
                  </a:lnTo>
                  <a:lnTo>
                    <a:pt x="4552772" y="3873676"/>
                  </a:lnTo>
                  <a:lnTo>
                    <a:pt x="4555737" y="3818686"/>
                  </a:lnTo>
                  <a:lnTo>
                    <a:pt x="4558313" y="3763519"/>
                  </a:lnTo>
                  <a:lnTo>
                    <a:pt x="4560499" y="3708179"/>
                  </a:lnTo>
                  <a:lnTo>
                    <a:pt x="4562293" y="3652669"/>
                  </a:lnTo>
                  <a:lnTo>
                    <a:pt x="4563692" y="3596992"/>
                  </a:lnTo>
                  <a:lnTo>
                    <a:pt x="4564694" y="3541153"/>
                  </a:lnTo>
                  <a:lnTo>
                    <a:pt x="4565297" y="3485154"/>
                  </a:lnTo>
                  <a:lnTo>
                    <a:pt x="4565498" y="3429000"/>
                  </a:lnTo>
                  <a:lnTo>
                    <a:pt x="4565297" y="3372845"/>
                  </a:lnTo>
                  <a:lnTo>
                    <a:pt x="4564694" y="3316846"/>
                  </a:lnTo>
                  <a:lnTo>
                    <a:pt x="4563692" y="3261007"/>
                  </a:lnTo>
                  <a:lnTo>
                    <a:pt x="4562293" y="3205330"/>
                  </a:lnTo>
                  <a:lnTo>
                    <a:pt x="4560499" y="3149820"/>
                  </a:lnTo>
                  <a:lnTo>
                    <a:pt x="4558313" y="3094480"/>
                  </a:lnTo>
                  <a:lnTo>
                    <a:pt x="4555737" y="3039313"/>
                  </a:lnTo>
                  <a:lnTo>
                    <a:pt x="4552772" y="2984323"/>
                  </a:lnTo>
                  <a:lnTo>
                    <a:pt x="4549421" y="2929514"/>
                  </a:lnTo>
                  <a:lnTo>
                    <a:pt x="4545687" y="2874889"/>
                  </a:lnTo>
                  <a:lnTo>
                    <a:pt x="4541571" y="2820451"/>
                  </a:lnTo>
                  <a:lnTo>
                    <a:pt x="4537076" y="2766206"/>
                  </a:lnTo>
                  <a:lnTo>
                    <a:pt x="4532204" y="2712154"/>
                  </a:lnTo>
                  <a:lnTo>
                    <a:pt x="4526957" y="2658302"/>
                  </a:lnTo>
                  <a:lnTo>
                    <a:pt x="4521337" y="2604651"/>
                  </a:lnTo>
                  <a:lnTo>
                    <a:pt x="4515347" y="2551206"/>
                  </a:lnTo>
                  <a:lnTo>
                    <a:pt x="4508988" y="2497970"/>
                  </a:lnTo>
                  <a:lnTo>
                    <a:pt x="4502264" y="2444947"/>
                  </a:lnTo>
                  <a:lnTo>
                    <a:pt x="4495175" y="2392140"/>
                  </a:lnTo>
                  <a:lnTo>
                    <a:pt x="4487726" y="2339553"/>
                  </a:lnTo>
                  <a:lnTo>
                    <a:pt x="4479916" y="2287189"/>
                  </a:lnTo>
                  <a:lnTo>
                    <a:pt x="4471750" y="2235052"/>
                  </a:lnTo>
                  <a:lnTo>
                    <a:pt x="4463228" y="2183146"/>
                  </a:lnTo>
                  <a:lnTo>
                    <a:pt x="4454354" y="2131474"/>
                  </a:lnTo>
                  <a:lnTo>
                    <a:pt x="4445129" y="2080039"/>
                  </a:lnTo>
                  <a:lnTo>
                    <a:pt x="4435556" y="2028846"/>
                  </a:lnTo>
                  <a:lnTo>
                    <a:pt x="4425637" y="1977898"/>
                  </a:lnTo>
                  <a:lnTo>
                    <a:pt x="4415373" y="1927197"/>
                  </a:lnTo>
                  <a:lnTo>
                    <a:pt x="4404768" y="1876749"/>
                  </a:lnTo>
                  <a:lnTo>
                    <a:pt x="4393824" y="1826557"/>
                  </a:lnTo>
                  <a:lnTo>
                    <a:pt x="4382542" y="1776623"/>
                  </a:lnTo>
                  <a:lnTo>
                    <a:pt x="4370925" y="1726952"/>
                  </a:lnTo>
                  <a:lnTo>
                    <a:pt x="4358975" y="1677547"/>
                  </a:lnTo>
                  <a:lnTo>
                    <a:pt x="4346695" y="1628412"/>
                  </a:lnTo>
                  <a:lnTo>
                    <a:pt x="4334086" y="1579550"/>
                  </a:lnTo>
                  <a:lnTo>
                    <a:pt x="4321150" y="1530965"/>
                  </a:lnTo>
                  <a:lnTo>
                    <a:pt x="4307891" y="1482660"/>
                  </a:lnTo>
                  <a:lnTo>
                    <a:pt x="4294310" y="1434640"/>
                  </a:lnTo>
                  <a:lnTo>
                    <a:pt x="4280409" y="1386907"/>
                  </a:lnTo>
                  <a:lnTo>
                    <a:pt x="4266191" y="1339465"/>
                  </a:lnTo>
                  <a:lnTo>
                    <a:pt x="4251658" y="1292318"/>
                  </a:lnTo>
                  <a:lnTo>
                    <a:pt x="4236811" y="1245469"/>
                  </a:lnTo>
                  <a:lnTo>
                    <a:pt x="4221654" y="1198922"/>
                  </a:lnTo>
                  <a:lnTo>
                    <a:pt x="4206188" y="1152681"/>
                  </a:lnTo>
                  <a:lnTo>
                    <a:pt x="4190416" y="1106748"/>
                  </a:lnTo>
                  <a:lnTo>
                    <a:pt x="4174340" y="1061128"/>
                  </a:lnTo>
                  <a:lnTo>
                    <a:pt x="4157961" y="1015824"/>
                  </a:lnTo>
                  <a:lnTo>
                    <a:pt x="4141283" y="970839"/>
                  </a:lnTo>
                  <a:lnTo>
                    <a:pt x="4124308" y="926178"/>
                  </a:lnTo>
                  <a:lnTo>
                    <a:pt x="4107037" y="881844"/>
                  </a:lnTo>
                  <a:lnTo>
                    <a:pt x="4089473" y="837840"/>
                  </a:lnTo>
                  <a:lnTo>
                    <a:pt x="4071618" y="794169"/>
                  </a:lnTo>
                  <a:lnTo>
                    <a:pt x="4053474" y="750837"/>
                  </a:lnTo>
                  <a:lnTo>
                    <a:pt x="4035044" y="707845"/>
                  </a:lnTo>
                  <a:lnTo>
                    <a:pt x="4016330" y="665198"/>
                  </a:lnTo>
                  <a:lnTo>
                    <a:pt x="3997333" y="622899"/>
                  </a:lnTo>
                  <a:lnTo>
                    <a:pt x="3978057" y="580952"/>
                  </a:lnTo>
                  <a:lnTo>
                    <a:pt x="3958503" y="539360"/>
                  </a:lnTo>
                  <a:lnTo>
                    <a:pt x="3938673" y="498128"/>
                  </a:lnTo>
                  <a:lnTo>
                    <a:pt x="3918571" y="457257"/>
                  </a:lnTo>
                  <a:lnTo>
                    <a:pt x="3898197" y="416753"/>
                  </a:lnTo>
                  <a:lnTo>
                    <a:pt x="3877554" y="376618"/>
                  </a:lnTo>
                  <a:lnTo>
                    <a:pt x="3856645" y="336856"/>
                  </a:lnTo>
                  <a:lnTo>
                    <a:pt x="3835472" y="297471"/>
                  </a:lnTo>
                  <a:lnTo>
                    <a:pt x="3814036" y="258466"/>
                  </a:lnTo>
                  <a:lnTo>
                    <a:pt x="3792340" y="219845"/>
                  </a:lnTo>
                  <a:lnTo>
                    <a:pt x="3770387" y="181611"/>
                  </a:lnTo>
                  <a:lnTo>
                    <a:pt x="3748178" y="143769"/>
                  </a:lnTo>
                  <a:lnTo>
                    <a:pt x="3725716" y="106320"/>
                  </a:lnTo>
                  <a:lnTo>
                    <a:pt x="3703002" y="69270"/>
                  </a:lnTo>
                  <a:lnTo>
                    <a:pt x="36557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38782" y="832303"/>
            <a:ext cx="3399633" cy="1211229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445"/>
              </a:spcBef>
            </a:pPr>
            <a:r>
              <a:rPr sz="2800" b="0" spc="20" dirty="0">
                <a:latin typeface="Calibri Light"/>
                <a:cs typeface="Calibri Light"/>
              </a:rPr>
              <a:t>EQUIPOS </a:t>
            </a:r>
            <a:r>
              <a:rPr sz="2800" b="0" spc="25" dirty="0">
                <a:latin typeface="Calibri Light"/>
                <a:cs typeface="Calibri Light"/>
              </a:rPr>
              <a:t>DE </a:t>
            </a:r>
            <a:r>
              <a:rPr sz="2800" b="0" spc="30" dirty="0">
                <a:latin typeface="Calibri Light"/>
                <a:cs typeface="Calibri Light"/>
              </a:rPr>
              <a:t> </a:t>
            </a:r>
            <a:r>
              <a:rPr sz="2800" b="0" spc="20" dirty="0">
                <a:latin typeface="Calibri Light"/>
                <a:cs typeface="Calibri Light"/>
              </a:rPr>
              <a:t>IRRADIACION </a:t>
            </a:r>
            <a:r>
              <a:rPr sz="2800" b="0" spc="25" dirty="0">
                <a:latin typeface="Calibri Light"/>
                <a:cs typeface="Calibri Light"/>
              </a:rPr>
              <a:t>DE </a:t>
            </a:r>
            <a:r>
              <a:rPr sz="2800" b="0" spc="30" dirty="0">
                <a:latin typeface="Calibri Light"/>
                <a:cs typeface="Calibri Light"/>
              </a:rPr>
              <a:t> H</a:t>
            </a:r>
            <a:r>
              <a:rPr sz="2800" b="0" spc="25" dirty="0">
                <a:latin typeface="Calibri Light"/>
                <a:cs typeface="Calibri Light"/>
              </a:rPr>
              <a:t>E</a:t>
            </a:r>
            <a:r>
              <a:rPr sz="2800" b="0" spc="35" dirty="0">
                <a:latin typeface="Calibri Light"/>
                <a:cs typeface="Calibri Light"/>
              </a:rPr>
              <a:t>MO</a:t>
            </a:r>
            <a:r>
              <a:rPr sz="2800" b="0" spc="-5" dirty="0">
                <a:latin typeface="Calibri Light"/>
                <a:cs typeface="Calibri Light"/>
              </a:rPr>
              <a:t>C</a:t>
            </a:r>
            <a:r>
              <a:rPr sz="2800" b="0" spc="35" dirty="0">
                <a:latin typeface="Calibri Light"/>
                <a:cs typeface="Calibri Light"/>
              </a:rPr>
              <a:t>OM</a:t>
            </a:r>
            <a:r>
              <a:rPr sz="2800" b="0" spc="25" dirty="0">
                <a:latin typeface="Calibri Light"/>
                <a:cs typeface="Calibri Light"/>
              </a:rPr>
              <a:t>P</a:t>
            </a:r>
            <a:r>
              <a:rPr sz="2800" b="0" spc="35" dirty="0">
                <a:latin typeface="Calibri Light"/>
                <a:cs typeface="Calibri Light"/>
              </a:rPr>
              <a:t>O</a:t>
            </a:r>
            <a:r>
              <a:rPr sz="2800" b="0" spc="30" dirty="0">
                <a:latin typeface="Calibri Light"/>
                <a:cs typeface="Calibri Light"/>
              </a:rPr>
              <a:t>N</a:t>
            </a:r>
            <a:r>
              <a:rPr sz="2800" b="0" spc="25" dirty="0">
                <a:latin typeface="Calibri Light"/>
                <a:cs typeface="Calibri Light"/>
              </a:rPr>
              <a:t>E</a:t>
            </a:r>
            <a:r>
              <a:rPr sz="2800" b="0" spc="30" dirty="0">
                <a:latin typeface="Calibri Light"/>
                <a:cs typeface="Calibri Light"/>
              </a:rPr>
              <a:t>N</a:t>
            </a:r>
            <a:r>
              <a:rPr sz="2800" b="0" spc="15" dirty="0">
                <a:latin typeface="Calibri Light"/>
                <a:cs typeface="Calibri Light"/>
              </a:rPr>
              <a:t>T</a:t>
            </a:r>
            <a:r>
              <a:rPr sz="2800" b="0" spc="-5" dirty="0">
                <a:latin typeface="Calibri Light"/>
                <a:cs typeface="Calibri Light"/>
              </a:rPr>
              <a:t>E</a:t>
            </a:r>
            <a:r>
              <a:rPr sz="2800" b="0" spc="20" dirty="0">
                <a:latin typeface="Calibri Light"/>
                <a:cs typeface="Calibri Light"/>
              </a:rPr>
              <a:t>S</a:t>
            </a:r>
            <a:endParaRPr sz="2800" dirty="0">
              <a:latin typeface="Calibri Light"/>
              <a:cs typeface="Calibr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24001" y="1152145"/>
            <a:ext cx="4006186" cy="1060831"/>
            <a:chOff x="0" y="1152144"/>
            <a:chExt cx="4006186" cy="1060831"/>
          </a:xfrm>
        </p:grpSpPr>
        <p:sp>
          <p:nvSpPr>
            <p:cNvPr id="11" name="object 11"/>
            <p:cNvSpPr/>
            <p:nvPr/>
          </p:nvSpPr>
          <p:spPr>
            <a:xfrm>
              <a:off x="0" y="1152144"/>
              <a:ext cx="96520" cy="654050"/>
            </a:xfrm>
            <a:custGeom>
              <a:avLst/>
              <a:gdLst/>
              <a:ahLst/>
              <a:cxnLst/>
              <a:rect l="l" t="t" r="r" b="b"/>
              <a:pathLst>
                <a:path w="96520" h="654050">
                  <a:moveTo>
                    <a:pt x="96012" y="0"/>
                  </a:moveTo>
                  <a:lnTo>
                    <a:pt x="0" y="0"/>
                  </a:lnTo>
                  <a:lnTo>
                    <a:pt x="0" y="653902"/>
                  </a:lnTo>
                  <a:lnTo>
                    <a:pt x="96012" y="653902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defTabSz="914400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37157" y="2194560"/>
              <a:ext cx="3669029" cy="18415"/>
            </a:xfrm>
            <a:custGeom>
              <a:avLst/>
              <a:gdLst/>
              <a:ahLst/>
              <a:cxnLst/>
              <a:rect l="l" t="t" r="r" b="b"/>
              <a:pathLst>
                <a:path w="3669029" h="18414">
                  <a:moveTo>
                    <a:pt x="366903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669030" y="18287"/>
                  </a:lnTo>
                  <a:lnTo>
                    <a:pt x="3669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7157" y="2194560"/>
              <a:ext cx="3669029" cy="18415"/>
            </a:xfrm>
            <a:custGeom>
              <a:avLst/>
              <a:gdLst/>
              <a:ahLst/>
              <a:cxnLst/>
              <a:rect l="l" t="t" r="r" b="b"/>
              <a:pathLst>
                <a:path w="3669029" h="18414">
                  <a:moveTo>
                    <a:pt x="366903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669030" y="18287"/>
                  </a:lnTo>
                  <a:lnTo>
                    <a:pt x="366903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pPr defTabSz="914400"/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938782" y="2508503"/>
            <a:ext cx="3391535" cy="308546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84150" marR="5080" indent="-171450" defTabSz="914400">
              <a:lnSpc>
                <a:spcPct val="90000"/>
              </a:lnSpc>
              <a:spcBef>
                <a:spcPts val="300"/>
              </a:spcBef>
              <a:buFont typeface="Arial"/>
              <a:buChar char="•"/>
              <a:tabLst>
                <a:tab pos="184150" algn="l"/>
              </a:tabLst>
            </a:pP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enfermedad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injerto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versus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huésped asociada 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transfusión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 (EIVH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45" dirty="0">
                <a:solidFill>
                  <a:prstClr val="black"/>
                </a:solidFill>
                <a:latin typeface="Calibri"/>
                <a:cs typeface="Calibri"/>
              </a:rPr>
              <a:t>AT)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es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una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reacción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adversa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poco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frecuente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pero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fatal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y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está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 relacionada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con la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proliferación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linfocitos 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T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que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se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encuentran 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en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los </a:t>
            </a:r>
            <a:r>
              <a:rPr sz="2000" spc="-3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componentes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celulares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y</a:t>
            </a:r>
            <a:r>
              <a:rPr sz="20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que 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 reaccionan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prstClr val="black"/>
                </a:solidFill>
                <a:latin typeface="Calibri"/>
                <a:cs typeface="Calibri"/>
              </a:rPr>
              <a:t>contra</a:t>
            </a:r>
            <a:r>
              <a:rPr sz="2000" spc="-5" dirty="0">
                <a:solidFill>
                  <a:prstClr val="black"/>
                </a:solidFill>
                <a:latin typeface="Calibri"/>
                <a:cs typeface="Calibri"/>
              </a:rPr>
              <a:t> tejidos del </a:t>
            </a:r>
            <a:r>
              <a:rPr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prstClr val="black"/>
                </a:solidFill>
                <a:latin typeface="Calibri"/>
                <a:cs typeface="Calibri"/>
              </a:rPr>
              <a:t>receptor</a:t>
            </a:r>
            <a:endParaRPr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9"/>
                </a:lnTo>
                <a:lnTo>
                  <a:pt x="9144000" y="68579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77922" y="0"/>
            <a:ext cx="7861907" cy="6858000"/>
            <a:chOff x="19" y="0"/>
            <a:chExt cx="7115809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" y="853"/>
              <a:ext cx="2057378" cy="685707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57399" y="0"/>
              <a:ext cx="5058410" cy="6858000"/>
            </a:xfrm>
            <a:custGeom>
              <a:avLst/>
              <a:gdLst/>
              <a:ahLst/>
              <a:cxnLst/>
              <a:rect l="l" t="t" r="r" b="b"/>
              <a:pathLst>
                <a:path w="5058409" h="6858000">
                  <a:moveTo>
                    <a:pt x="0" y="0"/>
                  </a:moveTo>
                  <a:lnTo>
                    <a:pt x="5058251" y="0"/>
                  </a:lnTo>
                  <a:lnTo>
                    <a:pt x="50582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76973" y="685798"/>
              <a:ext cx="4019550" cy="5486400"/>
            </a:xfrm>
            <a:custGeom>
              <a:avLst/>
              <a:gdLst/>
              <a:ahLst/>
              <a:cxnLst/>
              <a:rect l="l" t="t" r="r" b="b"/>
              <a:pathLst>
                <a:path w="4019550" h="5486400">
                  <a:moveTo>
                    <a:pt x="4019105" y="0"/>
                  </a:moveTo>
                  <a:lnTo>
                    <a:pt x="0" y="0"/>
                  </a:lnTo>
                  <a:lnTo>
                    <a:pt x="0" y="5486401"/>
                  </a:lnTo>
                  <a:lnTo>
                    <a:pt x="4019105" y="5486401"/>
                  </a:lnTo>
                  <a:lnTo>
                    <a:pt x="40191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0439" y="710183"/>
              <a:ext cx="2188464" cy="780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3760" y="1103375"/>
              <a:ext cx="2316480" cy="78028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81950" y="1908048"/>
            <a:ext cx="3378910" cy="412542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22250" marR="55880" indent="-171450" algn="just">
              <a:lnSpc>
                <a:spcPct val="80300"/>
              </a:lnSpc>
              <a:spcBef>
                <a:spcPts val="475"/>
              </a:spcBef>
              <a:buClr>
                <a:srgbClr val="3C6F7A"/>
              </a:buClr>
              <a:buFont typeface="Arial"/>
              <a:buChar char="•"/>
              <a:tabLst>
                <a:tab pos="279400" algn="l"/>
              </a:tabLst>
            </a:pPr>
            <a:r>
              <a:rPr sz="2000" dirty="0"/>
              <a:t>	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filtro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leucorreducción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b="1" spc="-44" baseline="25252" dirty="0">
                <a:solidFill>
                  <a:srgbClr val="FFFFFF"/>
                </a:solidFill>
                <a:latin typeface="Calibri"/>
                <a:cs typeface="Calibri"/>
              </a:rPr>
              <a:t>ra </a:t>
            </a:r>
            <a:r>
              <a:rPr b="1" spc="-37" baseline="252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generación,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reduce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3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órdenes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de 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magnitude,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ó 3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logs,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o &lt;5 x 10</a:t>
            </a:r>
            <a:r>
              <a:rPr b="1" baseline="25252" dirty="0">
                <a:solidFill>
                  <a:srgbClr val="FFFFFF"/>
                </a:solidFill>
                <a:latin typeface="Calibri"/>
                <a:cs typeface="Calibri"/>
              </a:rPr>
              <a:t>6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unidad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GR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dosis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terapéutica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plaquetas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adulto.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50"/>
              </a:spcBef>
              <a:buClr>
                <a:srgbClr val="3C6F7A"/>
              </a:buClr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565150" marR="56515" lvl="1" indent="-171450" algn="just">
              <a:lnSpc>
                <a:spcPct val="78100"/>
              </a:lnSpc>
              <a:buClr>
                <a:srgbClr val="3C6F7A"/>
              </a:buClr>
              <a:buFont typeface="Arial"/>
              <a:buChar char="•"/>
              <a:tabLst>
                <a:tab pos="565150" algn="l"/>
              </a:tabLst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Disminuir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refractariedad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plaquetas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causada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por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aloin-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munización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HLA.</a:t>
            </a:r>
            <a:endParaRPr dirty="0">
              <a:latin typeface="Calibri"/>
              <a:cs typeface="Calibri"/>
            </a:endParaRPr>
          </a:p>
          <a:p>
            <a:pPr marL="565150" marR="55880" lvl="1" indent="-171450" algn="just">
              <a:lnSpc>
                <a:spcPct val="78700"/>
              </a:lnSpc>
              <a:spcBef>
                <a:spcPts val="484"/>
              </a:spcBef>
              <a:buClr>
                <a:srgbClr val="3C6F7A"/>
              </a:buClr>
              <a:buFont typeface="Arial"/>
              <a:buChar char="•"/>
              <a:tabLst>
                <a:tab pos="565150" algn="l"/>
              </a:tabLst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Disminuir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transmisión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infecciones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CMV</a:t>
            </a:r>
            <a:endParaRPr dirty="0">
              <a:latin typeface="Calibri"/>
              <a:cs typeface="Calibri"/>
            </a:endParaRPr>
          </a:p>
          <a:p>
            <a:pPr marL="565150" marR="56515" lvl="1" indent="-171450" algn="just">
              <a:lnSpc>
                <a:spcPts val="1580"/>
              </a:lnSpc>
              <a:spcBef>
                <a:spcPts val="310"/>
              </a:spcBef>
              <a:buClr>
                <a:srgbClr val="3C6F7A"/>
              </a:buClr>
              <a:buFont typeface="Arial"/>
              <a:buChar char="•"/>
              <a:tabLst>
                <a:tab pos="565150" algn="l"/>
              </a:tabLst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Disminuir la reacción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febril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hemolítica</a:t>
            </a:r>
            <a:endParaRPr dirty="0">
              <a:latin typeface="Calibri"/>
              <a:cs typeface="Calibri"/>
            </a:endParaRPr>
          </a:p>
          <a:p>
            <a:pPr marL="565150" marR="56515" lvl="1" indent="-171450" algn="just">
              <a:lnSpc>
                <a:spcPct val="80600"/>
              </a:lnSpc>
              <a:spcBef>
                <a:spcPts val="380"/>
              </a:spcBef>
              <a:buClr>
                <a:srgbClr val="3C6F7A"/>
              </a:buClr>
              <a:buFont typeface="Arial"/>
              <a:buChar char="•"/>
              <a:tabLst>
                <a:tab pos="565150" algn="l"/>
              </a:tabLst>
            </a:pP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Disminuir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aloinmunización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pacientes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candidatos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transplantes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39653" y="11"/>
            <a:ext cx="2602399" cy="685798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BA83EF8-B2A6-48C4-BF84-6497CEFB3DD4}"/>
              </a:ext>
            </a:extLst>
          </p:cNvPr>
          <p:cNvSpPr txBox="1"/>
          <p:nvPr/>
        </p:nvSpPr>
        <p:spPr>
          <a:xfrm>
            <a:off x="1228299" y="1050878"/>
            <a:ext cx="8270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6. UMT (Despacho de hemocomponentes):</a:t>
            </a:r>
          </a:p>
          <a:p>
            <a:r>
              <a:rPr lang="es-C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/>
              <a:t>INMEDIATA (sin PC)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/>
              <a:t>URGENTE  (en 2 </a:t>
            </a:r>
            <a:r>
              <a:rPr lang="es-CL" dirty="0" err="1"/>
              <a:t>hrs</a:t>
            </a:r>
            <a:r>
              <a:rPr lang="es-CL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/>
              <a:t>NO URGENTE (dentro del día)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2A7F3F-9929-4186-91A4-CB88E390C0F3}"/>
              </a:ext>
            </a:extLst>
          </p:cNvPr>
          <p:cNvSpPr txBox="1"/>
          <p:nvPr/>
        </p:nvSpPr>
        <p:spPr>
          <a:xfrm>
            <a:off x="1228299" y="4053384"/>
            <a:ext cx="8420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7. HEMOVIGILANCIA</a:t>
            </a:r>
          </a:p>
          <a:p>
            <a:r>
              <a:rPr lang="es-CL" dirty="0"/>
              <a:t>(reacciones adversas)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42151-F8BC-4BFF-A4EF-86D7F21BF757}"/>
              </a:ext>
            </a:extLst>
          </p:cNvPr>
          <p:cNvSpPr txBox="1"/>
          <p:nvPr/>
        </p:nvSpPr>
        <p:spPr>
          <a:xfrm>
            <a:off x="5049672" y="4053385"/>
            <a:ext cx="429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INMEDIATA: 5 MINUTOS AL PIE DE LA CAMA PACIENTE.</a:t>
            </a:r>
          </a:p>
          <a:p>
            <a:r>
              <a:rPr lang="es-CL" dirty="0"/>
              <a:t>TARDIA: 24 HRS o DIAS POSTERIORES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55B56E3-5EA5-4BE0-9EEB-EEC5D1F3E3DB}"/>
              </a:ext>
            </a:extLst>
          </p:cNvPr>
          <p:cNvCxnSpPr/>
          <p:nvPr/>
        </p:nvCxnSpPr>
        <p:spPr>
          <a:xfrm flipV="1">
            <a:off x="3684896" y="4244454"/>
            <a:ext cx="1364776" cy="150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7AB4AB0-D41C-4E91-B855-E2AFFCF417C1}"/>
              </a:ext>
            </a:extLst>
          </p:cNvPr>
          <p:cNvCxnSpPr>
            <a:cxnSpLocks/>
          </p:cNvCxnSpPr>
          <p:nvPr/>
        </p:nvCxnSpPr>
        <p:spPr>
          <a:xfrm>
            <a:off x="3671248" y="4394579"/>
            <a:ext cx="1364776" cy="150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Imagen 13" descr="Imagen que contiene tabla, persona, interior, hombre&#10;&#10;Descripción generada automáticamente">
            <a:extLst>
              <a:ext uri="{FF2B5EF4-FFF2-40B4-BE49-F238E27FC236}">
                <a16:creationId xmlns:a16="http://schemas.microsoft.com/office/drawing/2014/main" id="{FD8ED593-8C89-49C1-A0DB-3853CE1CD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96" y="517301"/>
            <a:ext cx="2689036" cy="2689036"/>
          </a:xfrm>
          <a:prstGeom prst="rect">
            <a:avLst/>
          </a:prstGeom>
        </p:spPr>
      </p:pic>
      <p:pic>
        <p:nvPicPr>
          <p:cNvPr id="16" name="Imagen 15" descr="Diagrama, Pizarra&#10;&#10;Descripción generada automáticamente">
            <a:extLst>
              <a:ext uri="{FF2B5EF4-FFF2-40B4-BE49-F238E27FC236}">
                <a16:creationId xmlns:a16="http://schemas.microsoft.com/office/drawing/2014/main" id="{047CBD9E-51B7-4052-9DE6-AF741D0A1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44704"/>
            <a:ext cx="2689739" cy="2107315"/>
          </a:xfrm>
          <a:prstGeom prst="rect">
            <a:avLst/>
          </a:prstGeom>
        </p:spPr>
      </p:pic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F4BD82C1-7226-4846-8BB7-20D4D864F028}"/>
              </a:ext>
            </a:extLst>
          </p:cNvPr>
          <p:cNvSpPr/>
          <p:nvPr/>
        </p:nvSpPr>
        <p:spPr>
          <a:xfrm>
            <a:off x="1774208" y="2784141"/>
            <a:ext cx="122831" cy="81886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45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04482-2F7C-B2D0-B0FF-298EC08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64" y="457200"/>
            <a:ext cx="3932237" cy="1600200"/>
          </a:xfrm>
        </p:spPr>
        <p:txBody>
          <a:bodyPr/>
          <a:lstStyle/>
          <a:p>
            <a:r>
              <a:rPr lang="es-CL" dirty="0"/>
              <a:t>Control de stock de UMT.</a:t>
            </a:r>
            <a:br>
              <a:rPr lang="es-CL" dirty="0"/>
            </a:b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252411-B1CD-36CF-4ADF-C1700B3BD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724785" cy="2176272"/>
          </a:xfrm>
        </p:spPr>
        <p:txBody>
          <a:bodyPr/>
          <a:lstStyle/>
          <a:p>
            <a:pPr algn="just"/>
            <a:r>
              <a:rPr lang="es-CL" dirty="0"/>
              <a:t>Cuando la cantidad de hemocomponentes se encuentra en stock crítico, se: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Restringe las unidades enviadas a los servicios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Se prioriza a pacientes en riesgo vital o sangrado activo.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Los pacientes que  no se encuentren críticos, quedarán en espera hasta que el stock aumente lo suficiente para cubrir toda la demanda.</a:t>
            </a:r>
          </a:p>
        </p:txBody>
      </p:sp>
      <p:pic>
        <p:nvPicPr>
          <p:cNvPr id="8" name="Imagen 7" descr="Imagen que contiene interior, coche, pequeño, llenado&#10;&#10;Descripción generada automáticamente">
            <a:extLst>
              <a:ext uri="{FF2B5EF4-FFF2-40B4-BE49-F238E27FC236}">
                <a16:creationId xmlns:a16="http://schemas.microsoft.com/office/drawing/2014/main" id="{8762B877-BD71-6EE6-48C0-BABE4B9A3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33" y="4204806"/>
            <a:ext cx="2173793" cy="2422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Texto, Carta&#10;&#10;Descripción generada automáticamente">
            <a:extLst>
              <a:ext uri="{FF2B5EF4-FFF2-40B4-BE49-F238E27FC236}">
                <a16:creationId xmlns:a16="http://schemas.microsoft.com/office/drawing/2014/main" id="{FC58D34C-99B0-C368-3331-B5C6FC749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38" y="3657307"/>
            <a:ext cx="2264276" cy="3019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C129203A-F2B1-86CC-0DE7-EDF886D3D033}"/>
              </a:ext>
            </a:extLst>
          </p:cNvPr>
          <p:cNvSpPr/>
          <p:nvPr/>
        </p:nvSpPr>
        <p:spPr>
          <a:xfrm>
            <a:off x="496439" y="4673104"/>
            <a:ext cx="307925" cy="11569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3EC699B-24BE-A9EC-C0EA-105C21ECF5C1}"/>
              </a:ext>
            </a:extLst>
          </p:cNvPr>
          <p:cNvSpPr/>
          <p:nvPr/>
        </p:nvSpPr>
        <p:spPr>
          <a:xfrm>
            <a:off x="839788" y="4673104"/>
            <a:ext cx="1482618" cy="9657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Stock disminuye</a:t>
            </a:r>
            <a:endParaRPr lang="es-CL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2AE4C59-756C-7CD0-4DAE-7A9EC0C14591}"/>
              </a:ext>
            </a:extLst>
          </p:cNvPr>
          <p:cNvSpPr/>
          <p:nvPr/>
        </p:nvSpPr>
        <p:spPr>
          <a:xfrm>
            <a:off x="7591304" y="4204806"/>
            <a:ext cx="1467046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5F9A468-1CE2-4DEC-8DCB-17EAD6F158CE}"/>
              </a:ext>
            </a:extLst>
          </p:cNvPr>
          <p:cNvSpPr/>
          <p:nvPr/>
        </p:nvSpPr>
        <p:spPr>
          <a:xfrm>
            <a:off x="7467109" y="5881271"/>
            <a:ext cx="857718" cy="2378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Imagen 19" descr="Texto, Carta&#10;&#10;Descripción generada automáticamente">
            <a:extLst>
              <a:ext uri="{FF2B5EF4-FFF2-40B4-BE49-F238E27FC236}">
                <a16:creationId xmlns:a16="http://schemas.microsoft.com/office/drawing/2014/main" id="{14775EBC-6AAE-9E94-2B37-F29C2E40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38" y="504495"/>
            <a:ext cx="2193379" cy="2924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79415B0-550E-2291-1009-47793A92FEAC}"/>
              </a:ext>
            </a:extLst>
          </p:cNvPr>
          <p:cNvSpPr/>
          <p:nvPr/>
        </p:nvSpPr>
        <p:spPr>
          <a:xfrm>
            <a:off x="7626753" y="1137867"/>
            <a:ext cx="1467046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7800756-E403-C644-8A41-6A9065F03DEF}"/>
              </a:ext>
            </a:extLst>
          </p:cNvPr>
          <p:cNvSpPr/>
          <p:nvPr/>
        </p:nvSpPr>
        <p:spPr>
          <a:xfrm>
            <a:off x="7352650" y="2819075"/>
            <a:ext cx="845975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136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E361B3E-053E-F152-2709-2187443B736C}"/>
              </a:ext>
            </a:extLst>
          </p:cNvPr>
          <p:cNvSpPr txBox="1"/>
          <p:nvPr/>
        </p:nvSpPr>
        <p:spPr>
          <a:xfrm>
            <a:off x="410284" y="397401"/>
            <a:ext cx="914805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NATURALEZA DE LA MATERIA A REGULAR</a:t>
            </a:r>
          </a:p>
          <a:p>
            <a:endParaRPr lang="es-CL" dirty="0"/>
          </a:p>
          <a:p>
            <a:r>
              <a:rPr lang="es-MX" dirty="0">
                <a:solidFill>
                  <a:schemeClr val="accent1"/>
                </a:solidFill>
                <a:highlight>
                  <a:srgbClr val="FFCCCC"/>
                </a:highlight>
              </a:rPr>
              <a:t>La sangre es un elemento vital e insustituible para la vida</a:t>
            </a:r>
            <a:r>
              <a:rPr lang="es-MX" sz="1600" dirty="0"/>
              <a:t>, y como tal</a:t>
            </a:r>
            <a:r>
              <a:rPr lang="es-CL" sz="1600" dirty="0"/>
              <a:t>, </a:t>
            </a:r>
            <a:r>
              <a:rPr lang="es-MX" sz="1600" dirty="0"/>
              <a:t>hoy las </a:t>
            </a:r>
            <a:r>
              <a:rPr lang="es-MX" sz="1600" u="sng" dirty="0"/>
              <a:t>transfusiones</a:t>
            </a:r>
            <a:r>
              <a:rPr lang="es-MX" sz="1600" dirty="0"/>
              <a:t> son una parte importante del tratamiento que requieren algunos pacientes</a:t>
            </a:r>
            <a:r>
              <a:rPr lang="es-CL" sz="1600" dirty="0"/>
              <a:t>.</a:t>
            </a:r>
          </a:p>
          <a:p>
            <a:endParaRPr lang="es-CL" sz="1600" dirty="0"/>
          </a:p>
          <a:p>
            <a:r>
              <a:rPr lang="es-MX" sz="1600" dirty="0"/>
              <a:t>La sangre </a:t>
            </a:r>
            <a:r>
              <a:rPr lang="es-MX" sz="1600" dirty="0">
                <a:highlight>
                  <a:srgbClr val="FFCCCC"/>
                </a:highlight>
              </a:rPr>
              <a:t>es un bien escaso que sólo se obtiene por donación de una persona sana </a:t>
            </a:r>
            <a:r>
              <a:rPr lang="es-MX" sz="1600" dirty="0"/>
              <a:t>y que debe emplearse en condiciones de equidad y humanidad</a:t>
            </a:r>
            <a:r>
              <a:rPr lang="es-CL" sz="1600" dirty="0"/>
              <a:t>,</a:t>
            </a:r>
            <a:r>
              <a:rPr lang="es-MX" sz="1600" dirty="0"/>
              <a:t> garantizando a toda la población un acceso </a:t>
            </a:r>
            <a:r>
              <a:rPr lang="es-MX" sz="1600" u="sng" dirty="0"/>
              <a:t>equitativo</a:t>
            </a:r>
            <a:r>
              <a:rPr lang="es-CL" sz="1600" u="sng" dirty="0"/>
              <a:t>,</a:t>
            </a:r>
            <a:r>
              <a:rPr lang="es-MX" sz="1600" u="sng" dirty="0"/>
              <a:t> oportuno</a:t>
            </a:r>
            <a:r>
              <a:rPr lang="es-CL" sz="1600" u="sng" dirty="0"/>
              <a:t>,</a:t>
            </a:r>
            <a:r>
              <a:rPr lang="es-MX" sz="1600" u="sng" dirty="0"/>
              <a:t> suficiente</a:t>
            </a:r>
            <a:r>
              <a:rPr lang="es-CL" sz="1600" u="sng" dirty="0"/>
              <a:t>,</a:t>
            </a:r>
            <a:r>
              <a:rPr lang="es-MX" sz="1600" u="sng" dirty="0"/>
              <a:t> eficiente y eficaz de componentes sanguíneos</a:t>
            </a:r>
            <a:r>
              <a:rPr lang="es-CL" sz="1600" dirty="0"/>
              <a:t>.</a:t>
            </a:r>
            <a:r>
              <a:rPr lang="es-MX" sz="1600" dirty="0"/>
              <a:t> Por esto la disponibilidad de sangre y sus componentes en condiciones de seguridad y oportunidad</a:t>
            </a:r>
            <a:r>
              <a:rPr lang="es-CL" sz="1600" dirty="0"/>
              <a:t>,</a:t>
            </a:r>
            <a:r>
              <a:rPr lang="es-MX" sz="1600" dirty="0"/>
              <a:t> se </a:t>
            </a:r>
            <a:r>
              <a:rPr lang="es-MX" sz="1600" dirty="0">
                <a:solidFill>
                  <a:schemeClr val="accent1"/>
                </a:solidFill>
                <a:highlight>
                  <a:srgbClr val="FFCCCC"/>
                </a:highlight>
              </a:rPr>
              <a:t>considera materia de orden público e interés nacional</a:t>
            </a:r>
            <a:r>
              <a:rPr lang="es-CL" sz="1600" dirty="0">
                <a:solidFill>
                  <a:schemeClr val="accent1"/>
                </a:solidFill>
                <a:highlight>
                  <a:srgbClr val="FFCCCC"/>
                </a:highlight>
              </a:rPr>
              <a:t>.</a:t>
            </a:r>
          </a:p>
          <a:p>
            <a:endParaRPr lang="es-CL" sz="1600" dirty="0">
              <a:solidFill>
                <a:schemeClr val="accent1"/>
              </a:solidFill>
              <a:highlight>
                <a:srgbClr val="FFCCCC"/>
              </a:highlight>
            </a:endParaRPr>
          </a:p>
          <a:p>
            <a:r>
              <a:rPr lang="es-MX" sz="1600" dirty="0"/>
              <a:t>En Chile</a:t>
            </a:r>
            <a:r>
              <a:rPr lang="es-CL" sz="1600" dirty="0"/>
              <a:t>,</a:t>
            </a:r>
            <a:r>
              <a:rPr lang="es-MX" sz="1600" dirty="0"/>
              <a:t> “está prohibida la comercialización de la sangre y sus componentes”</a:t>
            </a:r>
            <a:r>
              <a:rPr lang="es-CL" sz="1600" dirty="0"/>
              <a:t>.</a:t>
            </a:r>
            <a:r>
              <a:rPr lang="es-MX" sz="1600" dirty="0"/>
              <a:t> </a:t>
            </a:r>
          </a:p>
          <a:p>
            <a:endParaRPr lang="es-MX" sz="1600" dirty="0"/>
          </a:p>
          <a:p>
            <a:r>
              <a:rPr lang="es-MX" sz="1600" dirty="0"/>
              <a:t>Chile comparte </a:t>
            </a:r>
            <a:r>
              <a:rPr lang="es-CL" sz="1600" dirty="0"/>
              <a:t>lo</a:t>
            </a:r>
            <a:r>
              <a:rPr lang="es-MX" sz="1600" dirty="0"/>
              <a:t> señalado en documento de la Organización Mundial de la Salud</a:t>
            </a:r>
            <a:r>
              <a:rPr lang="es-CL" sz="1600" dirty="0"/>
              <a:t>:</a:t>
            </a:r>
          </a:p>
          <a:p>
            <a:endParaRPr lang="es-CL" sz="1600" dirty="0"/>
          </a:p>
          <a:p>
            <a:r>
              <a:rPr lang="es-MX" sz="1600" dirty="0"/>
              <a:t>“La carga de enfermedad debida a </a:t>
            </a:r>
            <a:r>
              <a:rPr lang="es-MX" sz="1600" u="sng" dirty="0">
                <a:solidFill>
                  <a:schemeClr val="accent1"/>
                </a:solidFill>
              </a:rPr>
              <a:t>sangre insegura puede ser eliminada o reducida </a:t>
            </a:r>
            <a:r>
              <a:rPr lang="es-MX" sz="1600" dirty="0"/>
              <a:t>sustancialmente a través de una estrategia integrada para un Programa Nacional de sangre seguro y suficiente que incluya: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Establecimiento de un </a:t>
            </a:r>
            <a:r>
              <a:rPr lang="es-MX" sz="1600" u="sng" dirty="0">
                <a:solidFill>
                  <a:schemeClr val="accent1"/>
                </a:solidFill>
              </a:rPr>
              <a:t>servicio de transfusión de sangre coordinado </a:t>
            </a:r>
            <a:r>
              <a:rPr lang="es-MX" sz="1600" dirty="0"/>
              <a:t>nacionalmente.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u="sng" dirty="0">
                <a:solidFill>
                  <a:schemeClr val="accent1"/>
                </a:solidFill>
              </a:rPr>
              <a:t>Colecta de sangre solo de donantes voluntarios</a:t>
            </a:r>
            <a:r>
              <a:rPr lang="es-MX" sz="1600" dirty="0"/>
              <a:t>, no remunerados</a:t>
            </a:r>
            <a:r>
              <a:rPr lang="es-CL" sz="1600" dirty="0"/>
              <a:t>,</a:t>
            </a:r>
            <a:r>
              <a:rPr lang="es-MX" sz="1600" dirty="0"/>
              <a:t> de poblaciones de bajo riesgo</a:t>
            </a:r>
            <a:r>
              <a:rPr lang="es-CL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u="sng" dirty="0">
                <a:solidFill>
                  <a:schemeClr val="accent1"/>
                </a:solidFill>
              </a:rPr>
              <a:t>Estudio de todas las unidades donadas</a:t>
            </a:r>
            <a:r>
              <a:rPr lang="es-CL" sz="1600" dirty="0"/>
              <a:t>,</a:t>
            </a:r>
            <a:r>
              <a:rPr lang="es-MX" sz="1600" dirty="0"/>
              <a:t> que incluya tamizaje para enfermedades infecciosas transmitidas por la sangre y pruebas de grupo sanguíneo e inmunohematología</a:t>
            </a:r>
            <a:r>
              <a:rPr lang="es-CL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u="sng" dirty="0">
                <a:solidFill>
                  <a:schemeClr val="accent1"/>
                </a:solidFill>
              </a:rPr>
              <a:t>Reducción de las transfusiones innecesarias </a:t>
            </a:r>
            <a:r>
              <a:rPr lang="es-MX" sz="1600" dirty="0"/>
              <a:t>a través del uso clínico apropiado de la sangre</a:t>
            </a:r>
            <a:r>
              <a:rPr lang="es-CL" sz="1600" dirty="0"/>
              <a:t>. (WHO/BCT/0203)”</a:t>
            </a:r>
          </a:p>
        </p:txBody>
      </p:sp>
    </p:spTree>
    <p:extLst>
      <p:ext uri="{BB962C8B-B14F-4D97-AF65-F5344CB8AC3E}">
        <p14:creationId xmlns:p14="http://schemas.microsoft.com/office/powerpoint/2010/main" val="2619872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D536F4-1B61-4804-93A0-739507622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" t="15629" r="954" b="14782"/>
          <a:stretch/>
        </p:blipFill>
        <p:spPr>
          <a:xfrm>
            <a:off x="832515" y="706272"/>
            <a:ext cx="10290412" cy="5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81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2BFA8-4F4A-A810-C6D9-4292EBE4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18358" cy="1320800"/>
          </a:xfrm>
        </p:spPr>
        <p:txBody>
          <a:bodyPr>
            <a:normAutofit/>
          </a:bodyPr>
          <a:lstStyle/>
          <a:p>
            <a:r>
              <a:rPr lang="es-CL" sz="2800" dirty="0"/>
              <a:t>PROCEDIMIENTO DE AFERESIS TERAPEUTICA 2024 4/04/2024</a:t>
            </a:r>
          </a:p>
        </p:txBody>
      </p:sp>
      <p:pic>
        <p:nvPicPr>
          <p:cNvPr id="5" name="Marcador de contenido 4" descr="Imagen que contiene persona, interior, hombre, parado&#10;&#10;Descripción generada automáticamente">
            <a:extLst>
              <a:ext uri="{FF2B5EF4-FFF2-40B4-BE49-F238E27FC236}">
                <a16:creationId xmlns:a16="http://schemas.microsoft.com/office/drawing/2014/main" id="{6580EF8C-D08C-0A05-44D2-5C11E0E05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3" y="2160588"/>
            <a:ext cx="5753685" cy="4697412"/>
          </a:xfrm>
        </p:spPr>
      </p:pic>
    </p:spTree>
    <p:extLst>
      <p:ext uri="{BB962C8B-B14F-4D97-AF65-F5344CB8AC3E}">
        <p14:creationId xmlns:p14="http://schemas.microsoft.com/office/powerpoint/2010/main" val="149416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1B600-ABD1-D92F-0675-B6922C22E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3" y="778934"/>
            <a:ext cx="3854528" cy="1278466"/>
          </a:xfrm>
        </p:spPr>
        <p:txBody>
          <a:bodyPr>
            <a:normAutofit/>
          </a:bodyPr>
          <a:lstStyle/>
          <a:p>
            <a:pPr algn="ctr"/>
            <a:r>
              <a:rPr lang="es-CL" sz="2400" dirty="0"/>
              <a:t>Donación de aféresis.</a:t>
            </a:r>
          </a:p>
        </p:txBody>
      </p:sp>
      <p:pic>
        <p:nvPicPr>
          <p:cNvPr id="6" name="Marcador de contenido 5" descr="Imagen que contiene interior, tabla, libro, comida&#10;&#10;Descripción generada automáticamente">
            <a:extLst>
              <a:ext uri="{FF2B5EF4-FFF2-40B4-BE49-F238E27FC236}">
                <a16:creationId xmlns:a16="http://schemas.microsoft.com/office/drawing/2014/main" id="{E96A6DE1-365F-A904-379F-28988662D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9831" y="512473"/>
            <a:ext cx="3089854" cy="30898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68D2D4-1D2C-0395-E0A3-253589AAE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4094691" cy="29004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CL" dirty="0"/>
              <a:t>Sección de nuestro banco que permite la obtención de concentrados de plaquetas y glóbulos rojos a través de  plaquetoféresis- </a:t>
            </a:r>
            <a:r>
              <a:rPr lang="es-CL" dirty="0" err="1"/>
              <a:t>eritroferesis</a:t>
            </a:r>
            <a:r>
              <a:rPr lang="es-CL" dirty="0"/>
              <a:t>, aumentando la eficiencia en la obtención de componentes de un solo  donante frente a la donación de sangre total, equivalentes a 6 a 12 unidades de plaquetas y 2 concentrados de glóbulos rojos respectivamente.</a:t>
            </a:r>
          </a:p>
        </p:txBody>
      </p:sp>
      <p:pic>
        <p:nvPicPr>
          <p:cNvPr id="12" name="Imagen 11" descr="Imagen que contiene interior, tabla, escritorio, computadora&#10;&#10;Descripción generada automáticamente">
            <a:extLst>
              <a:ext uri="{FF2B5EF4-FFF2-40B4-BE49-F238E27FC236}">
                <a16:creationId xmlns:a16="http://schemas.microsoft.com/office/drawing/2014/main" id="{5D2D83B0-97B0-35A0-66B7-49F3EBFC7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 t="718" b="9690"/>
          <a:stretch/>
        </p:blipFill>
        <p:spPr>
          <a:xfrm>
            <a:off x="6307526" y="3963194"/>
            <a:ext cx="4165161" cy="2535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Imagen que contiene interior, persona, frente, hombre&#10;&#10;Descripción generada automáticamente">
            <a:extLst>
              <a:ext uri="{FF2B5EF4-FFF2-40B4-BE49-F238E27FC236}">
                <a16:creationId xmlns:a16="http://schemas.microsoft.com/office/drawing/2014/main" id="{6F78030E-D7A2-1EF5-47CE-9D906707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491" y="1527903"/>
            <a:ext cx="3810001" cy="2119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565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BDE05-42C8-DE9A-80DB-69808930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Estadísticas Totales</a:t>
            </a:r>
            <a:br>
              <a:rPr lang="es-CL" dirty="0"/>
            </a:br>
            <a:endParaRPr lang="es-CL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77A4B15-F779-8AC5-4471-6639E4672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131498"/>
              </p:ext>
            </p:extLst>
          </p:nvPr>
        </p:nvGraphicFramePr>
        <p:xfrm>
          <a:off x="677334" y="1634066"/>
          <a:ext cx="8842331" cy="48095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6422">
                  <a:extLst>
                    <a:ext uri="{9D8B030D-6E8A-4147-A177-3AD203B41FA5}">
                      <a16:colId xmlns:a16="http://schemas.microsoft.com/office/drawing/2014/main" val="2901668350"/>
                    </a:ext>
                  </a:extLst>
                </a:gridCol>
                <a:gridCol w="2224743">
                  <a:extLst>
                    <a:ext uri="{9D8B030D-6E8A-4147-A177-3AD203B41FA5}">
                      <a16:colId xmlns:a16="http://schemas.microsoft.com/office/drawing/2014/main" val="1397557240"/>
                    </a:ext>
                  </a:extLst>
                </a:gridCol>
                <a:gridCol w="2210583">
                  <a:extLst>
                    <a:ext uri="{9D8B030D-6E8A-4147-A177-3AD203B41FA5}">
                      <a16:colId xmlns:a16="http://schemas.microsoft.com/office/drawing/2014/main" val="4084894720"/>
                    </a:ext>
                  </a:extLst>
                </a:gridCol>
                <a:gridCol w="2210583">
                  <a:extLst>
                    <a:ext uri="{9D8B030D-6E8A-4147-A177-3AD203B41FA5}">
                      <a16:colId xmlns:a16="http://schemas.microsoft.com/office/drawing/2014/main" val="1446035352"/>
                    </a:ext>
                  </a:extLst>
                </a:gridCol>
              </a:tblGrid>
              <a:tr h="649185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408738"/>
                  </a:ext>
                </a:extLst>
              </a:tr>
              <a:tr h="649185">
                <a:tc>
                  <a:txBody>
                    <a:bodyPr/>
                    <a:lstStyle/>
                    <a:p>
                      <a:r>
                        <a:rPr lang="es-CL" dirty="0"/>
                        <a:t>DONANTES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3419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4909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6170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71050634"/>
                  </a:ext>
                </a:extLst>
              </a:tr>
              <a:tr h="649185">
                <a:tc>
                  <a:txBody>
                    <a:bodyPr/>
                    <a:lstStyle/>
                    <a:p>
                      <a:r>
                        <a:rPr lang="es-CL" dirty="0" err="1"/>
                        <a:t>N°</a:t>
                      </a:r>
                      <a:r>
                        <a:rPr lang="es-CL" dirty="0"/>
                        <a:t> COLECTAS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34621"/>
                  </a:ext>
                </a:extLst>
              </a:tr>
              <a:tr h="649185">
                <a:tc>
                  <a:txBody>
                    <a:bodyPr/>
                    <a:lstStyle/>
                    <a:p>
                      <a:r>
                        <a:rPr lang="es-CL" dirty="0" err="1"/>
                        <a:t>N°</a:t>
                      </a:r>
                      <a:r>
                        <a:rPr lang="es-CL" dirty="0"/>
                        <a:t> DONANTES DE COLECTA ALTRUISTAS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9</a:t>
                      </a:r>
                      <a:r>
                        <a:rPr lang="es-CL"/>
                        <a:t>0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</a:t>
                      </a:r>
                      <a:r>
                        <a:rPr lang="es-CL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817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271334"/>
                  </a:ext>
                </a:extLst>
              </a:tr>
              <a:tr h="649185">
                <a:tc>
                  <a:txBody>
                    <a:bodyPr/>
                    <a:lstStyle/>
                    <a:p>
                      <a:r>
                        <a:rPr lang="es-CL" dirty="0"/>
                        <a:t>DONANTES PLAQUETOAFERESIS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021910"/>
                  </a:ext>
                </a:extLst>
              </a:tr>
              <a:tr h="649185">
                <a:tc>
                  <a:txBody>
                    <a:bodyPr/>
                    <a:lstStyle/>
                    <a:p>
                      <a:r>
                        <a:rPr lang="es-CL" dirty="0" err="1"/>
                        <a:t>N°</a:t>
                      </a:r>
                      <a:r>
                        <a:rPr lang="es-CL" dirty="0"/>
                        <a:t> TRANSFUSIONES</a:t>
                      </a:r>
                    </a:p>
                    <a:p>
                      <a:r>
                        <a:rPr lang="es-CL" dirty="0"/>
                        <a:t>GLOBULOS ROJOS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2142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4373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10530"/>
                  </a:ext>
                </a:extLst>
              </a:tr>
              <a:tr h="649185">
                <a:tc>
                  <a:txBody>
                    <a:bodyPr/>
                    <a:lstStyle/>
                    <a:p>
                      <a:r>
                        <a:rPr lang="es-CL" dirty="0" err="1"/>
                        <a:t>N°</a:t>
                      </a:r>
                      <a:r>
                        <a:rPr lang="es-CL" dirty="0"/>
                        <a:t> TRANSFUSIONES PLAQUETAS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1299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4455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181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95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5585F82-770B-8EBE-1C7C-E30CB10C6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567457"/>
              </p:ext>
            </p:extLst>
          </p:nvPr>
        </p:nvGraphicFramePr>
        <p:xfrm>
          <a:off x="777922" y="0"/>
          <a:ext cx="10536072" cy="6755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6765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E2D7C6-1145-4329-29CA-E21DA9DC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89358"/>
          </a:xfrm>
        </p:spPr>
        <p:txBody>
          <a:bodyPr>
            <a:normAutofit fontScale="90000"/>
          </a:bodyPr>
          <a:lstStyle/>
          <a:p>
            <a:r>
              <a:rPr lang="es-ES" dirty="0"/>
              <a:t>CALCULO STOCK JULIO-DICIEMBRE 2023</a:t>
            </a:r>
            <a:endParaRPr lang="es-CL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2B51939-1F89-04EA-A934-FEF70E4EE5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306080"/>
              </p:ext>
            </p:extLst>
          </p:nvPr>
        </p:nvGraphicFramePr>
        <p:xfrm>
          <a:off x="980489" y="1157286"/>
          <a:ext cx="7991060" cy="4884741"/>
        </p:xfrm>
        <a:graphic>
          <a:graphicData uri="http://schemas.openxmlformats.org/drawingml/2006/table">
            <a:tbl>
              <a:tblPr/>
              <a:tblGrid>
                <a:gridCol w="952081">
                  <a:extLst>
                    <a:ext uri="{9D8B030D-6E8A-4147-A177-3AD203B41FA5}">
                      <a16:colId xmlns:a16="http://schemas.microsoft.com/office/drawing/2014/main" val="2707668276"/>
                    </a:ext>
                  </a:extLst>
                </a:gridCol>
                <a:gridCol w="1016266">
                  <a:extLst>
                    <a:ext uri="{9D8B030D-6E8A-4147-A177-3AD203B41FA5}">
                      <a16:colId xmlns:a16="http://schemas.microsoft.com/office/drawing/2014/main" val="3375165446"/>
                    </a:ext>
                  </a:extLst>
                </a:gridCol>
                <a:gridCol w="1273007">
                  <a:extLst>
                    <a:ext uri="{9D8B030D-6E8A-4147-A177-3AD203B41FA5}">
                      <a16:colId xmlns:a16="http://schemas.microsoft.com/office/drawing/2014/main" val="1576601105"/>
                    </a:ext>
                  </a:extLst>
                </a:gridCol>
                <a:gridCol w="922662">
                  <a:extLst>
                    <a:ext uri="{9D8B030D-6E8A-4147-A177-3AD203B41FA5}">
                      <a16:colId xmlns:a16="http://schemas.microsoft.com/office/drawing/2014/main" val="3001110075"/>
                    </a:ext>
                  </a:extLst>
                </a:gridCol>
                <a:gridCol w="730107">
                  <a:extLst>
                    <a:ext uri="{9D8B030D-6E8A-4147-A177-3AD203B41FA5}">
                      <a16:colId xmlns:a16="http://schemas.microsoft.com/office/drawing/2014/main" val="3737007956"/>
                    </a:ext>
                  </a:extLst>
                </a:gridCol>
                <a:gridCol w="794292">
                  <a:extLst>
                    <a:ext uri="{9D8B030D-6E8A-4147-A177-3AD203B41FA5}">
                      <a16:colId xmlns:a16="http://schemas.microsoft.com/office/drawing/2014/main" val="2892691590"/>
                    </a:ext>
                  </a:extLst>
                </a:gridCol>
                <a:gridCol w="794292">
                  <a:extLst>
                    <a:ext uri="{9D8B030D-6E8A-4147-A177-3AD203B41FA5}">
                      <a16:colId xmlns:a16="http://schemas.microsoft.com/office/drawing/2014/main" val="3677020609"/>
                    </a:ext>
                  </a:extLst>
                </a:gridCol>
                <a:gridCol w="813013">
                  <a:extLst>
                    <a:ext uri="{9D8B030D-6E8A-4147-A177-3AD203B41FA5}">
                      <a16:colId xmlns:a16="http://schemas.microsoft.com/office/drawing/2014/main" val="263284538"/>
                    </a:ext>
                  </a:extLst>
                </a:gridCol>
                <a:gridCol w="695340">
                  <a:extLst>
                    <a:ext uri="{9D8B030D-6E8A-4147-A177-3AD203B41FA5}">
                      <a16:colId xmlns:a16="http://schemas.microsoft.com/office/drawing/2014/main" val="130287034"/>
                    </a:ext>
                  </a:extLst>
                </a:gridCol>
              </a:tblGrid>
              <a:tr h="188246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Calculo Stock GR</a:t>
                      </a: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84981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meses:</a:t>
                      </a: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JULIO-DICIEMBRE</a:t>
                      </a: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708018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118194"/>
                  </a:ext>
                </a:extLst>
              </a:tr>
              <a:tr h="5068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ABO-Rh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unidades transfundidas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días 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 diario 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margen de exeso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 critico (3 dias)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 optimo (7 dias)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767998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A+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400836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B+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556716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AB+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173882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O+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1305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187774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359205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B-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880390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AB-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776477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O-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330968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2076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480674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43946"/>
                  </a:ext>
                </a:extLst>
              </a:tr>
              <a:tr h="3298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Calculo Stock Plaquetas</a:t>
                      </a:r>
                    </a:p>
                  </a:txBody>
                  <a:tcPr marL="8045" marR="8045" marT="8045" marB="386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5" marR="8045" marT="8045" marB="386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7453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45" marR="8045" marT="8045" marB="3861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979624"/>
                  </a:ext>
                </a:extLst>
              </a:tr>
              <a:tr h="4714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ABO-Rh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 transfundidas unitarias 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Unidades transfundidas </a:t>
                      </a:r>
                      <a:r>
                        <a:rPr lang="es-C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plaquetoferesis</a:t>
                      </a: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(equivalente a 6u)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unidades transfundidas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dias 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promedio diario 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margen de exeso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 critico (3 dias)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 optimo (7 dias)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823535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1054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500614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74814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584170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1284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344522"/>
                  </a:ext>
                </a:extLst>
              </a:tr>
              <a:tr h="1882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2096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3512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8045" marR="8045" marT="8045" marB="3861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804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615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4857" y="321627"/>
            <a:ext cx="8429625" cy="6214745"/>
            <a:chOff x="471805" y="321733"/>
            <a:chExt cx="8429625" cy="6214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8225" y="321733"/>
              <a:ext cx="4323194" cy="62144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2540" y="3335867"/>
              <a:ext cx="2468880" cy="3200400"/>
            </a:xfrm>
            <a:custGeom>
              <a:avLst/>
              <a:gdLst/>
              <a:ahLst/>
              <a:cxnLst/>
              <a:rect l="l" t="t" r="r" b="b"/>
              <a:pathLst>
                <a:path w="2468879" h="3200400">
                  <a:moveTo>
                    <a:pt x="2468879" y="0"/>
                  </a:moveTo>
                  <a:lnTo>
                    <a:pt x="0" y="3200399"/>
                  </a:lnTo>
                  <a:lnTo>
                    <a:pt x="2468879" y="3200399"/>
                  </a:lnTo>
                  <a:lnTo>
                    <a:pt x="24688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1330" y="623275"/>
              <a:ext cx="8178800" cy="5608320"/>
            </a:xfrm>
            <a:custGeom>
              <a:avLst/>
              <a:gdLst/>
              <a:ahLst/>
              <a:cxnLst/>
              <a:rect l="l" t="t" r="r" b="b"/>
              <a:pathLst>
                <a:path w="8178800" h="5608320">
                  <a:moveTo>
                    <a:pt x="0" y="0"/>
                  </a:moveTo>
                  <a:lnTo>
                    <a:pt x="8178790" y="0"/>
                  </a:lnTo>
                  <a:lnTo>
                    <a:pt x="8178790" y="5607882"/>
                  </a:lnTo>
                  <a:lnTo>
                    <a:pt x="0" y="560788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72014" y="2626983"/>
            <a:ext cx="3301631" cy="516808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R="6985" algn="r">
              <a:lnSpc>
                <a:spcPts val="3890"/>
              </a:lnSpc>
              <a:spcBef>
                <a:spcPts val="130"/>
              </a:spcBef>
            </a:pPr>
            <a:r>
              <a:rPr sz="3400" spc="50" dirty="0">
                <a:latin typeface="Calibri Light"/>
                <a:cs typeface="Calibri Light"/>
              </a:rPr>
              <a:t>HE</a:t>
            </a:r>
            <a:r>
              <a:rPr sz="3400" spc="85" dirty="0">
                <a:latin typeface="Calibri Light"/>
                <a:cs typeface="Calibri Light"/>
              </a:rPr>
              <a:t>M</a:t>
            </a:r>
            <a:r>
              <a:rPr sz="3400" spc="25" dirty="0">
                <a:latin typeface="Calibri Light"/>
                <a:cs typeface="Calibri Light"/>
              </a:rPr>
              <a:t>O</a:t>
            </a:r>
            <a:r>
              <a:rPr sz="3400" spc="30" dirty="0">
                <a:latin typeface="Calibri Light"/>
                <a:cs typeface="Calibri Light"/>
              </a:rPr>
              <a:t>VI</a:t>
            </a:r>
            <a:r>
              <a:rPr sz="3400" spc="65" dirty="0">
                <a:latin typeface="Calibri Light"/>
                <a:cs typeface="Calibri Light"/>
              </a:rPr>
              <a:t>G</a:t>
            </a:r>
            <a:r>
              <a:rPr sz="3400" spc="25" dirty="0">
                <a:latin typeface="Calibri Light"/>
                <a:cs typeface="Calibri Light"/>
              </a:rPr>
              <a:t>IL</a:t>
            </a:r>
            <a:r>
              <a:rPr sz="3400" spc="45" dirty="0">
                <a:latin typeface="Calibri Light"/>
                <a:cs typeface="Calibri Light"/>
              </a:rPr>
              <a:t>ANCI</a:t>
            </a:r>
            <a:r>
              <a:rPr lang="es-CL" sz="3400" spc="45" dirty="0">
                <a:latin typeface="Calibri Light"/>
                <a:cs typeface="Calibri Light"/>
              </a:rPr>
              <a:t>A</a:t>
            </a:r>
            <a:endParaRPr sz="340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239" y="932133"/>
            <a:ext cx="3286125" cy="4419600"/>
          </a:xfrm>
          <a:custGeom>
            <a:avLst/>
            <a:gdLst/>
            <a:ahLst/>
            <a:cxnLst/>
            <a:rect l="l" t="t" r="r" b="b"/>
            <a:pathLst>
              <a:path w="3286125" h="4419600">
                <a:moveTo>
                  <a:pt x="3118221" y="0"/>
                </a:moveTo>
                <a:lnTo>
                  <a:pt x="0" y="0"/>
                </a:lnTo>
                <a:lnTo>
                  <a:pt x="0" y="4419078"/>
                </a:lnTo>
                <a:lnTo>
                  <a:pt x="3119349" y="4419078"/>
                </a:lnTo>
                <a:lnTo>
                  <a:pt x="3124859" y="4383349"/>
                </a:lnTo>
                <a:lnTo>
                  <a:pt x="3133328" y="4326141"/>
                </a:lnTo>
                <a:lnTo>
                  <a:pt x="3152969" y="4177221"/>
                </a:lnTo>
                <a:lnTo>
                  <a:pt x="3164260" y="4087778"/>
                </a:lnTo>
                <a:lnTo>
                  <a:pt x="3176139" y="3986985"/>
                </a:lnTo>
                <a:lnTo>
                  <a:pt x="3188724" y="3877111"/>
                </a:lnTo>
                <a:lnTo>
                  <a:pt x="3201308" y="3757702"/>
                </a:lnTo>
                <a:lnTo>
                  <a:pt x="3214129" y="3630575"/>
                </a:lnTo>
                <a:lnTo>
                  <a:pt x="3226007" y="3493460"/>
                </a:lnTo>
                <a:lnTo>
                  <a:pt x="3237417" y="3349988"/>
                </a:lnTo>
                <a:lnTo>
                  <a:pt x="3247766" y="3198343"/>
                </a:lnTo>
                <a:lnTo>
                  <a:pt x="3257647" y="3040341"/>
                </a:lnTo>
                <a:lnTo>
                  <a:pt x="3266938" y="2875531"/>
                </a:lnTo>
                <a:lnTo>
                  <a:pt x="3270231" y="2791082"/>
                </a:lnTo>
                <a:lnTo>
                  <a:pt x="3273877" y="2704818"/>
                </a:lnTo>
                <a:lnTo>
                  <a:pt x="3277288" y="2617190"/>
                </a:lnTo>
                <a:lnTo>
                  <a:pt x="3279522" y="2529109"/>
                </a:lnTo>
                <a:lnTo>
                  <a:pt x="3283640" y="2348407"/>
                </a:lnTo>
                <a:lnTo>
                  <a:pt x="3285051" y="2255786"/>
                </a:lnTo>
                <a:lnTo>
                  <a:pt x="3285051" y="2162257"/>
                </a:lnTo>
                <a:lnTo>
                  <a:pt x="3285757" y="2067820"/>
                </a:lnTo>
                <a:lnTo>
                  <a:pt x="3285051" y="1972475"/>
                </a:lnTo>
                <a:lnTo>
                  <a:pt x="3282346" y="1779060"/>
                </a:lnTo>
                <a:lnTo>
                  <a:pt x="3276582" y="1582013"/>
                </a:lnTo>
                <a:lnTo>
                  <a:pt x="3273171" y="1483036"/>
                </a:lnTo>
                <a:lnTo>
                  <a:pt x="3268349" y="1383150"/>
                </a:lnTo>
                <a:lnTo>
                  <a:pt x="3262586" y="1282357"/>
                </a:lnTo>
                <a:lnTo>
                  <a:pt x="3257059" y="1181110"/>
                </a:lnTo>
                <a:lnTo>
                  <a:pt x="3250001" y="1079861"/>
                </a:lnTo>
                <a:lnTo>
                  <a:pt x="3233065" y="876004"/>
                </a:lnTo>
                <a:lnTo>
                  <a:pt x="3223302" y="772941"/>
                </a:lnTo>
                <a:lnTo>
                  <a:pt x="3212600" y="669423"/>
                </a:lnTo>
                <a:lnTo>
                  <a:pt x="3201308" y="567267"/>
                </a:lnTo>
                <a:lnTo>
                  <a:pt x="3188136" y="463749"/>
                </a:lnTo>
                <a:lnTo>
                  <a:pt x="3160026" y="257168"/>
                </a:lnTo>
                <a:lnTo>
                  <a:pt x="3143678" y="154104"/>
                </a:lnTo>
                <a:lnTo>
                  <a:pt x="3126976" y="51494"/>
                </a:lnTo>
                <a:lnTo>
                  <a:pt x="3118221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1351" y="1637716"/>
            <a:ext cx="26334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20" dirty="0">
                <a:latin typeface="Calibri Light"/>
                <a:cs typeface="Calibri Light"/>
              </a:rPr>
              <a:t>INTRODUCCION</a:t>
            </a:r>
            <a:endParaRPr sz="2800" b="1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6308" y="4520965"/>
            <a:ext cx="4885690" cy="1095172"/>
          </a:xfrm>
          <a:prstGeom prst="rect">
            <a:avLst/>
          </a:prstGeom>
          <a:solidFill>
            <a:srgbClr val="FF5050"/>
          </a:solidFill>
        </p:spPr>
        <p:txBody>
          <a:bodyPr vert="horz" wrap="square" lIns="0" tIns="5080" rIns="0" bIns="0" rtlCol="0">
            <a:spAutoFit/>
          </a:bodyPr>
          <a:lstStyle/>
          <a:p>
            <a:pPr marL="248920" marR="193040" indent="-47625">
              <a:lnSpc>
                <a:spcPts val="1680"/>
              </a:lnSpc>
            </a:pPr>
            <a:endParaRPr lang="es-CL" sz="1500" b="1" spc="-20" dirty="0">
              <a:solidFill>
                <a:srgbClr val="44546A"/>
              </a:solidFill>
              <a:latin typeface="Calibri"/>
              <a:cs typeface="Calibri"/>
            </a:endParaRPr>
          </a:p>
          <a:p>
            <a:pPr marL="248920" marR="193040" indent="-47625">
              <a:lnSpc>
                <a:spcPts val="1680"/>
              </a:lnSpc>
            </a:pPr>
            <a:r>
              <a:rPr sz="1600" b="1" spc="-2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sangre es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vehículo </a:t>
            </a:r>
            <a:r>
              <a:rPr sz="1600" b="1" spc="-32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infecciones: </a:t>
            </a:r>
            <a:r>
              <a:rPr sz="1600" b="1" u="sng" spc="-5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Bacterianas,</a:t>
            </a:r>
            <a:r>
              <a:rPr sz="1600" b="1" u="sng" spc="-1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sng" spc="-5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parasitarias, </a:t>
            </a:r>
            <a:r>
              <a:rPr sz="1600" b="1" u="sng" spc="-1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virales</a:t>
            </a:r>
            <a:r>
              <a:rPr sz="1600" b="1" u="sng" spc="-5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sng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b="1" u="sng" spc="-5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sng" spc="-10" dirty="0" err="1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44546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otras</a:t>
            </a:r>
            <a:r>
              <a:rPr sz="1600" b="1" u="sng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sz="1600" b="1" u="sng" spc="-1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920" marR="193040" indent="-47625">
              <a:lnSpc>
                <a:spcPts val="1680"/>
              </a:lnSpc>
            </a:pPr>
            <a:endParaRPr sz="15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689958" y="2739811"/>
            <a:ext cx="4898390" cy="1690370"/>
            <a:chOff x="3889374" y="2865834"/>
            <a:chExt cx="4898390" cy="1690370"/>
          </a:xfrm>
          <a:solidFill>
            <a:srgbClr val="FF7C80"/>
          </a:solidFill>
        </p:grpSpPr>
        <p:sp>
          <p:nvSpPr>
            <p:cNvPr id="6" name="object 6"/>
            <p:cNvSpPr/>
            <p:nvPr/>
          </p:nvSpPr>
          <p:spPr>
            <a:xfrm>
              <a:off x="3895724" y="2872184"/>
              <a:ext cx="4885690" cy="1677670"/>
            </a:xfrm>
            <a:custGeom>
              <a:avLst/>
              <a:gdLst/>
              <a:ahLst/>
              <a:cxnLst/>
              <a:rect l="l" t="t" r="r" b="b"/>
              <a:pathLst>
                <a:path w="4885690" h="1677670">
                  <a:moveTo>
                    <a:pt x="4885202" y="0"/>
                  </a:moveTo>
                  <a:lnTo>
                    <a:pt x="0" y="0"/>
                  </a:lnTo>
                  <a:lnTo>
                    <a:pt x="0" y="1089870"/>
                  </a:lnTo>
                  <a:lnTo>
                    <a:pt x="2232934" y="1089870"/>
                  </a:lnTo>
                  <a:lnTo>
                    <a:pt x="2232934" y="1257989"/>
                  </a:lnTo>
                  <a:lnTo>
                    <a:pt x="2023271" y="1257989"/>
                  </a:lnTo>
                  <a:lnTo>
                    <a:pt x="2442601" y="1677319"/>
                  </a:lnTo>
                  <a:lnTo>
                    <a:pt x="2861931" y="1257989"/>
                  </a:lnTo>
                  <a:lnTo>
                    <a:pt x="2652262" y="1257989"/>
                  </a:lnTo>
                  <a:lnTo>
                    <a:pt x="2652262" y="1089870"/>
                  </a:lnTo>
                  <a:lnTo>
                    <a:pt x="4885202" y="1089870"/>
                  </a:lnTo>
                  <a:lnTo>
                    <a:pt x="488520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95724" y="2872184"/>
              <a:ext cx="4885690" cy="1677670"/>
            </a:xfrm>
            <a:custGeom>
              <a:avLst/>
              <a:gdLst/>
              <a:ahLst/>
              <a:cxnLst/>
              <a:rect l="l" t="t" r="r" b="b"/>
              <a:pathLst>
                <a:path w="4885690" h="1677670">
                  <a:moveTo>
                    <a:pt x="4885203" y="1089871"/>
                  </a:moveTo>
                  <a:lnTo>
                    <a:pt x="2652263" y="1089871"/>
                  </a:lnTo>
                  <a:lnTo>
                    <a:pt x="2652263" y="1257990"/>
                  </a:lnTo>
                  <a:lnTo>
                    <a:pt x="2861931" y="1257990"/>
                  </a:lnTo>
                  <a:lnTo>
                    <a:pt x="2442601" y="1677320"/>
                  </a:lnTo>
                  <a:lnTo>
                    <a:pt x="2023272" y="1257990"/>
                  </a:lnTo>
                  <a:lnTo>
                    <a:pt x="2232934" y="1257990"/>
                  </a:lnTo>
                  <a:lnTo>
                    <a:pt x="2232934" y="1089871"/>
                  </a:lnTo>
                  <a:lnTo>
                    <a:pt x="0" y="1089871"/>
                  </a:lnTo>
                  <a:lnTo>
                    <a:pt x="0" y="0"/>
                  </a:lnTo>
                  <a:lnTo>
                    <a:pt x="4885203" y="0"/>
                  </a:lnTo>
                  <a:lnTo>
                    <a:pt x="4885203" y="1089871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96308" y="2913526"/>
            <a:ext cx="4885690" cy="93692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ct val="92000"/>
              </a:lnSpc>
              <a:spcBef>
                <a:spcPts val="240"/>
              </a:spcBef>
            </a:pP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sus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la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sangre es considerada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un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tejido,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1600" b="1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ello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sz="16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transfusión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1600" b="1" u="sng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sng" spc="-10" dirty="0">
                <a:latin typeface="Arial" panose="020B0604020202020204" pitchFamily="34" charset="0"/>
                <a:cs typeface="Arial" panose="020B0604020202020204" pitchFamily="34" charset="0"/>
              </a:rPr>
              <a:t>trasplante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tal</a:t>
            </a:r>
            <a:r>
              <a:rPr sz="16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puede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provocar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efectos</a:t>
            </a:r>
            <a:r>
              <a:rPr sz="16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inmunológicos</a:t>
            </a:r>
            <a:r>
              <a:rPr sz="16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adversos</a:t>
            </a:r>
            <a:r>
              <a:rPr sz="1600" b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deseados.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96308" y="965267"/>
            <a:ext cx="4885690" cy="1683760"/>
            <a:chOff x="3172393" y="957341"/>
            <a:chExt cx="4885690" cy="1683760"/>
          </a:xfrm>
          <a:solidFill>
            <a:srgbClr val="FFCCCC"/>
          </a:solidFill>
        </p:grpSpPr>
        <p:sp>
          <p:nvSpPr>
            <p:cNvPr id="10" name="object 10"/>
            <p:cNvSpPr/>
            <p:nvPr/>
          </p:nvSpPr>
          <p:spPr>
            <a:xfrm>
              <a:off x="3172393" y="963431"/>
              <a:ext cx="4885690" cy="1677670"/>
            </a:xfrm>
            <a:custGeom>
              <a:avLst/>
              <a:gdLst/>
              <a:ahLst/>
              <a:cxnLst/>
              <a:rect l="l" t="t" r="r" b="b"/>
              <a:pathLst>
                <a:path w="4885690" h="1677670">
                  <a:moveTo>
                    <a:pt x="4885202" y="0"/>
                  </a:moveTo>
                  <a:lnTo>
                    <a:pt x="0" y="0"/>
                  </a:lnTo>
                  <a:lnTo>
                    <a:pt x="0" y="1089870"/>
                  </a:lnTo>
                  <a:lnTo>
                    <a:pt x="2232934" y="1089870"/>
                  </a:lnTo>
                  <a:lnTo>
                    <a:pt x="2232934" y="1257989"/>
                  </a:lnTo>
                  <a:lnTo>
                    <a:pt x="2023271" y="1257989"/>
                  </a:lnTo>
                  <a:lnTo>
                    <a:pt x="2442601" y="1677319"/>
                  </a:lnTo>
                  <a:lnTo>
                    <a:pt x="2861931" y="1257989"/>
                  </a:lnTo>
                  <a:lnTo>
                    <a:pt x="2652262" y="1257989"/>
                  </a:lnTo>
                  <a:lnTo>
                    <a:pt x="2652262" y="1089870"/>
                  </a:lnTo>
                  <a:lnTo>
                    <a:pt x="4885202" y="1089870"/>
                  </a:lnTo>
                  <a:lnTo>
                    <a:pt x="488520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172393" y="957341"/>
              <a:ext cx="4885690" cy="1677670"/>
            </a:xfrm>
            <a:custGeom>
              <a:avLst/>
              <a:gdLst/>
              <a:ahLst/>
              <a:cxnLst/>
              <a:rect l="l" t="t" r="r" b="b"/>
              <a:pathLst>
                <a:path w="4885690" h="1677670">
                  <a:moveTo>
                    <a:pt x="4885203" y="1089871"/>
                  </a:moveTo>
                  <a:lnTo>
                    <a:pt x="2652263" y="1089871"/>
                  </a:lnTo>
                  <a:lnTo>
                    <a:pt x="2652263" y="1257990"/>
                  </a:lnTo>
                  <a:lnTo>
                    <a:pt x="2861931" y="1257990"/>
                  </a:lnTo>
                  <a:lnTo>
                    <a:pt x="2442601" y="1677320"/>
                  </a:lnTo>
                  <a:lnTo>
                    <a:pt x="2023272" y="1257990"/>
                  </a:lnTo>
                  <a:lnTo>
                    <a:pt x="2232934" y="1257990"/>
                  </a:lnTo>
                  <a:lnTo>
                    <a:pt x="2232934" y="1089871"/>
                  </a:lnTo>
                  <a:lnTo>
                    <a:pt x="0" y="1089871"/>
                  </a:lnTo>
                  <a:lnTo>
                    <a:pt x="0" y="0"/>
                  </a:lnTo>
                  <a:lnTo>
                    <a:pt x="4885203" y="0"/>
                  </a:lnTo>
                  <a:lnTo>
                    <a:pt x="4885203" y="1089871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696308" y="1091821"/>
            <a:ext cx="4885690" cy="795218"/>
          </a:xfrm>
          <a:prstGeom prst="rect">
            <a:avLst/>
          </a:prstGeom>
        </p:spPr>
        <p:txBody>
          <a:bodyPr vert="horz" wrap="square" lIns="0" tIns="30480" rIns="0" bIns="0" rtlCol="0" anchor="t">
            <a:spAutoFit/>
          </a:bodyPr>
          <a:lstStyle/>
          <a:p>
            <a:pPr marL="12700" marR="5080" algn="ctr">
              <a:lnSpc>
                <a:spcPct val="92000"/>
              </a:lnSpc>
              <a:spcBef>
                <a:spcPts val="240"/>
              </a:spcBef>
            </a:pP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transfusión</a:t>
            </a:r>
            <a:r>
              <a:rPr sz="1800" b="1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hemocomponentes,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</a:t>
            </a:r>
            <a:r>
              <a:rPr sz="1800" b="1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</a:t>
            </a:r>
            <a:r>
              <a:rPr sz="1800" b="1" spc="-3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indispensable como</a:t>
            </a:r>
            <a:r>
              <a:rPr sz="1800" b="1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terapéutica,</a:t>
            </a:r>
            <a:r>
              <a:rPr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  <a:r>
              <a:rPr sz="18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aún</a:t>
            </a:r>
            <a:r>
              <a:rPr sz="1800" b="1" u="sng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sz="1800" b="1" u="sng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u="sng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sustituible</a:t>
            </a:r>
            <a:r>
              <a:rPr sz="1800" b="1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035" y="3047031"/>
            <a:ext cx="1929953" cy="192995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67973" y="635715"/>
            <a:ext cx="247015" cy="1742439"/>
          </a:xfrm>
          <a:custGeom>
            <a:avLst/>
            <a:gdLst/>
            <a:ahLst/>
            <a:cxnLst/>
            <a:rect l="l" t="t" r="r" b="b"/>
            <a:pathLst>
              <a:path w="247015" h="1742439">
                <a:moveTo>
                  <a:pt x="246458" y="0"/>
                </a:moveTo>
                <a:lnTo>
                  <a:pt x="0" y="198634"/>
                </a:lnTo>
                <a:lnTo>
                  <a:pt x="0" y="1742359"/>
                </a:lnTo>
                <a:lnTo>
                  <a:pt x="246458" y="1543724"/>
                </a:lnTo>
                <a:lnTo>
                  <a:pt x="246458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57435" y="635715"/>
            <a:ext cx="532765" cy="2477135"/>
            <a:chOff x="307281" y="640894"/>
            <a:chExt cx="532765" cy="2477135"/>
          </a:xfrm>
          <a:solidFill>
            <a:srgbClr val="CC0000"/>
          </a:solidFill>
        </p:grpSpPr>
        <p:sp>
          <p:nvSpPr>
            <p:cNvPr id="4" name="object 4"/>
            <p:cNvSpPr/>
            <p:nvPr/>
          </p:nvSpPr>
          <p:spPr>
            <a:xfrm>
              <a:off x="307281" y="1022350"/>
              <a:ext cx="532765" cy="2095500"/>
            </a:xfrm>
            <a:custGeom>
              <a:avLst/>
              <a:gdLst/>
              <a:ahLst/>
              <a:cxnLst/>
              <a:rect l="l" t="t" r="r" b="b"/>
              <a:pathLst>
                <a:path w="532765" h="2095500">
                  <a:moveTo>
                    <a:pt x="0" y="0"/>
                  </a:moveTo>
                  <a:lnTo>
                    <a:pt x="0" y="1517431"/>
                  </a:lnTo>
                  <a:lnTo>
                    <a:pt x="532208" y="2095501"/>
                  </a:lnTo>
                  <a:lnTo>
                    <a:pt x="532208" y="57806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7281" y="837744"/>
              <a:ext cx="302895" cy="1705610"/>
            </a:xfrm>
            <a:custGeom>
              <a:avLst/>
              <a:gdLst/>
              <a:ahLst/>
              <a:cxnLst/>
              <a:rect l="l" t="t" r="r" b="b"/>
              <a:pathLst>
                <a:path w="302895" h="1705610">
                  <a:moveTo>
                    <a:pt x="302419" y="0"/>
                  </a:moveTo>
                  <a:lnTo>
                    <a:pt x="0" y="182999"/>
                  </a:lnTo>
                  <a:lnTo>
                    <a:pt x="0" y="1705430"/>
                  </a:lnTo>
                  <a:lnTo>
                    <a:pt x="302419" y="1517817"/>
                  </a:lnTo>
                  <a:lnTo>
                    <a:pt x="302419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3494" y="640894"/>
              <a:ext cx="126364" cy="1713230"/>
            </a:xfrm>
            <a:custGeom>
              <a:avLst/>
              <a:gdLst/>
              <a:ahLst/>
              <a:cxnLst/>
              <a:rect l="l" t="t" r="r" b="b"/>
              <a:pathLst>
                <a:path w="126365" h="1713230">
                  <a:moveTo>
                    <a:pt x="0" y="0"/>
                  </a:moveTo>
                  <a:lnTo>
                    <a:pt x="0" y="1545565"/>
                  </a:lnTo>
                  <a:lnTo>
                    <a:pt x="126205" y="1713194"/>
                  </a:lnTo>
                  <a:lnTo>
                    <a:pt x="126205" y="16916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33648" y="635715"/>
            <a:ext cx="8181340" cy="1006686"/>
          </a:xfrm>
          <a:prstGeom prst="rect">
            <a:avLst/>
          </a:prstGeom>
          <a:solidFill>
            <a:srgbClr val="FF5050"/>
          </a:solidFill>
        </p:spPr>
        <p:txBody>
          <a:bodyPr vert="horz" wrap="square" lIns="0" tIns="478790" rIns="0" bIns="0" rtlCol="0" anchor="t">
            <a:spAutoFit/>
          </a:bodyPr>
          <a:lstStyle/>
          <a:p>
            <a:pPr marL="393700">
              <a:spcBef>
                <a:spcPts val="3770"/>
              </a:spcBef>
            </a:pPr>
            <a:r>
              <a:rPr sz="3400" spc="45" dirty="0">
                <a:solidFill>
                  <a:srgbClr val="FFFFFF"/>
                </a:solidFill>
                <a:latin typeface="Calibri Light"/>
                <a:cs typeface="Calibri Light"/>
              </a:rPr>
              <a:t>HEMOVIGILANCIA</a:t>
            </a:r>
            <a:endParaRPr sz="3400" dirty="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29972" y="2492377"/>
            <a:ext cx="2843530" cy="32289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84150" marR="5080" indent="-171450">
              <a:lnSpc>
                <a:spcPct val="90100"/>
              </a:lnSpc>
              <a:spcBef>
                <a:spcPts val="350"/>
              </a:spcBef>
              <a:buFont typeface="Arial"/>
              <a:buChar char="•"/>
              <a:tabLst>
                <a:tab pos="184150" algn="l"/>
              </a:tabLst>
            </a:pPr>
            <a:r>
              <a:rPr sz="2100" b="1" spc="-5" dirty="0">
                <a:latin typeface="Calibri"/>
                <a:cs typeface="Calibri"/>
              </a:rPr>
              <a:t>La</a:t>
            </a:r>
            <a:r>
              <a:rPr sz="2100" b="1" spc="-20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Hemovigilancia</a:t>
            </a:r>
            <a:r>
              <a:rPr sz="2100" b="1" spc="-2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es</a:t>
            </a:r>
            <a:r>
              <a:rPr sz="2100" b="1" spc="-20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un </a:t>
            </a:r>
            <a:r>
              <a:rPr sz="2100" b="1" spc="-459" dirty="0">
                <a:latin typeface="Calibri"/>
                <a:cs typeface="Calibri"/>
              </a:rPr>
              <a:t> </a:t>
            </a:r>
            <a:r>
              <a:rPr sz="2100" b="1" spc="-15" dirty="0">
                <a:latin typeface="Calibri"/>
                <a:cs typeface="Calibri"/>
              </a:rPr>
              <a:t>conjunto</a:t>
            </a:r>
            <a:r>
              <a:rPr sz="2100" b="1" spc="-10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de 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procedimientos </a:t>
            </a:r>
            <a:r>
              <a:rPr sz="2100" b="1" spc="-5" dirty="0">
                <a:latin typeface="Calibri"/>
                <a:cs typeface="Calibri"/>
              </a:rPr>
              <a:t>de 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vigilancia</a:t>
            </a:r>
            <a:r>
              <a:rPr sz="2100" b="1" spc="459" dirty="0">
                <a:latin typeface="Calibri"/>
                <a:cs typeface="Calibri"/>
              </a:rPr>
              <a:t> </a:t>
            </a:r>
            <a:r>
              <a:rPr sz="2100" b="1" spc="-15" dirty="0">
                <a:latin typeface="Calibri"/>
                <a:cs typeface="Calibri"/>
              </a:rPr>
              <a:t>consistente </a:t>
            </a:r>
            <a:r>
              <a:rPr sz="2100" b="1" spc="-1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en </a:t>
            </a:r>
            <a:r>
              <a:rPr sz="2100" b="1" spc="-5" dirty="0">
                <a:latin typeface="Calibri"/>
                <a:cs typeface="Calibri"/>
              </a:rPr>
              <a:t>la </a:t>
            </a:r>
            <a:r>
              <a:rPr sz="2100" b="1" spc="-10" dirty="0">
                <a:latin typeface="Calibri"/>
                <a:cs typeface="Calibri"/>
              </a:rPr>
              <a:t>detección, </a:t>
            </a:r>
            <a:r>
              <a:rPr sz="2100" b="1" spc="-5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recogida </a:t>
            </a:r>
            <a:r>
              <a:rPr sz="2100" b="1" dirty="0">
                <a:latin typeface="Calibri"/>
                <a:cs typeface="Calibri"/>
              </a:rPr>
              <a:t>y </a:t>
            </a:r>
            <a:r>
              <a:rPr sz="2100" b="1" spc="-5" dirty="0">
                <a:latin typeface="Calibri"/>
                <a:cs typeface="Calibri"/>
              </a:rPr>
              <a:t>análisis de la </a:t>
            </a:r>
            <a:r>
              <a:rPr sz="2100" b="1" spc="-459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información,</a:t>
            </a:r>
            <a:r>
              <a:rPr sz="2100" b="1" spc="-15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sobre</a:t>
            </a:r>
            <a:r>
              <a:rPr sz="2100" b="1" spc="-5" dirty="0">
                <a:latin typeface="Calibri"/>
                <a:cs typeface="Calibri"/>
              </a:rPr>
              <a:t> los 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b="1" spc="-15" dirty="0">
                <a:latin typeface="Calibri"/>
                <a:cs typeface="Calibri"/>
              </a:rPr>
              <a:t>efectos</a:t>
            </a:r>
            <a:r>
              <a:rPr sz="2100" b="1" spc="-10" dirty="0">
                <a:latin typeface="Calibri"/>
                <a:cs typeface="Calibri"/>
              </a:rPr>
              <a:t> adversos</a:t>
            </a:r>
            <a:r>
              <a:rPr sz="2100" b="1" spc="-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e </a:t>
            </a:r>
            <a:r>
              <a:rPr sz="2100" b="1" spc="5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inesperados </a:t>
            </a:r>
            <a:r>
              <a:rPr sz="2100" b="1" spc="-5" dirty="0">
                <a:latin typeface="Calibri"/>
                <a:cs typeface="Calibri"/>
              </a:rPr>
              <a:t>de </a:t>
            </a:r>
            <a:r>
              <a:rPr sz="2100" b="1" spc="-10" dirty="0">
                <a:latin typeface="Calibri"/>
                <a:cs typeface="Calibri"/>
              </a:rPr>
              <a:t>todo </a:t>
            </a:r>
            <a:r>
              <a:rPr sz="2100" b="1" dirty="0">
                <a:latin typeface="Calibri"/>
                <a:cs typeface="Calibri"/>
              </a:rPr>
              <a:t>el </a:t>
            </a:r>
            <a:r>
              <a:rPr sz="2100" b="1" spc="5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proceso </a:t>
            </a:r>
            <a:r>
              <a:rPr sz="2100" b="1" spc="-5" dirty="0">
                <a:latin typeface="Calibri"/>
                <a:cs typeface="Calibri"/>
              </a:rPr>
              <a:t>de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la 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transfusión</a:t>
            </a:r>
            <a:r>
              <a:rPr sz="2100" b="1" spc="-25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sanguínea.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4318" y="2484565"/>
            <a:ext cx="3601802" cy="356337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5332" y="1277609"/>
            <a:ext cx="4073701" cy="571310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>
              <a:spcBef>
                <a:spcPts val="135"/>
              </a:spcBef>
            </a:pPr>
            <a:r>
              <a:rPr spc="65" dirty="0">
                <a:latin typeface="Calibri Light"/>
                <a:cs typeface="Calibri Light"/>
              </a:rPr>
              <a:t>H</a:t>
            </a:r>
            <a:r>
              <a:rPr spc="60" dirty="0">
                <a:latin typeface="Calibri Light"/>
                <a:cs typeface="Calibri Light"/>
              </a:rPr>
              <a:t>EM</a:t>
            </a:r>
            <a:r>
              <a:rPr spc="35" dirty="0">
                <a:latin typeface="Calibri Light"/>
                <a:cs typeface="Calibri Light"/>
              </a:rPr>
              <a:t>O</a:t>
            </a:r>
            <a:r>
              <a:rPr spc="50" dirty="0">
                <a:latin typeface="Calibri Light"/>
                <a:cs typeface="Calibri Light"/>
              </a:rPr>
              <a:t>V</a:t>
            </a:r>
            <a:r>
              <a:rPr spc="40" dirty="0">
                <a:latin typeface="Calibri Light"/>
                <a:cs typeface="Calibri Light"/>
              </a:rPr>
              <a:t>IGI</a:t>
            </a:r>
            <a:r>
              <a:rPr spc="45" dirty="0">
                <a:latin typeface="Calibri Light"/>
                <a:cs typeface="Calibri Light"/>
              </a:rPr>
              <a:t>LA</a:t>
            </a:r>
            <a:r>
              <a:rPr spc="65" dirty="0">
                <a:latin typeface="Calibri Light"/>
                <a:cs typeface="Calibri Light"/>
              </a:rPr>
              <a:t>N</a:t>
            </a:r>
            <a:r>
              <a:rPr spc="45" dirty="0">
                <a:latin typeface="Calibri Light"/>
                <a:cs typeface="Calibri Light"/>
              </a:rPr>
              <a:t>CIA</a:t>
            </a:r>
            <a:endParaRPr dirty="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06651" y="2411064"/>
            <a:ext cx="4769485" cy="359713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84150" marR="35560" indent="-171450">
              <a:lnSpc>
                <a:spcPct val="89500"/>
              </a:lnSpc>
              <a:spcBef>
                <a:spcPts val="350"/>
              </a:spcBef>
              <a:buChar char="•"/>
              <a:tabLst>
                <a:tab pos="184150" algn="l"/>
              </a:tabLst>
            </a:pPr>
            <a:r>
              <a:rPr sz="2000" dirty="0">
                <a:latin typeface="Arial"/>
                <a:cs typeface="Arial"/>
              </a:rPr>
              <a:t>La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información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hace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extensiva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toda </a:t>
            </a:r>
            <a:r>
              <a:rPr sz="2000" spc="-5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 cadena </a:t>
            </a:r>
            <a:r>
              <a:rPr sz="2000" spc="-5" dirty="0">
                <a:latin typeface="Arial"/>
                <a:cs typeface="Arial"/>
              </a:rPr>
              <a:t>transfusional, </a:t>
            </a:r>
            <a:r>
              <a:rPr sz="2000" dirty="0">
                <a:latin typeface="Arial"/>
                <a:cs typeface="Arial"/>
              </a:rPr>
              <a:t>desde la 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selección del </a:t>
            </a:r>
            <a:r>
              <a:rPr sz="2000" spc="-5" dirty="0">
                <a:latin typeface="Arial"/>
                <a:cs typeface="Arial"/>
              </a:rPr>
              <a:t>donante hasta </a:t>
            </a:r>
            <a:r>
              <a:rPr sz="2000" dirty="0">
                <a:latin typeface="Arial"/>
                <a:cs typeface="Arial"/>
              </a:rPr>
              <a:t>la 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transfusión </a:t>
            </a:r>
            <a:r>
              <a:rPr sz="2000" dirty="0">
                <a:latin typeface="Arial"/>
                <a:cs typeface="Arial"/>
              </a:rPr>
              <a:t>al </a:t>
            </a:r>
            <a:r>
              <a:rPr sz="2000" spc="-5" dirty="0">
                <a:latin typeface="Arial"/>
                <a:cs typeface="Arial"/>
              </a:rPr>
              <a:t>paciente </a:t>
            </a:r>
            <a:r>
              <a:rPr sz="2000" dirty="0">
                <a:latin typeface="Arial"/>
                <a:cs typeface="Arial"/>
              </a:rPr>
              <a:t>y su </a:t>
            </a:r>
            <a:r>
              <a:rPr sz="2000" spc="-5" dirty="0">
                <a:latin typeface="Arial"/>
                <a:cs typeface="Arial"/>
              </a:rPr>
              <a:t>posterior </a:t>
            </a:r>
            <a:r>
              <a:rPr sz="2000" dirty="0">
                <a:latin typeface="Arial"/>
                <a:cs typeface="Arial"/>
              </a:rPr>
              <a:t> evaluación.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z="2200" dirty="0">
              <a:latin typeface="Arial"/>
              <a:cs typeface="Arial"/>
            </a:endParaRPr>
          </a:p>
          <a:p>
            <a:pPr marL="184150" marR="5080" indent="-171450">
              <a:lnSpc>
                <a:spcPct val="90000"/>
              </a:lnSpc>
              <a:spcBef>
                <a:spcPts val="1310"/>
              </a:spcBef>
              <a:buChar char="•"/>
              <a:tabLst>
                <a:tab pos="184150" algn="l"/>
              </a:tabLst>
            </a:pPr>
            <a:r>
              <a:rPr sz="2000" dirty="0">
                <a:latin typeface="Arial"/>
                <a:cs typeface="Arial"/>
              </a:rPr>
              <a:t>El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objetivo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fundamental </a:t>
            </a:r>
            <a:r>
              <a:rPr sz="2000" dirty="0">
                <a:latin typeface="Arial"/>
                <a:cs typeface="Arial"/>
              </a:rPr>
              <a:t>es: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generar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una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información veraz </a:t>
            </a:r>
            <a:r>
              <a:rPr sz="2000" b="1" dirty="0">
                <a:latin typeface="Arial"/>
                <a:cs typeface="Arial"/>
              </a:rPr>
              <a:t>de </a:t>
            </a:r>
            <a:r>
              <a:rPr sz="2000" b="1" spc="-5" dirty="0">
                <a:latin typeface="Arial"/>
                <a:cs typeface="Arial"/>
              </a:rPr>
              <a:t>las reacciones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adversas, </a:t>
            </a:r>
            <a:r>
              <a:rPr sz="2000" b="1" dirty="0">
                <a:latin typeface="Arial"/>
                <a:cs typeface="Arial"/>
              </a:rPr>
              <a:t>a </a:t>
            </a:r>
            <a:r>
              <a:rPr sz="2000" b="1" spc="-5" dirty="0">
                <a:latin typeface="Arial"/>
                <a:cs typeface="Arial"/>
              </a:rPr>
              <a:t>partir </a:t>
            </a:r>
            <a:r>
              <a:rPr sz="2000" b="1" dirty="0">
                <a:latin typeface="Arial"/>
                <a:cs typeface="Arial"/>
              </a:rPr>
              <a:t>de un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sistema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uniforme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notificación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que 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contribuya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mejorar </a:t>
            </a:r>
            <a:r>
              <a:rPr sz="2000" dirty="0">
                <a:latin typeface="Arial"/>
                <a:cs typeface="Arial"/>
              </a:rPr>
              <a:t>la </a:t>
            </a:r>
            <a:r>
              <a:rPr sz="2000" b="1" spc="-5" dirty="0">
                <a:latin typeface="Arial"/>
                <a:cs typeface="Arial"/>
              </a:rPr>
              <a:t>seguridad </a:t>
            </a:r>
            <a:r>
              <a:rPr sz="2000" b="1" dirty="0">
                <a:latin typeface="Arial"/>
                <a:cs typeface="Arial"/>
              </a:rPr>
              <a:t>de </a:t>
            </a:r>
            <a:r>
              <a:rPr sz="2000" b="1" spc="-5" dirty="0">
                <a:latin typeface="Arial"/>
                <a:cs typeface="Arial"/>
              </a:rPr>
              <a:t>la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transfusión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sanguínea.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505" y="40455"/>
            <a:ext cx="3449722" cy="68377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406651" y="2101469"/>
            <a:ext cx="4732020" cy="0"/>
          </a:xfrm>
          <a:custGeom>
            <a:avLst/>
            <a:gdLst/>
            <a:ahLst/>
            <a:cxnLst/>
            <a:rect l="l" t="t" r="r" b="b"/>
            <a:pathLst>
              <a:path w="4732020">
                <a:moveTo>
                  <a:pt x="0" y="0"/>
                </a:moveTo>
                <a:lnTo>
                  <a:pt x="4732020" y="1"/>
                </a:lnTo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6320" y="386623"/>
            <a:ext cx="7303134" cy="756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331085" marR="5080" indent="-2319020"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</a:rPr>
              <a:t>¿Cuáles</a:t>
            </a:r>
            <a:r>
              <a:rPr sz="2400" spc="-60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son</a:t>
            </a:r>
            <a:r>
              <a:rPr sz="2400" spc="-50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las</a:t>
            </a:r>
            <a:r>
              <a:rPr sz="2400" spc="-80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actividades</a:t>
            </a:r>
            <a:r>
              <a:rPr sz="2400" spc="-80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principales</a:t>
            </a:r>
            <a:r>
              <a:rPr sz="2400" spc="-75" dirty="0">
                <a:solidFill>
                  <a:srgbClr val="FF0000"/>
                </a:solidFill>
              </a:rPr>
              <a:t> </a:t>
            </a:r>
            <a:r>
              <a:rPr sz="2400" spc="-25" dirty="0">
                <a:solidFill>
                  <a:srgbClr val="FF0000"/>
                </a:solidFill>
              </a:rPr>
              <a:t>del </a:t>
            </a:r>
            <a:r>
              <a:rPr sz="2400" dirty="0">
                <a:solidFill>
                  <a:srgbClr val="FF0000"/>
                </a:solidFill>
              </a:rPr>
              <a:t>Centro</a:t>
            </a:r>
            <a:r>
              <a:rPr sz="2400" spc="-6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Sangre?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24814" y="6535055"/>
            <a:ext cx="251459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000" b="0" i="0">
                <a:solidFill>
                  <a:srgbClr val="8A8A8A"/>
                </a:solidFill>
                <a:latin typeface="Verdana"/>
                <a:cs typeface="Verdana"/>
              </a:defRPr>
            </a:lvl1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s-CL" spc="-25" smtClean="0"/>
              <a:pPr marL="38100">
                <a:spcBef>
                  <a:spcPts val="105"/>
                </a:spcBef>
              </a:pPr>
              <a:t>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025516" y="1347287"/>
            <a:ext cx="7828280" cy="478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spcBef>
                <a:spcPts val="100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Realizar</a:t>
            </a:r>
            <a:r>
              <a:rPr sz="2000" spc="-6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el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proceso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atención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donantes</a:t>
            </a:r>
            <a:r>
              <a:rPr sz="2000" spc="-3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sangre,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en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sus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etapas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3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selección,</a:t>
            </a:r>
            <a:r>
              <a:rPr sz="2000" spc="-6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registro</a:t>
            </a:r>
            <a:r>
              <a:rPr sz="2000" spc="-3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y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extracción.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925"/>
              </a:spcBef>
              <a:buClr>
                <a:srgbClr val="254061"/>
              </a:buClr>
              <a:buFont typeface="Wingdings"/>
              <a:buChar char=""/>
            </a:pPr>
            <a:endParaRPr sz="2000" dirty="0">
              <a:latin typeface="Verdana"/>
              <a:cs typeface="Verdana"/>
            </a:endParaRPr>
          </a:p>
          <a:p>
            <a:pPr marL="354965" marR="253365" indent="-342900">
              <a:spcBef>
                <a:spcPts val="5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Realizar</a:t>
            </a:r>
            <a:r>
              <a:rPr sz="2000" spc="-7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el</a:t>
            </a:r>
            <a:r>
              <a:rPr sz="2000" spc="-5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procesamiento</a:t>
            </a:r>
            <a:r>
              <a:rPr sz="2000" spc="-5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3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la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sangre</a:t>
            </a:r>
            <a:r>
              <a:rPr sz="2000" spc="-5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y</a:t>
            </a:r>
            <a:r>
              <a:rPr sz="2000" spc="-2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la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obtención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de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componentes</a:t>
            </a:r>
            <a:r>
              <a:rPr sz="2000" spc="-11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sanguíneos.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925"/>
              </a:spcBef>
              <a:buClr>
                <a:srgbClr val="254061"/>
              </a:buClr>
              <a:buFont typeface="Wingdings"/>
              <a:buChar char=""/>
            </a:pPr>
            <a:endParaRPr sz="2000" dirty="0">
              <a:latin typeface="Verdana"/>
              <a:cs typeface="Verdana"/>
            </a:endParaRPr>
          </a:p>
          <a:p>
            <a:pPr marL="354965" marR="111125" indent="-342900">
              <a:buFont typeface="Wingdings"/>
              <a:buChar char=""/>
              <a:tabLst>
                <a:tab pos="354965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Realizar</a:t>
            </a:r>
            <a:r>
              <a:rPr sz="2000" spc="-11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la</a:t>
            </a:r>
            <a:r>
              <a:rPr sz="2000" spc="-6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calificación</a:t>
            </a:r>
            <a:r>
              <a:rPr sz="2000" spc="-6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inmunohematológica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254061"/>
                </a:solidFill>
                <a:latin typeface="Verdana"/>
                <a:cs typeface="Verdana"/>
              </a:rPr>
              <a:t>y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microbiológica</a:t>
            </a:r>
            <a:r>
              <a:rPr sz="2000" spc="-1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la</a:t>
            </a:r>
            <a:r>
              <a:rPr sz="2000" spc="-5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sangre</a:t>
            </a:r>
            <a:r>
              <a:rPr sz="2000" spc="-6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donada</a:t>
            </a:r>
            <a:r>
              <a:rPr sz="2000" spc="-3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y</a:t>
            </a:r>
            <a:r>
              <a:rPr sz="2000" spc="-3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el</a:t>
            </a:r>
            <a:r>
              <a:rPr sz="2000" spc="-7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etiquetado</a:t>
            </a:r>
            <a:r>
              <a:rPr sz="2000" spc="-2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los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componentes</a:t>
            </a:r>
            <a:r>
              <a:rPr sz="2000" spc="-11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sanguíneos.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930"/>
              </a:spcBef>
              <a:buClr>
                <a:srgbClr val="254061"/>
              </a:buClr>
              <a:buFont typeface="Wingdings"/>
              <a:buChar char=""/>
            </a:pPr>
            <a:endParaRPr sz="2000" dirty="0">
              <a:latin typeface="Verdana"/>
              <a:cs typeface="Verdana"/>
            </a:endParaRPr>
          </a:p>
          <a:p>
            <a:pPr marL="354965" marR="845819" indent="-342900">
              <a:buFont typeface="Wingdings"/>
              <a:buChar char=""/>
              <a:tabLst>
                <a:tab pos="354965" algn="l"/>
              </a:tabLst>
            </a:pPr>
            <a:r>
              <a:rPr sz="2000" spc="-30" dirty="0">
                <a:solidFill>
                  <a:srgbClr val="254061"/>
                </a:solidFill>
                <a:latin typeface="Verdana"/>
                <a:cs typeface="Verdana"/>
              </a:rPr>
              <a:t>Almacenar,</a:t>
            </a:r>
            <a:r>
              <a:rPr sz="2000" spc="-7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transportar</a:t>
            </a:r>
            <a:r>
              <a:rPr sz="2000" spc="-5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y</a:t>
            </a:r>
            <a:r>
              <a:rPr sz="2000" spc="-6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distribuir</a:t>
            </a:r>
            <a:r>
              <a:rPr sz="2000" spc="-1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los</a:t>
            </a:r>
            <a:r>
              <a:rPr sz="2000" spc="-6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componentes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sanguíneos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a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las</a:t>
            </a:r>
            <a:r>
              <a:rPr sz="2000" spc="-2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UMT</a:t>
            </a:r>
            <a:r>
              <a:rPr sz="2000" spc="-3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que</a:t>
            </a:r>
            <a:r>
              <a:rPr sz="2000" spc="-3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abastece.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930"/>
              </a:spcBef>
              <a:buClr>
                <a:srgbClr val="254061"/>
              </a:buClr>
              <a:buFont typeface="Wingdings"/>
              <a:buChar char=""/>
            </a:pPr>
            <a:endParaRPr sz="2000" dirty="0">
              <a:latin typeface="Verdana"/>
              <a:cs typeface="Verdana"/>
            </a:endParaRPr>
          </a:p>
          <a:p>
            <a:pPr marL="354965" indent="-342265">
              <a:buFont typeface="Wingdings"/>
              <a:buChar char=""/>
              <a:tabLst>
                <a:tab pos="354965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Implementar</a:t>
            </a:r>
            <a:r>
              <a:rPr sz="2000" spc="-5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un</a:t>
            </a:r>
            <a:r>
              <a:rPr sz="2000" spc="-7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sistema</a:t>
            </a:r>
            <a:r>
              <a:rPr sz="2000" spc="-8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6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hemovigilancia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y</a:t>
            </a:r>
            <a:r>
              <a:rPr sz="2000" spc="-8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trazabilidad.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445" y="532263"/>
            <a:ext cx="8584442" cy="5813946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9"/>
                </a:lnTo>
                <a:lnTo>
                  <a:pt x="9144000" y="6857999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4285" y="691170"/>
            <a:ext cx="3061335" cy="518795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>
              <a:spcBef>
                <a:spcPts val="135"/>
              </a:spcBef>
            </a:pPr>
            <a:r>
              <a:rPr sz="3200" b="1" spc="65" dirty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sz="3200" b="1" spc="60" dirty="0">
                <a:solidFill>
                  <a:srgbClr val="FFFFFF"/>
                </a:solidFill>
                <a:latin typeface="Calibri Light"/>
                <a:cs typeface="Calibri Light"/>
              </a:rPr>
              <a:t>EM</a:t>
            </a:r>
            <a:r>
              <a:rPr sz="3200" b="1" spc="35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3200" b="1" spc="50" dirty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3200" b="1" spc="40" dirty="0">
                <a:solidFill>
                  <a:srgbClr val="FFFFFF"/>
                </a:solidFill>
                <a:latin typeface="Calibri Light"/>
                <a:cs typeface="Calibri Light"/>
              </a:rPr>
              <a:t>IGI</a:t>
            </a:r>
            <a:r>
              <a:rPr sz="3200" b="1" spc="45" dirty="0">
                <a:solidFill>
                  <a:srgbClr val="FFFFFF"/>
                </a:solidFill>
                <a:latin typeface="Calibri Light"/>
                <a:cs typeface="Calibri Light"/>
              </a:rPr>
              <a:t>LA</a:t>
            </a:r>
            <a:r>
              <a:rPr sz="3200" b="1" spc="65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3200" b="1" spc="45" dirty="0">
                <a:solidFill>
                  <a:srgbClr val="FFFFFF"/>
                </a:solidFill>
                <a:latin typeface="Calibri Light"/>
                <a:cs typeface="Calibri Light"/>
              </a:rPr>
              <a:t>CIA</a:t>
            </a:r>
            <a:endParaRPr sz="3200" b="1" dirty="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1928" y="1438595"/>
            <a:ext cx="8275320" cy="4768850"/>
            <a:chOff x="434621" y="1587969"/>
            <a:chExt cx="8275320" cy="4768850"/>
          </a:xfrm>
        </p:grpSpPr>
        <p:sp>
          <p:nvSpPr>
            <p:cNvPr id="5" name="object 5"/>
            <p:cNvSpPr/>
            <p:nvPr/>
          </p:nvSpPr>
          <p:spPr>
            <a:xfrm>
              <a:off x="434621" y="1587969"/>
              <a:ext cx="8275320" cy="4768850"/>
            </a:xfrm>
            <a:custGeom>
              <a:avLst/>
              <a:gdLst/>
              <a:ahLst/>
              <a:cxnLst/>
              <a:rect l="l" t="t" r="r" b="b"/>
              <a:pathLst>
                <a:path w="8275320" h="4768850">
                  <a:moveTo>
                    <a:pt x="8123405" y="0"/>
                  </a:moveTo>
                  <a:lnTo>
                    <a:pt x="151350" y="0"/>
                  </a:lnTo>
                  <a:lnTo>
                    <a:pt x="103512" y="7715"/>
                  </a:lnTo>
                  <a:lnTo>
                    <a:pt x="61965" y="29201"/>
                  </a:lnTo>
                  <a:lnTo>
                    <a:pt x="29201" y="61965"/>
                  </a:lnTo>
                  <a:lnTo>
                    <a:pt x="7715" y="103512"/>
                  </a:lnTo>
                  <a:lnTo>
                    <a:pt x="0" y="151350"/>
                  </a:lnTo>
                  <a:lnTo>
                    <a:pt x="0" y="4617028"/>
                  </a:lnTo>
                  <a:lnTo>
                    <a:pt x="7715" y="4664867"/>
                  </a:lnTo>
                  <a:lnTo>
                    <a:pt x="29201" y="4706414"/>
                  </a:lnTo>
                  <a:lnTo>
                    <a:pt x="61965" y="4739177"/>
                  </a:lnTo>
                  <a:lnTo>
                    <a:pt x="103512" y="4760663"/>
                  </a:lnTo>
                  <a:lnTo>
                    <a:pt x="151350" y="4768379"/>
                  </a:lnTo>
                  <a:lnTo>
                    <a:pt x="8123405" y="4768379"/>
                  </a:lnTo>
                  <a:lnTo>
                    <a:pt x="8171243" y="4760663"/>
                  </a:lnTo>
                  <a:lnTo>
                    <a:pt x="8212791" y="4739177"/>
                  </a:lnTo>
                  <a:lnTo>
                    <a:pt x="8245554" y="4706414"/>
                  </a:lnTo>
                  <a:lnTo>
                    <a:pt x="8267040" y="4664867"/>
                  </a:lnTo>
                  <a:lnTo>
                    <a:pt x="8274756" y="4617028"/>
                  </a:lnTo>
                  <a:lnTo>
                    <a:pt x="8274756" y="151350"/>
                  </a:lnTo>
                  <a:lnTo>
                    <a:pt x="8267040" y="103512"/>
                  </a:lnTo>
                  <a:lnTo>
                    <a:pt x="8245554" y="61965"/>
                  </a:lnTo>
                  <a:lnTo>
                    <a:pt x="8212791" y="29201"/>
                  </a:lnTo>
                  <a:lnTo>
                    <a:pt x="8171243" y="7715"/>
                  </a:lnTo>
                  <a:lnTo>
                    <a:pt x="8123405" y="0"/>
                  </a:lnTo>
                  <a:close/>
                </a:path>
              </a:pathLst>
            </a:custGeom>
            <a:solidFill>
              <a:srgbClr val="FFFFFF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5452" y="2438986"/>
              <a:ext cx="1271015" cy="12740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19928" y="3597888"/>
            <a:ext cx="3629660" cy="1975485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algn="ctr">
              <a:spcBef>
                <a:spcPts val="1530"/>
              </a:spcBef>
            </a:pPr>
            <a:r>
              <a:rPr sz="3500" b="1" spc="-35" dirty="0">
                <a:latin typeface="Calibri"/>
                <a:cs typeface="Calibri"/>
              </a:rPr>
              <a:t>ACTIVA:</a:t>
            </a:r>
            <a:endParaRPr sz="3500" dirty="0">
              <a:latin typeface="Calibri"/>
              <a:cs typeface="Calibri"/>
            </a:endParaRPr>
          </a:p>
          <a:p>
            <a:pPr marL="12700" marR="5080" algn="ctr">
              <a:lnSpc>
                <a:spcPct val="102400"/>
              </a:lnSpc>
              <a:spcBef>
                <a:spcPts val="650"/>
              </a:spcBef>
            </a:pPr>
            <a:r>
              <a:rPr sz="1700" b="1" spc="-5" dirty="0">
                <a:latin typeface="Calibri"/>
                <a:cs typeface="Calibri"/>
              </a:rPr>
              <a:t>Se </a:t>
            </a:r>
            <a:r>
              <a:rPr sz="1700" b="1" spc="-10" dirty="0">
                <a:latin typeface="Calibri"/>
                <a:cs typeface="Calibri"/>
              </a:rPr>
              <a:t>realiza </a:t>
            </a:r>
            <a:r>
              <a:rPr sz="1700" b="1" spc="-15" dirty="0">
                <a:latin typeface="Calibri"/>
                <a:cs typeface="Calibri"/>
              </a:rPr>
              <a:t>durante </a:t>
            </a:r>
            <a:r>
              <a:rPr sz="1700" b="1" dirty="0">
                <a:latin typeface="Calibri"/>
                <a:cs typeface="Calibri"/>
              </a:rPr>
              <a:t>la donación de </a:t>
            </a:r>
            <a:r>
              <a:rPr sz="1700" b="1" spc="-10" dirty="0">
                <a:latin typeface="Calibri"/>
                <a:cs typeface="Calibri"/>
              </a:rPr>
              <a:t>sangre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(RAD)</a:t>
            </a:r>
            <a:endParaRPr sz="1700" dirty="0">
              <a:latin typeface="Calibri"/>
              <a:cs typeface="Calibri"/>
            </a:endParaRPr>
          </a:p>
          <a:p>
            <a:pPr marL="27940" marR="20320" algn="ctr">
              <a:lnSpc>
                <a:spcPct val="102400"/>
              </a:lnSpc>
              <a:spcBef>
                <a:spcPts val="720"/>
              </a:spcBef>
            </a:pPr>
            <a:r>
              <a:rPr sz="1700" b="1" spc="-5" dirty="0">
                <a:latin typeface="Calibri"/>
                <a:cs typeface="Calibri"/>
              </a:rPr>
              <a:t>Se </a:t>
            </a:r>
            <a:r>
              <a:rPr sz="1700" b="1" spc="-10" dirty="0">
                <a:latin typeface="Calibri"/>
                <a:cs typeface="Calibri"/>
              </a:rPr>
              <a:t>realiza </a:t>
            </a:r>
            <a:r>
              <a:rPr sz="1700" b="1" spc="-15" dirty="0">
                <a:latin typeface="Calibri"/>
                <a:cs typeface="Calibri"/>
              </a:rPr>
              <a:t>durante </a:t>
            </a:r>
            <a:r>
              <a:rPr sz="1700" b="1" dirty="0">
                <a:latin typeface="Calibri"/>
                <a:cs typeface="Calibri"/>
              </a:rPr>
              <a:t>la </a:t>
            </a:r>
            <a:r>
              <a:rPr sz="1700" b="1" spc="-15" dirty="0">
                <a:latin typeface="Calibri"/>
                <a:cs typeface="Calibri"/>
              </a:rPr>
              <a:t>Transfusión </a:t>
            </a:r>
            <a:r>
              <a:rPr sz="1700" b="1" dirty="0">
                <a:latin typeface="Calibri"/>
                <a:cs typeface="Calibri"/>
              </a:rPr>
              <a:t>y </a:t>
            </a:r>
            <a:r>
              <a:rPr sz="1700" b="1" spc="-10" dirty="0">
                <a:latin typeface="Calibri"/>
                <a:cs typeface="Calibri"/>
              </a:rPr>
              <a:t>hasta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24</a:t>
            </a:r>
            <a:r>
              <a:rPr sz="1700" b="1" spc="-10" dirty="0">
                <a:latin typeface="Calibri"/>
                <a:cs typeface="Calibri"/>
              </a:rPr>
              <a:t> horas</a:t>
            </a:r>
            <a:r>
              <a:rPr sz="1700" b="1" spc="-5" dirty="0">
                <a:latin typeface="Calibri"/>
                <a:cs typeface="Calibri"/>
              </a:rPr>
              <a:t> post procedimiento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30" dirty="0">
                <a:latin typeface="Calibri"/>
                <a:cs typeface="Calibri"/>
              </a:rPr>
              <a:t>(RAT)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5620" y="2289612"/>
            <a:ext cx="1271016" cy="12740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383928" y="3633710"/>
            <a:ext cx="3489960" cy="1975485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algn="ctr">
              <a:spcBef>
                <a:spcPts val="1530"/>
              </a:spcBef>
            </a:pPr>
            <a:r>
              <a:rPr sz="3500" b="1" spc="-65" dirty="0">
                <a:latin typeface="Calibri"/>
                <a:cs typeface="Calibri"/>
              </a:rPr>
              <a:t>PASIVA:</a:t>
            </a:r>
            <a:endParaRPr sz="3500" dirty="0">
              <a:latin typeface="Calibri"/>
              <a:cs typeface="Calibri"/>
            </a:endParaRPr>
          </a:p>
          <a:p>
            <a:pPr marL="38100" marR="31115" algn="ctr">
              <a:lnSpc>
                <a:spcPct val="102400"/>
              </a:lnSpc>
              <a:spcBef>
                <a:spcPts val="650"/>
              </a:spcBef>
            </a:pPr>
            <a:r>
              <a:rPr sz="1700" b="1" spc="-5" dirty="0">
                <a:latin typeface="Calibri"/>
                <a:cs typeface="Calibri"/>
              </a:rPr>
              <a:t>Información </a:t>
            </a:r>
            <a:r>
              <a:rPr sz="1700" b="1" spc="-10" dirty="0">
                <a:latin typeface="Calibri"/>
                <a:cs typeface="Calibri"/>
              </a:rPr>
              <a:t>entregada </a:t>
            </a:r>
            <a:r>
              <a:rPr sz="1700" b="1" spc="-5" dirty="0">
                <a:latin typeface="Calibri"/>
                <a:cs typeface="Calibri"/>
              </a:rPr>
              <a:t>por </a:t>
            </a:r>
            <a:r>
              <a:rPr sz="1700" b="1" dirty="0">
                <a:latin typeface="Calibri"/>
                <a:cs typeface="Calibri"/>
              </a:rPr>
              <a:t>el </a:t>
            </a:r>
            <a:r>
              <a:rPr sz="1700" b="1" spc="-10" dirty="0">
                <a:latin typeface="Calibri"/>
                <a:cs typeface="Calibri"/>
              </a:rPr>
              <a:t>donante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de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sangre</a:t>
            </a:r>
            <a:endParaRPr sz="1700" dirty="0">
              <a:latin typeface="Calibri"/>
              <a:cs typeface="Calibri"/>
            </a:endParaRPr>
          </a:p>
          <a:p>
            <a:pPr marL="12700" marR="5080" algn="ctr">
              <a:lnSpc>
                <a:spcPct val="102400"/>
              </a:lnSpc>
              <a:spcBef>
                <a:spcPts val="720"/>
              </a:spcBef>
            </a:pPr>
            <a:r>
              <a:rPr sz="1700" b="1" spc="-5" dirty="0">
                <a:latin typeface="Calibri"/>
                <a:cs typeface="Calibri"/>
              </a:rPr>
              <a:t>Información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comunicada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por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el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equipo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médico </a:t>
            </a:r>
            <a:r>
              <a:rPr sz="1700" b="1" spc="-10" dirty="0">
                <a:latin typeface="Calibri"/>
                <a:cs typeface="Calibri"/>
              </a:rPr>
              <a:t>directamente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5" dirty="0">
                <a:latin typeface="Calibri"/>
                <a:cs typeface="Calibri"/>
              </a:rPr>
              <a:t>la UMT</a:t>
            </a:r>
            <a:endParaRPr sz="1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7056" y="591121"/>
            <a:ext cx="3424063" cy="551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ject 2"/>
          <p:cNvSpPr/>
          <p:nvPr/>
        </p:nvSpPr>
        <p:spPr>
          <a:xfrm>
            <a:off x="1065653" y="1015070"/>
            <a:ext cx="147320" cy="673735"/>
          </a:xfrm>
          <a:custGeom>
            <a:avLst/>
            <a:gdLst/>
            <a:ahLst/>
            <a:cxnLst/>
            <a:rect l="l" t="t" r="r" b="b"/>
            <a:pathLst>
              <a:path w="147320" h="673735">
                <a:moveTo>
                  <a:pt x="146890" y="0"/>
                </a:moveTo>
                <a:lnTo>
                  <a:pt x="0" y="0"/>
                </a:lnTo>
                <a:lnTo>
                  <a:pt x="0" y="673459"/>
                </a:lnTo>
                <a:lnTo>
                  <a:pt x="146890" y="673459"/>
                </a:lnTo>
                <a:lnTo>
                  <a:pt x="14689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272883" y="1015069"/>
            <a:ext cx="147320" cy="673735"/>
          </a:xfrm>
          <a:custGeom>
            <a:avLst/>
            <a:gdLst/>
            <a:ahLst/>
            <a:cxnLst/>
            <a:rect l="l" t="t" r="r" b="b"/>
            <a:pathLst>
              <a:path w="147320" h="673735">
                <a:moveTo>
                  <a:pt x="146890" y="0"/>
                </a:moveTo>
                <a:lnTo>
                  <a:pt x="0" y="0"/>
                </a:lnTo>
                <a:lnTo>
                  <a:pt x="0" y="673459"/>
                </a:lnTo>
                <a:lnTo>
                  <a:pt x="146890" y="673459"/>
                </a:lnTo>
                <a:lnTo>
                  <a:pt x="14689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09544" y="591121"/>
            <a:ext cx="4477512" cy="1712976"/>
            <a:chOff x="-156423" y="621101"/>
            <a:chExt cx="4477512" cy="1712976"/>
          </a:xfrm>
        </p:grpSpPr>
        <p:sp>
          <p:nvSpPr>
            <p:cNvPr id="5" name="object 5"/>
            <p:cNvSpPr/>
            <p:nvPr/>
          </p:nvSpPr>
          <p:spPr>
            <a:xfrm>
              <a:off x="-85854" y="1045048"/>
              <a:ext cx="78740" cy="673735"/>
            </a:xfrm>
            <a:custGeom>
              <a:avLst/>
              <a:gdLst/>
              <a:ahLst/>
              <a:cxnLst/>
              <a:rect l="l" t="t" r="r" b="b"/>
              <a:pathLst>
                <a:path w="78740" h="673735">
                  <a:moveTo>
                    <a:pt x="0" y="673459"/>
                  </a:moveTo>
                  <a:lnTo>
                    <a:pt x="78312" y="673459"/>
                  </a:lnTo>
                  <a:lnTo>
                    <a:pt x="78312" y="0"/>
                  </a:lnTo>
                  <a:lnTo>
                    <a:pt x="0" y="0"/>
                  </a:lnTo>
                  <a:lnTo>
                    <a:pt x="0" y="673459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56423" y="621101"/>
              <a:ext cx="4477512" cy="17129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7549" y="673257"/>
              <a:ext cx="4193540" cy="1431925"/>
            </a:xfrm>
            <a:custGeom>
              <a:avLst/>
              <a:gdLst/>
              <a:ahLst/>
              <a:cxnLst/>
              <a:rect l="l" t="t" r="r" b="b"/>
              <a:pathLst>
                <a:path w="4193540" h="1431925">
                  <a:moveTo>
                    <a:pt x="4193090" y="0"/>
                  </a:moveTo>
                  <a:lnTo>
                    <a:pt x="0" y="0"/>
                  </a:lnTo>
                  <a:lnTo>
                    <a:pt x="0" y="1431590"/>
                  </a:lnTo>
                  <a:lnTo>
                    <a:pt x="4193090" y="1431590"/>
                  </a:lnTo>
                  <a:lnTo>
                    <a:pt x="4193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32166" y="1061680"/>
            <a:ext cx="4114800" cy="655757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ts val="2490"/>
              </a:lnSpc>
              <a:spcBef>
                <a:spcPts val="105"/>
              </a:spcBef>
            </a:pPr>
            <a:r>
              <a:rPr sz="2400" spc="10" dirty="0">
                <a:latin typeface="Calibri Light"/>
                <a:cs typeface="Calibri Light"/>
              </a:rPr>
              <a:t>R.A.D.</a:t>
            </a:r>
            <a:endParaRPr sz="2400" dirty="0">
              <a:latin typeface="Calibri Light"/>
              <a:cs typeface="Calibri Light"/>
            </a:endParaRPr>
          </a:p>
          <a:p>
            <a:pPr marL="12700">
              <a:lnSpc>
                <a:spcPts val="2490"/>
              </a:lnSpc>
            </a:pPr>
            <a:r>
              <a:rPr sz="2400" spc="15" dirty="0">
                <a:latin typeface="Calibri Light"/>
                <a:cs typeface="Calibri Light"/>
              </a:rPr>
              <a:t>Reacción </a:t>
            </a:r>
            <a:r>
              <a:rPr sz="2400" spc="10" dirty="0">
                <a:latin typeface="Calibri Light"/>
                <a:cs typeface="Calibri Light"/>
              </a:rPr>
              <a:t>Adversa</a:t>
            </a:r>
            <a:r>
              <a:rPr sz="2400" spc="15" dirty="0">
                <a:latin typeface="Calibri Light"/>
                <a:cs typeface="Calibri Light"/>
              </a:rPr>
              <a:t> </a:t>
            </a:r>
            <a:r>
              <a:rPr sz="2400" spc="20" dirty="0">
                <a:latin typeface="Calibri Light"/>
                <a:cs typeface="Calibri Light"/>
              </a:rPr>
              <a:t>a</a:t>
            </a:r>
            <a:r>
              <a:rPr sz="2400" spc="10" dirty="0">
                <a:latin typeface="Calibri Light"/>
                <a:cs typeface="Calibri Light"/>
              </a:rPr>
              <a:t> </a:t>
            </a:r>
            <a:r>
              <a:rPr sz="2400" spc="15" dirty="0">
                <a:latin typeface="Calibri Light"/>
                <a:cs typeface="Calibri Light"/>
              </a:rPr>
              <a:t>la </a:t>
            </a:r>
            <a:r>
              <a:rPr sz="2400" spc="20" dirty="0">
                <a:latin typeface="Calibri Light"/>
                <a:cs typeface="Calibri Light"/>
              </a:rPr>
              <a:t>Donación</a:t>
            </a:r>
            <a:endParaRPr sz="2400" dirty="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3516" y="2332134"/>
            <a:ext cx="3557904" cy="35433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150" marR="311150" indent="-171450">
              <a:lnSpc>
                <a:spcPct val="92000"/>
              </a:lnSpc>
              <a:spcBef>
                <a:spcPts val="240"/>
              </a:spcBef>
              <a:buFont typeface="Arial"/>
              <a:buChar char="•"/>
              <a:tabLst>
                <a:tab pos="184150" algn="l"/>
              </a:tabLst>
            </a:pPr>
            <a:r>
              <a:rPr sz="1500" dirty="0">
                <a:latin typeface="Calibri"/>
                <a:cs typeface="Calibri"/>
              </a:rPr>
              <a:t>Un </a:t>
            </a:r>
            <a:r>
              <a:rPr sz="1500" spc="-10" dirty="0">
                <a:latin typeface="Calibri"/>
                <a:cs typeface="Calibri"/>
              </a:rPr>
              <a:t>donante </a:t>
            </a:r>
            <a:r>
              <a:rPr sz="1500" spc="-5" dirty="0">
                <a:latin typeface="Calibri"/>
                <a:cs typeface="Calibri"/>
              </a:rPr>
              <a:t>que </a:t>
            </a:r>
            <a:r>
              <a:rPr sz="1500" spc="-10" dirty="0">
                <a:latin typeface="Calibri"/>
                <a:cs typeface="Calibri"/>
              </a:rPr>
              <a:t>presenta </a:t>
            </a:r>
            <a:r>
              <a:rPr sz="1500" spc="-5" dirty="0">
                <a:latin typeface="Calibri"/>
                <a:cs typeface="Calibri"/>
              </a:rPr>
              <a:t>una RAD </a:t>
            </a:r>
            <a:r>
              <a:rPr sz="1500" dirty="0">
                <a:latin typeface="Calibri"/>
                <a:cs typeface="Calibri"/>
              </a:rPr>
              <a:t>en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general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no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vuelve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donar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y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asusta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los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potenciales</a:t>
            </a:r>
            <a:r>
              <a:rPr sz="1500" spc="-10" dirty="0">
                <a:latin typeface="Calibri"/>
                <a:cs typeface="Calibri"/>
              </a:rPr>
              <a:t> donantes.</a:t>
            </a:r>
            <a:endParaRPr sz="1500" dirty="0">
              <a:latin typeface="Calibri"/>
              <a:cs typeface="Calibri"/>
            </a:endParaRPr>
          </a:p>
          <a:p>
            <a:pPr marL="184150" marR="46990" indent="-171450">
              <a:lnSpc>
                <a:spcPct val="88900"/>
              </a:lnSpc>
              <a:spcBef>
                <a:spcPts val="800"/>
              </a:spcBef>
              <a:buFont typeface="Arial"/>
              <a:buChar char="•"/>
              <a:tabLst>
                <a:tab pos="184150" algn="l"/>
              </a:tabLst>
            </a:pPr>
            <a:r>
              <a:rPr sz="1500" spc="-5" dirty="0">
                <a:latin typeface="Calibri"/>
                <a:cs typeface="Calibri"/>
              </a:rPr>
              <a:t>Cuando algún </a:t>
            </a:r>
            <a:r>
              <a:rPr sz="1500" spc="-10" dirty="0">
                <a:latin typeface="Calibri"/>
                <a:cs typeface="Calibri"/>
              </a:rPr>
              <a:t>donante </a:t>
            </a:r>
            <a:r>
              <a:rPr sz="1500" spc="-5" dirty="0">
                <a:latin typeface="Calibri"/>
                <a:cs typeface="Calibri"/>
              </a:rPr>
              <a:t>sufre una Reacción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vasovagal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suele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“contagiar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esta </a:t>
            </a:r>
            <a:r>
              <a:rPr sz="1500" spc="-10" dirty="0">
                <a:latin typeface="Calibri"/>
                <a:cs typeface="Calibri"/>
              </a:rPr>
              <a:t>respuesta </a:t>
            </a:r>
            <a:r>
              <a:rPr sz="1500" dirty="0">
                <a:latin typeface="Calibri"/>
                <a:cs typeface="Calibri"/>
              </a:rPr>
              <a:t>a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los </a:t>
            </a:r>
            <a:r>
              <a:rPr sz="1500" spc="-10" dirty="0">
                <a:latin typeface="Calibri"/>
                <a:cs typeface="Calibri"/>
              </a:rPr>
              <a:t>otros donantes </a:t>
            </a:r>
            <a:r>
              <a:rPr sz="1500" spc="-5" dirty="0">
                <a:latin typeface="Calibri"/>
                <a:cs typeface="Calibri"/>
              </a:rPr>
              <a:t>que </a:t>
            </a:r>
            <a:r>
              <a:rPr sz="1500" spc="-15" dirty="0">
                <a:latin typeface="Calibri"/>
                <a:cs typeface="Calibri"/>
              </a:rPr>
              <a:t>están </a:t>
            </a:r>
            <a:r>
              <a:rPr sz="1500" dirty="0">
                <a:latin typeface="Calibri"/>
                <a:cs typeface="Calibri"/>
              </a:rPr>
              <a:t>en el mismo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momento”.</a:t>
            </a:r>
            <a:endParaRPr sz="1500" dirty="0">
              <a:latin typeface="Calibri"/>
              <a:cs typeface="Calibri"/>
            </a:endParaRPr>
          </a:p>
          <a:p>
            <a:pPr marL="184150" marR="69215" indent="-171450">
              <a:lnSpc>
                <a:spcPct val="88700"/>
              </a:lnSpc>
              <a:spcBef>
                <a:spcPts val="900"/>
              </a:spcBef>
              <a:buFont typeface="Arial"/>
              <a:buChar char="•"/>
              <a:tabLst>
                <a:tab pos="184150" algn="l"/>
              </a:tabLst>
            </a:pPr>
            <a:r>
              <a:rPr sz="1500" spc="-5" dirty="0">
                <a:latin typeface="Calibri"/>
                <a:cs typeface="Calibri"/>
              </a:rPr>
              <a:t>Cuando </a:t>
            </a:r>
            <a:r>
              <a:rPr sz="1500" dirty="0">
                <a:latin typeface="Calibri"/>
                <a:cs typeface="Calibri"/>
              </a:rPr>
              <a:t>se </a:t>
            </a:r>
            <a:r>
              <a:rPr sz="1500" spc="-10" dirty="0">
                <a:latin typeface="Calibri"/>
                <a:cs typeface="Calibri"/>
              </a:rPr>
              <a:t>encuesta </a:t>
            </a:r>
            <a:r>
              <a:rPr sz="1500" spc="-5" dirty="0">
                <a:latin typeface="Calibri"/>
                <a:cs typeface="Calibri"/>
              </a:rPr>
              <a:t>un </a:t>
            </a:r>
            <a:r>
              <a:rPr sz="1500" spc="-10" dirty="0">
                <a:latin typeface="Calibri"/>
                <a:cs typeface="Calibri"/>
              </a:rPr>
              <a:t>donante </a:t>
            </a:r>
            <a:r>
              <a:rPr sz="1500" dirty="0">
                <a:latin typeface="Calibri"/>
                <a:cs typeface="Calibri"/>
              </a:rPr>
              <a:t>y </a:t>
            </a:r>
            <a:r>
              <a:rPr sz="1500" spc="-10" dirty="0">
                <a:latin typeface="Calibri"/>
                <a:cs typeface="Calibri"/>
              </a:rPr>
              <a:t>refiere </a:t>
            </a:r>
            <a:r>
              <a:rPr sz="1500" spc="-5" dirty="0">
                <a:latin typeface="Calibri"/>
                <a:cs typeface="Calibri"/>
              </a:rPr>
              <a:t> haber </a:t>
            </a:r>
            <a:r>
              <a:rPr sz="1500" spc="-10" dirty="0">
                <a:latin typeface="Calibri"/>
                <a:cs typeface="Calibri"/>
              </a:rPr>
              <a:t>presentado </a:t>
            </a:r>
            <a:r>
              <a:rPr sz="1500" spc="-5" dirty="0">
                <a:latin typeface="Calibri"/>
                <a:cs typeface="Calibri"/>
              </a:rPr>
              <a:t>una RAD habitualmente </a:t>
            </a:r>
            <a:r>
              <a:rPr sz="1500" dirty="0">
                <a:latin typeface="Calibri"/>
                <a:cs typeface="Calibri"/>
              </a:rPr>
              <a:t> se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rechaza</a:t>
            </a:r>
            <a:r>
              <a:rPr sz="1500" spc="-15" dirty="0">
                <a:latin typeface="Calibri"/>
                <a:cs typeface="Calibri"/>
              </a:rPr>
              <a:t> para </a:t>
            </a:r>
            <a:r>
              <a:rPr sz="1500" spc="-5" dirty="0">
                <a:latin typeface="Calibri"/>
                <a:cs typeface="Calibri"/>
              </a:rPr>
              <a:t>no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volver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tener una</a:t>
            </a:r>
            <a:r>
              <a:rPr sz="1500" spc="-15" dirty="0">
                <a:latin typeface="Calibri"/>
                <a:cs typeface="Calibri"/>
              </a:rPr>
              <a:t> RAD.</a:t>
            </a:r>
            <a:endParaRPr sz="1500" dirty="0">
              <a:latin typeface="Calibri"/>
              <a:cs typeface="Calibri"/>
            </a:endParaRPr>
          </a:p>
          <a:p>
            <a:pPr marL="184150" marR="5080" indent="-171450">
              <a:lnSpc>
                <a:spcPct val="92000"/>
              </a:lnSpc>
              <a:spcBef>
                <a:spcPts val="745"/>
              </a:spcBef>
              <a:buFont typeface="Arial"/>
              <a:buChar char="•"/>
              <a:tabLst>
                <a:tab pos="184150" algn="l"/>
              </a:tabLst>
            </a:pPr>
            <a:r>
              <a:rPr sz="1500" spc="-5" dirty="0">
                <a:latin typeface="Calibri"/>
                <a:cs typeface="Calibri"/>
              </a:rPr>
              <a:t>Al </a:t>
            </a:r>
            <a:r>
              <a:rPr sz="1500" spc="-10" dirty="0">
                <a:latin typeface="Calibri"/>
                <a:cs typeface="Calibri"/>
              </a:rPr>
              <a:t>aceptar </a:t>
            </a:r>
            <a:r>
              <a:rPr sz="1500" spc="-5" dirty="0">
                <a:latin typeface="Calibri"/>
                <a:cs typeface="Calibri"/>
              </a:rPr>
              <a:t>un </a:t>
            </a:r>
            <a:r>
              <a:rPr sz="1500" spc="-10" dirty="0">
                <a:latin typeface="Calibri"/>
                <a:cs typeface="Calibri"/>
              </a:rPr>
              <a:t>donante </a:t>
            </a:r>
            <a:r>
              <a:rPr sz="1500" spc="-5" dirty="0">
                <a:latin typeface="Calibri"/>
                <a:cs typeface="Calibri"/>
              </a:rPr>
              <a:t>con </a:t>
            </a:r>
            <a:r>
              <a:rPr sz="1500" spc="-10" dirty="0">
                <a:latin typeface="Calibri"/>
                <a:cs typeface="Calibri"/>
              </a:rPr>
              <a:t>antecedentes </a:t>
            </a:r>
            <a:r>
              <a:rPr sz="1500" spc="-5" dirty="0">
                <a:latin typeface="Calibri"/>
                <a:cs typeface="Calibri"/>
              </a:rPr>
              <a:t>de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RAD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debe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ser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supervisado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hasta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30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minutos</a:t>
            </a:r>
            <a:r>
              <a:rPr sz="1500" spc="-10" dirty="0">
                <a:latin typeface="Calibri"/>
                <a:cs typeface="Calibri"/>
              </a:rPr>
              <a:t> post</a:t>
            </a:r>
            <a:r>
              <a:rPr sz="1500" spc="-5" dirty="0">
                <a:latin typeface="Calibri"/>
                <a:cs typeface="Calibri"/>
              </a:rPr>
              <a:t> donación.</a:t>
            </a:r>
            <a:endParaRPr sz="1500" dirty="0">
              <a:latin typeface="Calibri"/>
              <a:cs typeface="Calibri"/>
            </a:endParaRPr>
          </a:p>
          <a:p>
            <a:pPr marL="184150" marR="19050" indent="-171450">
              <a:lnSpc>
                <a:spcPts val="1580"/>
              </a:lnSpc>
              <a:spcBef>
                <a:spcPts val="835"/>
              </a:spcBef>
              <a:buFont typeface="Arial"/>
              <a:buChar char="•"/>
              <a:tabLst>
                <a:tab pos="184150" algn="l"/>
              </a:tabLst>
            </a:pPr>
            <a:r>
              <a:rPr sz="1500" dirty="0">
                <a:latin typeface="Calibri"/>
                <a:cs typeface="Calibri"/>
              </a:rPr>
              <a:t>Es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muy</a:t>
            </a:r>
            <a:r>
              <a:rPr sz="1500" spc="-10" dirty="0">
                <a:latin typeface="Calibri"/>
                <a:cs typeface="Calibri"/>
              </a:rPr>
              <a:t> importante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registrarlas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para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tenerla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presenta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la</a:t>
            </a:r>
            <a:r>
              <a:rPr sz="1500" spc="-10" dirty="0">
                <a:latin typeface="Calibri"/>
                <a:cs typeface="Calibri"/>
              </a:rPr>
              <a:t> próxima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donación.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12973" y="6492239"/>
            <a:ext cx="7886700" cy="0"/>
          </a:xfrm>
          <a:custGeom>
            <a:avLst/>
            <a:gdLst/>
            <a:ahLst/>
            <a:cxnLst/>
            <a:rect l="l" t="t" r="r" b="b"/>
            <a:pathLst>
              <a:path w="7886700">
                <a:moveTo>
                  <a:pt x="7886700" y="0"/>
                </a:moveTo>
                <a:lnTo>
                  <a:pt x="0" y="1"/>
                </a:lnTo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3502" y="246322"/>
            <a:ext cx="8545273" cy="106038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345910" rIns="0" bIns="0" rtlCol="0" anchor="t">
            <a:spAutoFit/>
          </a:bodyPr>
          <a:lstStyle/>
          <a:p>
            <a:pPr algn="ctr">
              <a:lnSpc>
                <a:spcPts val="2330"/>
              </a:lnSpc>
              <a:spcBef>
                <a:spcPts val="105"/>
              </a:spcBef>
            </a:pPr>
            <a:r>
              <a:rPr lang="es-CL" sz="2800" spc="15" dirty="0">
                <a:solidFill>
                  <a:schemeClr val="bg1"/>
                </a:solidFill>
                <a:latin typeface="Calibri Light"/>
                <a:cs typeface="Calibri Light"/>
              </a:rPr>
              <a:t>H</a:t>
            </a:r>
            <a:r>
              <a:rPr sz="2400" spc="15" dirty="0" err="1">
                <a:latin typeface="Calibri Light"/>
                <a:cs typeface="Calibri Light"/>
              </a:rPr>
              <a:t>emovigilancia</a:t>
            </a:r>
            <a:r>
              <a:rPr sz="2400" spc="20" dirty="0">
                <a:latin typeface="Calibri Light"/>
                <a:cs typeface="Calibri Light"/>
              </a:rPr>
              <a:t> </a:t>
            </a:r>
            <a:r>
              <a:rPr sz="2400" spc="10" dirty="0">
                <a:latin typeface="Calibri Light"/>
                <a:cs typeface="Calibri Light"/>
              </a:rPr>
              <a:t>activa</a:t>
            </a:r>
            <a:r>
              <a:rPr sz="2400" spc="20" dirty="0">
                <a:latin typeface="Calibri Light"/>
                <a:cs typeface="Calibri Light"/>
              </a:rPr>
              <a:t> de </a:t>
            </a:r>
            <a:r>
              <a:rPr sz="3200" b="1" spc="15" dirty="0">
                <a:solidFill>
                  <a:srgbClr val="C00000"/>
                </a:solidFill>
                <a:latin typeface="Calibri Light"/>
                <a:cs typeface="Calibri Light"/>
              </a:rPr>
              <a:t>R</a:t>
            </a:r>
            <a:r>
              <a:rPr sz="2400" spc="15" dirty="0">
                <a:latin typeface="Calibri Light"/>
                <a:cs typeface="Calibri Light"/>
              </a:rPr>
              <a:t>eacciones</a:t>
            </a:r>
            <a:r>
              <a:rPr sz="2400" spc="20" dirty="0">
                <a:latin typeface="Calibri Light"/>
                <a:cs typeface="Calibri Light"/>
              </a:rPr>
              <a:t> </a:t>
            </a:r>
            <a:r>
              <a:rPr sz="3200" spc="10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2400" spc="10" dirty="0">
                <a:latin typeface="Calibri Light"/>
                <a:cs typeface="Calibri Light"/>
              </a:rPr>
              <a:t>dversas</a:t>
            </a:r>
            <a:r>
              <a:rPr sz="2400" spc="20" dirty="0">
                <a:latin typeface="Calibri Light"/>
                <a:cs typeface="Calibri Light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 Light"/>
                <a:cs typeface="Calibri Light"/>
              </a:rPr>
              <a:t>T</a:t>
            </a:r>
            <a:r>
              <a:rPr sz="2400" dirty="0">
                <a:latin typeface="Calibri Light"/>
                <a:cs typeface="Calibri Light"/>
              </a:rPr>
              <a:t>ransfusionales.</a:t>
            </a:r>
          </a:p>
          <a:p>
            <a:pPr algn="ctr">
              <a:lnSpc>
                <a:spcPts val="3170"/>
              </a:lnSpc>
            </a:pPr>
            <a:r>
              <a:rPr sz="3200" b="1" spc="-70" dirty="0">
                <a:solidFill>
                  <a:srgbClr val="C00000"/>
                </a:solidFill>
                <a:latin typeface="Calibri Light"/>
                <a:cs typeface="Calibri Light"/>
              </a:rPr>
              <a:t>R.A.T.</a:t>
            </a:r>
            <a:endParaRPr sz="3200" b="1" dirty="0">
              <a:solidFill>
                <a:srgbClr val="C00000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3502" y="1503773"/>
            <a:ext cx="2628900" cy="4936490"/>
          </a:xfrm>
          <a:custGeom>
            <a:avLst/>
            <a:gdLst/>
            <a:ahLst/>
            <a:cxnLst/>
            <a:rect l="l" t="t" r="r" b="b"/>
            <a:pathLst>
              <a:path w="2628900" h="4936490">
                <a:moveTo>
                  <a:pt x="2366006" y="0"/>
                </a:moveTo>
                <a:lnTo>
                  <a:pt x="262890" y="0"/>
                </a:lnTo>
                <a:lnTo>
                  <a:pt x="215635" y="4235"/>
                </a:lnTo>
                <a:lnTo>
                  <a:pt x="171159" y="16447"/>
                </a:lnTo>
                <a:lnTo>
                  <a:pt x="130204" y="35892"/>
                </a:lnTo>
                <a:lnTo>
                  <a:pt x="93513" y="61828"/>
                </a:lnTo>
                <a:lnTo>
                  <a:pt x="61828" y="93514"/>
                </a:lnTo>
                <a:lnTo>
                  <a:pt x="35892" y="130205"/>
                </a:lnTo>
                <a:lnTo>
                  <a:pt x="16447" y="171160"/>
                </a:lnTo>
                <a:lnTo>
                  <a:pt x="4235" y="215636"/>
                </a:lnTo>
                <a:lnTo>
                  <a:pt x="0" y="262891"/>
                </a:lnTo>
                <a:lnTo>
                  <a:pt x="0" y="4673191"/>
                </a:lnTo>
                <a:lnTo>
                  <a:pt x="4235" y="4720446"/>
                </a:lnTo>
                <a:lnTo>
                  <a:pt x="16447" y="4764922"/>
                </a:lnTo>
                <a:lnTo>
                  <a:pt x="35892" y="4805877"/>
                </a:lnTo>
                <a:lnTo>
                  <a:pt x="61828" y="4842568"/>
                </a:lnTo>
                <a:lnTo>
                  <a:pt x="93513" y="4874253"/>
                </a:lnTo>
                <a:lnTo>
                  <a:pt x="130204" y="4900190"/>
                </a:lnTo>
                <a:lnTo>
                  <a:pt x="171159" y="4919635"/>
                </a:lnTo>
                <a:lnTo>
                  <a:pt x="215635" y="4931846"/>
                </a:lnTo>
                <a:lnTo>
                  <a:pt x="262890" y="4936082"/>
                </a:lnTo>
                <a:lnTo>
                  <a:pt x="2366006" y="4936082"/>
                </a:lnTo>
                <a:lnTo>
                  <a:pt x="2413261" y="4931846"/>
                </a:lnTo>
                <a:lnTo>
                  <a:pt x="2457737" y="4919635"/>
                </a:lnTo>
                <a:lnTo>
                  <a:pt x="2498692" y="4900190"/>
                </a:lnTo>
                <a:lnTo>
                  <a:pt x="2535383" y="4874253"/>
                </a:lnTo>
                <a:lnTo>
                  <a:pt x="2567068" y="4842568"/>
                </a:lnTo>
                <a:lnTo>
                  <a:pt x="2593005" y="4805877"/>
                </a:lnTo>
                <a:lnTo>
                  <a:pt x="2612450" y="4764922"/>
                </a:lnTo>
                <a:lnTo>
                  <a:pt x="2624662" y="4720446"/>
                </a:lnTo>
                <a:lnTo>
                  <a:pt x="2628897" y="4673191"/>
                </a:lnTo>
                <a:lnTo>
                  <a:pt x="2628897" y="262891"/>
                </a:lnTo>
                <a:lnTo>
                  <a:pt x="2624662" y="215636"/>
                </a:lnTo>
                <a:lnTo>
                  <a:pt x="2612450" y="171160"/>
                </a:lnTo>
                <a:lnTo>
                  <a:pt x="2593005" y="130205"/>
                </a:lnTo>
                <a:lnTo>
                  <a:pt x="2567068" y="93514"/>
                </a:lnTo>
                <a:lnTo>
                  <a:pt x="2535383" y="61828"/>
                </a:lnTo>
                <a:lnTo>
                  <a:pt x="2498692" y="35892"/>
                </a:lnTo>
                <a:lnTo>
                  <a:pt x="2457737" y="16447"/>
                </a:lnTo>
                <a:lnTo>
                  <a:pt x="2413261" y="4235"/>
                </a:lnTo>
                <a:lnTo>
                  <a:pt x="2366006" y="0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11967" y="4239810"/>
            <a:ext cx="2442580" cy="157793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1-El</a:t>
            </a:r>
            <a:r>
              <a:rPr lang="es-CL" sz="1600" b="1" spc="19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TM</a:t>
            </a:r>
            <a:r>
              <a:rPr lang="es-CL" sz="1600" b="1" spc="19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debe</a:t>
            </a:r>
            <a:r>
              <a:rPr lang="es-CL" sz="1600" b="1" spc="19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spc="-1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Recontrolar</a:t>
            </a:r>
            <a:r>
              <a:rPr lang="es-CL" sz="1600" b="1" spc="19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al</a:t>
            </a:r>
            <a:r>
              <a:rPr lang="es-CL" sz="1600" b="1" spc="19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paciente </a:t>
            </a:r>
            <a:r>
              <a:rPr lang="es-CL" sz="1600" b="1" spc="-254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tomando</a:t>
            </a:r>
            <a:r>
              <a:rPr lang="es-CL" sz="1600" b="1" spc="6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pulso,</a:t>
            </a:r>
            <a:r>
              <a:rPr lang="es-CL" sz="1600" b="1" spc="6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spc="-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P°</a:t>
            </a:r>
            <a:r>
              <a:rPr lang="es-CL" sz="1600" b="1" spc="6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y</a:t>
            </a:r>
            <a:r>
              <a:rPr lang="es-CL" sz="1600" b="1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spc="-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T°</a:t>
            </a:r>
            <a:r>
              <a:rPr lang="es-CL" sz="1600" b="1" spc="6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antes</a:t>
            </a:r>
            <a:r>
              <a:rPr lang="es-CL" sz="1600" b="1" spc="7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s-C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 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in</a:t>
            </a:r>
            <a:r>
              <a:rPr lang="es-CL" sz="16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st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ala</a:t>
            </a:r>
            <a:r>
              <a:rPr lang="es-C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r </a:t>
            </a:r>
            <a:r>
              <a:rPr lang="es-CL"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c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ad</a:t>
            </a:r>
            <a:r>
              <a:rPr lang="es-C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 Un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i</a:t>
            </a:r>
            <a:r>
              <a:rPr lang="es-C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dad de hemocomponentes y quedarse vigilando los primeros 5 minutos al paciente.</a:t>
            </a:r>
            <a:endParaRPr lang="es-CL" sz="16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12700" marR="5080">
              <a:lnSpc>
                <a:spcPts val="1300"/>
              </a:lnSpc>
              <a:spcBef>
                <a:spcPts val="259"/>
              </a:spcBef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87104" y="1496060"/>
            <a:ext cx="5141498" cy="4936490"/>
            <a:chOff x="825505" y="1556791"/>
            <a:chExt cx="5141498" cy="49364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9801" y="1877625"/>
              <a:ext cx="1643715" cy="164371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25505" y="1868260"/>
              <a:ext cx="1644014" cy="1644014"/>
            </a:xfrm>
            <a:custGeom>
              <a:avLst/>
              <a:gdLst/>
              <a:ahLst/>
              <a:cxnLst/>
              <a:rect l="l" t="t" r="r" b="b"/>
              <a:pathLst>
                <a:path w="1644014" h="1644014">
                  <a:moveTo>
                    <a:pt x="0" y="821857"/>
                  </a:moveTo>
                  <a:lnTo>
                    <a:pt x="1395" y="773567"/>
                  </a:lnTo>
                  <a:lnTo>
                    <a:pt x="5529" y="726011"/>
                  </a:lnTo>
                  <a:lnTo>
                    <a:pt x="12325" y="679267"/>
                  </a:lnTo>
                  <a:lnTo>
                    <a:pt x="21705" y="633413"/>
                  </a:lnTo>
                  <a:lnTo>
                    <a:pt x="33594" y="588524"/>
                  </a:lnTo>
                  <a:lnTo>
                    <a:pt x="47913" y="544678"/>
                  </a:lnTo>
                  <a:lnTo>
                    <a:pt x="64585" y="501953"/>
                  </a:lnTo>
                  <a:lnTo>
                    <a:pt x="83534" y="460425"/>
                  </a:lnTo>
                  <a:lnTo>
                    <a:pt x="104682" y="420171"/>
                  </a:lnTo>
                  <a:lnTo>
                    <a:pt x="127953" y="381269"/>
                  </a:lnTo>
                  <a:lnTo>
                    <a:pt x="153269" y="343795"/>
                  </a:lnTo>
                  <a:lnTo>
                    <a:pt x="180552" y="307827"/>
                  </a:lnTo>
                  <a:lnTo>
                    <a:pt x="209727" y="273442"/>
                  </a:lnTo>
                  <a:lnTo>
                    <a:pt x="240716" y="240716"/>
                  </a:lnTo>
                  <a:lnTo>
                    <a:pt x="273442" y="209727"/>
                  </a:lnTo>
                  <a:lnTo>
                    <a:pt x="307827" y="180552"/>
                  </a:lnTo>
                  <a:lnTo>
                    <a:pt x="343795" y="153269"/>
                  </a:lnTo>
                  <a:lnTo>
                    <a:pt x="381269" y="127953"/>
                  </a:lnTo>
                  <a:lnTo>
                    <a:pt x="420171" y="104682"/>
                  </a:lnTo>
                  <a:lnTo>
                    <a:pt x="460425" y="83534"/>
                  </a:lnTo>
                  <a:lnTo>
                    <a:pt x="501953" y="64585"/>
                  </a:lnTo>
                  <a:lnTo>
                    <a:pt x="544678" y="47913"/>
                  </a:lnTo>
                  <a:lnTo>
                    <a:pt x="588524" y="33594"/>
                  </a:lnTo>
                  <a:lnTo>
                    <a:pt x="633413" y="21705"/>
                  </a:lnTo>
                  <a:lnTo>
                    <a:pt x="679267" y="12325"/>
                  </a:lnTo>
                  <a:lnTo>
                    <a:pt x="726011" y="5529"/>
                  </a:lnTo>
                  <a:lnTo>
                    <a:pt x="773567" y="1395"/>
                  </a:lnTo>
                  <a:lnTo>
                    <a:pt x="821857" y="0"/>
                  </a:lnTo>
                  <a:lnTo>
                    <a:pt x="870147" y="1395"/>
                  </a:lnTo>
                  <a:lnTo>
                    <a:pt x="917703" y="5529"/>
                  </a:lnTo>
                  <a:lnTo>
                    <a:pt x="964447" y="12325"/>
                  </a:lnTo>
                  <a:lnTo>
                    <a:pt x="1010301" y="21705"/>
                  </a:lnTo>
                  <a:lnTo>
                    <a:pt x="1055190" y="33594"/>
                  </a:lnTo>
                  <a:lnTo>
                    <a:pt x="1099036" y="47913"/>
                  </a:lnTo>
                  <a:lnTo>
                    <a:pt x="1141761" y="64585"/>
                  </a:lnTo>
                  <a:lnTo>
                    <a:pt x="1183289" y="83534"/>
                  </a:lnTo>
                  <a:lnTo>
                    <a:pt x="1223543" y="104682"/>
                  </a:lnTo>
                  <a:lnTo>
                    <a:pt x="1262445" y="127953"/>
                  </a:lnTo>
                  <a:lnTo>
                    <a:pt x="1299919" y="153269"/>
                  </a:lnTo>
                  <a:lnTo>
                    <a:pt x="1335887" y="180552"/>
                  </a:lnTo>
                  <a:lnTo>
                    <a:pt x="1370272" y="209727"/>
                  </a:lnTo>
                  <a:lnTo>
                    <a:pt x="1402998" y="240716"/>
                  </a:lnTo>
                  <a:lnTo>
                    <a:pt x="1433987" y="273442"/>
                  </a:lnTo>
                  <a:lnTo>
                    <a:pt x="1463162" y="307827"/>
                  </a:lnTo>
                  <a:lnTo>
                    <a:pt x="1490446" y="343795"/>
                  </a:lnTo>
                  <a:lnTo>
                    <a:pt x="1515761" y="381269"/>
                  </a:lnTo>
                  <a:lnTo>
                    <a:pt x="1539032" y="420171"/>
                  </a:lnTo>
                  <a:lnTo>
                    <a:pt x="1560180" y="460425"/>
                  </a:lnTo>
                  <a:lnTo>
                    <a:pt x="1579129" y="501953"/>
                  </a:lnTo>
                  <a:lnTo>
                    <a:pt x="1595801" y="544678"/>
                  </a:lnTo>
                  <a:lnTo>
                    <a:pt x="1610120" y="588524"/>
                  </a:lnTo>
                  <a:lnTo>
                    <a:pt x="1622009" y="633413"/>
                  </a:lnTo>
                  <a:lnTo>
                    <a:pt x="1631389" y="679267"/>
                  </a:lnTo>
                  <a:lnTo>
                    <a:pt x="1638185" y="726011"/>
                  </a:lnTo>
                  <a:lnTo>
                    <a:pt x="1642319" y="773567"/>
                  </a:lnTo>
                  <a:lnTo>
                    <a:pt x="1643715" y="821857"/>
                  </a:lnTo>
                  <a:lnTo>
                    <a:pt x="1642319" y="870147"/>
                  </a:lnTo>
                  <a:lnTo>
                    <a:pt x="1638185" y="917703"/>
                  </a:lnTo>
                  <a:lnTo>
                    <a:pt x="1631389" y="964447"/>
                  </a:lnTo>
                  <a:lnTo>
                    <a:pt x="1622009" y="1010301"/>
                  </a:lnTo>
                  <a:lnTo>
                    <a:pt x="1610120" y="1055190"/>
                  </a:lnTo>
                  <a:lnTo>
                    <a:pt x="1595801" y="1099036"/>
                  </a:lnTo>
                  <a:lnTo>
                    <a:pt x="1579129" y="1141761"/>
                  </a:lnTo>
                  <a:lnTo>
                    <a:pt x="1560180" y="1183289"/>
                  </a:lnTo>
                  <a:lnTo>
                    <a:pt x="1539032" y="1223543"/>
                  </a:lnTo>
                  <a:lnTo>
                    <a:pt x="1515761" y="1262445"/>
                  </a:lnTo>
                  <a:lnTo>
                    <a:pt x="1490446" y="1299919"/>
                  </a:lnTo>
                  <a:lnTo>
                    <a:pt x="1463162" y="1335887"/>
                  </a:lnTo>
                  <a:lnTo>
                    <a:pt x="1433987" y="1370272"/>
                  </a:lnTo>
                  <a:lnTo>
                    <a:pt x="1402998" y="1402998"/>
                  </a:lnTo>
                  <a:lnTo>
                    <a:pt x="1370272" y="1433987"/>
                  </a:lnTo>
                  <a:lnTo>
                    <a:pt x="1335887" y="1463162"/>
                  </a:lnTo>
                  <a:lnTo>
                    <a:pt x="1299919" y="1490446"/>
                  </a:lnTo>
                  <a:lnTo>
                    <a:pt x="1262445" y="1515761"/>
                  </a:lnTo>
                  <a:lnTo>
                    <a:pt x="1223543" y="1539032"/>
                  </a:lnTo>
                  <a:lnTo>
                    <a:pt x="1183289" y="1560180"/>
                  </a:lnTo>
                  <a:lnTo>
                    <a:pt x="1141761" y="1579129"/>
                  </a:lnTo>
                  <a:lnTo>
                    <a:pt x="1099036" y="1595801"/>
                  </a:lnTo>
                  <a:lnTo>
                    <a:pt x="1055190" y="1610120"/>
                  </a:lnTo>
                  <a:lnTo>
                    <a:pt x="1010301" y="1622009"/>
                  </a:lnTo>
                  <a:lnTo>
                    <a:pt x="964447" y="1631389"/>
                  </a:lnTo>
                  <a:lnTo>
                    <a:pt x="917703" y="1638185"/>
                  </a:lnTo>
                  <a:lnTo>
                    <a:pt x="870147" y="1642319"/>
                  </a:lnTo>
                  <a:lnTo>
                    <a:pt x="821857" y="1643715"/>
                  </a:lnTo>
                  <a:lnTo>
                    <a:pt x="773567" y="1642319"/>
                  </a:lnTo>
                  <a:lnTo>
                    <a:pt x="726011" y="1638185"/>
                  </a:lnTo>
                  <a:lnTo>
                    <a:pt x="679267" y="1631389"/>
                  </a:lnTo>
                  <a:lnTo>
                    <a:pt x="633413" y="1622009"/>
                  </a:lnTo>
                  <a:lnTo>
                    <a:pt x="588524" y="1610120"/>
                  </a:lnTo>
                  <a:lnTo>
                    <a:pt x="544678" y="1595801"/>
                  </a:lnTo>
                  <a:lnTo>
                    <a:pt x="501953" y="1579129"/>
                  </a:lnTo>
                  <a:lnTo>
                    <a:pt x="460425" y="1560180"/>
                  </a:lnTo>
                  <a:lnTo>
                    <a:pt x="420171" y="1539032"/>
                  </a:lnTo>
                  <a:lnTo>
                    <a:pt x="381269" y="1515761"/>
                  </a:lnTo>
                  <a:lnTo>
                    <a:pt x="343795" y="1490446"/>
                  </a:lnTo>
                  <a:lnTo>
                    <a:pt x="307827" y="1463162"/>
                  </a:lnTo>
                  <a:lnTo>
                    <a:pt x="273442" y="1433987"/>
                  </a:lnTo>
                  <a:lnTo>
                    <a:pt x="240716" y="1402998"/>
                  </a:lnTo>
                  <a:lnTo>
                    <a:pt x="209727" y="1370272"/>
                  </a:lnTo>
                  <a:lnTo>
                    <a:pt x="180552" y="1335887"/>
                  </a:lnTo>
                  <a:lnTo>
                    <a:pt x="153269" y="1299919"/>
                  </a:lnTo>
                  <a:lnTo>
                    <a:pt x="127953" y="1262445"/>
                  </a:lnTo>
                  <a:lnTo>
                    <a:pt x="104682" y="1223543"/>
                  </a:lnTo>
                  <a:lnTo>
                    <a:pt x="83534" y="1183289"/>
                  </a:lnTo>
                  <a:lnTo>
                    <a:pt x="64585" y="1141761"/>
                  </a:lnTo>
                  <a:lnTo>
                    <a:pt x="47913" y="1099036"/>
                  </a:lnTo>
                  <a:lnTo>
                    <a:pt x="33594" y="1055190"/>
                  </a:lnTo>
                  <a:lnTo>
                    <a:pt x="21705" y="1010301"/>
                  </a:lnTo>
                  <a:lnTo>
                    <a:pt x="12325" y="964447"/>
                  </a:lnTo>
                  <a:lnTo>
                    <a:pt x="5529" y="917703"/>
                  </a:lnTo>
                  <a:lnTo>
                    <a:pt x="1395" y="870147"/>
                  </a:lnTo>
                  <a:lnTo>
                    <a:pt x="0" y="82185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38103" y="1556791"/>
              <a:ext cx="2628900" cy="4936490"/>
            </a:xfrm>
            <a:custGeom>
              <a:avLst/>
              <a:gdLst/>
              <a:ahLst/>
              <a:cxnLst/>
              <a:rect l="l" t="t" r="r" b="b"/>
              <a:pathLst>
                <a:path w="2628900" h="4936490">
                  <a:moveTo>
                    <a:pt x="2366006" y="0"/>
                  </a:moveTo>
                  <a:lnTo>
                    <a:pt x="262891" y="0"/>
                  </a:lnTo>
                  <a:lnTo>
                    <a:pt x="215636" y="4235"/>
                  </a:lnTo>
                  <a:lnTo>
                    <a:pt x="171160" y="16447"/>
                  </a:lnTo>
                  <a:lnTo>
                    <a:pt x="130205" y="35892"/>
                  </a:lnTo>
                  <a:lnTo>
                    <a:pt x="93514" y="61828"/>
                  </a:lnTo>
                  <a:lnTo>
                    <a:pt x="61828" y="93514"/>
                  </a:lnTo>
                  <a:lnTo>
                    <a:pt x="35892" y="130205"/>
                  </a:lnTo>
                  <a:lnTo>
                    <a:pt x="16447" y="171160"/>
                  </a:lnTo>
                  <a:lnTo>
                    <a:pt x="4235" y="215636"/>
                  </a:lnTo>
                  <a:lnTo>
                    <a:pt x="0" y="262891"/>
                  </a:lnTo>
                  <a:lnTo>
                    <a:pt x="0" y="4673191"/>
                  </a:lnTo>
                  <a:lnTo>
                    <a:pt x="4235" y="4720446"/>
                  </a:lnTo>
                  <a:lnTo>
                    <a:pt x="16447" y="4764922"/>
                  </a:lnTo>
                  <a:lnTo>
                    <a:pt x="35892" y="4805877"/>
                  </a:lnTo>
                  <a:lnTo>
                    <a:pt x="61828" y="4842568"/>
                  </a:lnTo>
                  <a:lnTo>
                    <a:pt x="93514" y="4874253"/>
                  </a:lnTo>
                  <a:lnTo>
                    <a:pt x="130205" y="4900190"/>
                  </a:lnTo>
                  <a:lnTo>
                    <a:pt x="171160" y="4919635"/>
                  </a:lnTo>
                  <a:lnTo>
                    <a:pt x="215636" y="4931846"/>
                  </a:lnTo>
                  <a:lnTo>
                    <a:pt x="262891" y="4936082"/>
                  </a:lnTo>
                  <a:lnTo>
                    <a:pt x="2366006" y="4936082"/>
                  </a:lnTo>
                  <a:lnTo>
                    <a:pt x="2413261" y="4931846"/>
                  </a:lnTo>
                  <a:lnTo>
                    <a:pt x="2457737" y="4919635"/>
                  </a:lnTo>
                  <a:lnTo>
                    <a:pt x="2498692" y="4900190"/>
                  </a:lnTo>
                  <a:lnTo>
                    <a:pt x="2535383" y="4874253"/>
                  </a:lnTo>
                  <a:lnTo>
                    <a:pt x="2567068" y="4842568"/>
                  </a:lnTo>
                  <a:lnTo>
                    <a:pt x="2593005" y="4805877"/>
                  </a:lnTo>
                  <a:lnTo>
                    <a:pt x="2612450" y="4764922"/>
                  </a:lnTo>
                  <a:lnTo>
                    <a:pt x="2624661" y="4720446"/>
                  </a:lnTo>
                  <a:lnTo>
                    <a:pt x="2628897" y="4673191"/>
                  </a:lnTo>
                  <a:lnTo>
                    <a:pt x="2628897" y="262891"/>
                  </a:lnTo>
                  <a:lnTo>
                    <a:pt x="2624661" y="215636"/>
                  </a:lnTo>
                  <a:lnTo>
                    <a:pt x="2612450" y="171160"/>
                  </a:lnTo>
                  <a:lnTo>
                    <a:pt x="2593005" y="130205"/>
                  </a:lnTo>
                  <a:lnTo>
                    <a:pt x="2567068" y="93514"/>
                  </a:lnTo>
                  <a:lnTo>
                    <a:pt x="2535383" y="61828"/>
                  </a:lnTo>
                  <a:lnTo>
                    <a:pt x="2498692" y="35892"/>
                  </a:lnTo>
                  <a:lnTo>
                    <a:pt x="2457737" y="16447"/>
                  </a:lnTo>
                  <a:lnTo>
                    <a:pt x="2413261" y="4235"/>
                  </a:lnTo>
                  <a:lnTo>
                    <a:pt x="23660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24593" y="4152420"/>
            <a:ext cx="2484120" cy="1820498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400"/>
              </a:lnSpc>
              <a:spcBef>
                <a:spcPts val="220"/>
              </a:spcBef>
            </a:pPr>
            <a:r>
              <a:rPr sz="16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2-</a:t>
            </a:r>
            <a:r>
              <a:rPr lang="es-CL" sz="16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E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l</a:t>
            </a:r>
            <a:r>
              <a:rPr sz="1600" b="1" spc="26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TM,</a:t>
            </a:r>
            <a:r>
              <a:rPr sz="1600" b="1" spc="26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al </a:t>
            </a:r>
            <a:r>
              <a:rPr sz="1600" b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momento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</a:t>
            </a:r>
            <a:r>
              <a:rPr sz="1600" b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instalar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la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transfusión,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debe</a:t>
            </a:r>
            <a:r>
              <a:rPr sz="1600" b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explicar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al</a:t>
            </a:r>
            <a:r>
              <a:rPr sz="1600" b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paciente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(si</a:t>
            </a:r>
            <a:r>
              <a:rPr sz="1600" b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su </a:t>
            </a:r>
            <a:r>
              <a:rPr sz="1600" b="1" spc="-26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condición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lo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permite)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que</a:t>
            </a:r>
            <a:r>
              <a:rPr sz="1600" b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ante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cualquier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molestia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durante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la </a:t>
            </a:r>
            <a:r>
              <a:rPr sz="1600" b="1" spc="-26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transfusión,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debe dar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aviso </a:t>
            </a:r>
            <a:r>
              <a:rPr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inmediato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al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personal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sala</a:t>
            </a:r>
            <a:endParaRPr sz="16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34897" y="1472346"/>
            <a:ext cx="5113878" cy="4936490"/>
            <a:chOff x="3560889" y="1556791"/>
            <a:chExt cx="5113878" cy="493649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4445" y="1923094"/>
              <a:ext cx="1643715" cy="164371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560889" y="1922795"/>
              <a:ext cx="1644014" cy="1644014"/>
            </a:xfrm>
            <a:custGeom>
              <a:avLst/>
              <a:gdLst/>
              <a:ahLst/>
              <a:cxnLst/>
              <a:rect l="l" t="t" r="r" b="b"/>
              <a:pathLst>
                <a:path w="1644014" h="1644014">
                  <a:moveTo>
                    <a:pt x="0" y="821857"/>
                  </a:moveTo>
                  <a:lnTo>
                    <a:pt x="1395" y="773567"/>
                  </a:lnTo>
                  <a:lnTo>
                    <a:pt x="5529" y="726011"/>
                  </a:lnTo>
                  <a:lnTo>
                    <a:pt x="12325" y="679267"/>
                  </a:lnTo>
                  <a:lnTo>
                    <a:pt x="21705" y="633413"/>
                  </a:lnTo>
                  <a:lnTo>
                    <a:pt x="33594" y="588524"/>
                  </a:lnTo>
                  <a:lnTo>
                    <a:pt x="47913" y="544678"/>
                  </a:lnTo>
                  <a:lnTo>
                    <a:pt x="64585" y="501953"/>
                  </a:lnTo>
                  <a:lnTo>
                    <a:pt x="83534" y="460425"/>
                  </a:lnTo>
                  <a:lnTo>
                    <a:pt x="104682" y="420171"/>
                  </a:lnTo>
                  <a:lnTo>
                    <a:pt x="127953" y="381269"/>
                  </a:lnTo>
                  <a:lnTo>
                    <a:pt x="153269" y="343795"/>
                  </a:lnTo>
                  <a:lnTo>
                    <a:pt x="180552" y="307827"/>
                  </a:lnTo>
                  <a:lnTo>
                    <a:pt x="209727" y="273442"/>
                  </a:lnTo>
                  <a:lnTo>
                    <a:pt x="240716" y="240716"/>
                  </a:lnTo>
                  <a:lnTo>
                    <a:pt x="273442" y="209727"/>
                  </a:lnTo>
                  <a:lnTo>
                    <a:pt x="307827" y="180552"/>
                  </a:lnTo>
                  <a:lnTo>
                    <a:pt x="343795" y="153269"/>
                  </a:lnTo>
                  <a:lnTo>
                    <a:pt x="381269" y="127953"/>
                  </a:lnTo>
                  <a:lnTo>
                    <a:pt x="420171" y="104682"/>
                  </a:lnTo>
                  <a:lnTo>
                    <a:pt x="460425" y="83534"/>
                  </a:lnTo>
                  <a:lnTo>
                    <a:pt x="501953" y="64585"/>
                  </a:lnTo>
                  <a:lnTo>
                    <a:pt x="544678" y="47913"/>
                  </a:lnTo>
                  <a:lnTo>
                    <a:pt x="588524" y="33594"/>
                  </a:lnTo>
                  <a:lnTo>
                    <a:pt x="633413" y="21705"/>
                  </a:lnTo>
                  <a:lnTo>
                    <a:pt x="679267" y="12325"/>
                  </a:lnTo>
                  <a:lnTo>
                    <a:pt x="726011" y="5529"/>
                  </a:lnTo>
                  <a:lnTo>
                    <a:pt x="773567" y="1395"/>
                  </a:lnTo>
                  <a:lnTo>
                    <a:pt x="821857" y="0"/>
                  </a:lnTo>
                  <a:lnTo>
                    <a:pt x="870147" y="1395"/>
                  </a:lnTo>
                  <a:lnTo>
                    <a:pt x="917703" y="5529"/>
                  </a:lnTo>
                  <a:lnTo>
                    <a:pt x="964447" y="12325"/>
                  </a:lnTo>
                  <a:lnTo>
                    <a:pt x="1010301" y="21705"/>
                  </a:lnTo>
                  <a:lnTo>
                    <a:pt x="1055190" y="33594"/>
                  </a:lnTo>
                  <a:lnTo>
                    <a:pt x="1099036" y="47913"/>
                  </a:lnTo>
                  <a:lnTo>
                    <a:pt x="1141761" y="64585"/>
                  </a:lnTo>
                  <a:lnTo>
                    <a:pt x="1183289" y="83534"/>
                  </a:lnTo>
                  <a:lnTo>
                    <a:pt x="1223543" y="104682"/>
                  </a:lnTo>
                  <a:lnTo>
                    <a:pt x="1262445" y="127953"/>
                  </a:lnTo>
                  <a:lnTo>
                    <a:pt x="1299919" y="153269"/>
                  </a:lnTo>
                  <a:lnTo>
                    <a:pt x="1335887" y="180552"/>
                  </a:lnTo>
                  <a:lnTo>
                    <a:pt x="1370272" y="209727"/>
                  </a:lnTo>
                  <a:lnTo>
                    <a:pt x="1402998" y="240716"/>
                  </a:lnTo>
                  <a:lnTo>
                    <a:pt x="1433987" y="273442"/>
                  </a:lnTo>
                  <a:lnTo>
                    <a:pt x="1463162" y="307827"/>
                  </a:lnTo>
                  <a:lnTo>
                    <a:pt x="1490446" y="343795"/>
                  </a:lnTo>
                  <a:lnTo>
                    <a:pt x="1515761" y="381269"/>
                  </a:lnTo>
                  <a:lnTo>
                    <a:pt x="1539032" y="420171"/>
                  </a:lnTo>
                  <a:lnTo>
                    <a:pt x="1560180" y="460425"/>
                  </a:lnTo>
                  <a:lnTo>
                    <a:pt x="1579129" y="501953"/>
                  </a:lnTo>
                  <a:lnTo>
                    <a:pt x="1595801" y="544678"/>
                  </a:lnTo>
                  <a:lnTo>
                    <a:pt x="1610120" y="588524"/>
                  </a:lnTo>
                  <a:lnTo>
                    <a:pt x="1622009" y="633413"/>
                  </a:lnTo>
                  <a:lnTo>
                    <a:pt x="1631389" y="679267"/>
                  </a:lnTo>
                  <a:lnTo>
                    <a:pt x="1638185" y="726011"/>
                  </a:lnTo>
                  <a:lnTo>
                    <a:pt x="1642319" y="773567"/>
                  </a:lnTo>
                  <a:lnTo>
                    <a:pt x="1643715" y="821857"/>
                  </a:lnTo>
                  <a:lnTo>
                    <a:pt x="1642319" y="870147"/>
                  </a:lnTo>
                  <a:lnTo>
                    <a:pt x="1638185" y="917703"/>
                  </a:lnTo>
                  <a:lnTo>
                    <a:pt x="1631389" y="964447"/>
                  </a:lnTo>
                  <a:lnTo>
                    <a:pt x="1622009" y="1010301"/>
                  </a:lnTo>
                  <a:lnTo>
                    <a:pt x="1610120" y="1055190"/>
                  </a:lnTo>
                  <a:lnTo>
                    <a:pt x="1595801" y="1099036"/>
                  </a:lnTo>
                  <a:lnTo>
                    <a:pt x="1579129" y="1141761"/>
                  </a:lnTo>
                  <a:lnTo>
                    <a:pt x="1560180" y="1183289"/>
                  </a:lnTo>
                  <a:lnTo>
                    <a:pt x="1539032" y="1223543"/>
                  </a:lnTo>
                  <a:lnTo>
                    <a:pt x="1515761" y="1262445"/>
                  </a:lnTo>
                  <a:lnTo>
                    <a:pt x="1490446" y="1299919"/>
                  </a:lnTo>
                  <a:lnTo>
                    <a:pt x="1463162" y="1335887"/>
                  </a:lnTo>
                  <a:lnTo>
                    <a:pt x="1433987" y="1370272"/>
                  </a:lnTo>
                  <a:lnTo>
                    <a:pt x="1402998" y="1402998"/>
                  </a:lnTo>
                  <a:lnTo>
                    <a:pt x="1370272" y="1433987"/>
                  </a:lnTo>
                  <a:lnTo>
                    <a:pt x="1335887" y="1463162"/>
                  </a:lnTo>
                  <a:lnTo>
                    <a:pt x="1299919" y="1490446"/>
                  </a:lnTo>
                  <a:lnTo>
                    <a:pt x="1262445" y="1515761"/>
                  </a:lnTo>
                  <a:lnTo>
                    <a:pt x="1223543" y="1539032"/>
                  </a:lnTo>
                  <a:lnTo>
                    <a:pt x="1183289" y="1560180"/>
                  </a:lnTo>
                  <a:lnTo>
                    <a:pt x="1141761" y="1579129"/>
                  </a:lnTo>
                  <a:lnTo>
                    <a:pt x="1099036" y="1595801"/>
                  </a:lnTo>
                  <a:lnTo>
                    <a:pt x="1055190" y="1610120"/>
                  </a:lnTo>
                  <a:lnTo>
                    <a:pt x="1010301" y="1622009"/>
                  </a:lnTo>
                  <a:lnTo>
                    <a:pt x="964447" y="1631389"/>
                  </a:lnTo>
                  <a:lnTo>
                    <a:pt x="917703" y="1638185"/>
                  </a:lnTo>
                  <a:lnTo>
                    <a:pt x="870147" y="1642319"/>
                  </a:lnTo>
                  <a:lnTo>
                    <a:pt x="821857" y="1643715"/>
                  </a:lnTo>
                  <a:lnTo>
                    <a:pt x="773567" y="1642319"/>
                  </a:lnTo>
                  <a:lnTo>
                    <a:pt x="726011" y="1638185"/>
                  </a:lnTo>
                  <a:lnTo>
                    <a:pt x="679267" y="1631389"/>
                  </a:lnTo>
                  <a:lnTo>
                    <a:pt x="633413" y="1622009"/>
                  </a:lnTo>
                  <a:lnTo>
                    <a:pt x="588524" y="1610120"/>
                  </a:lnTo>
                  <a:lnTo>
                    <a:pt x="544678" y="1595801"/>
                  </a:lnTo>
                  <a:lnTo>
                    <a:pt x="501953" y="1579129"/>
                  </a:lnTo>
                  <a:lnTo>
                    <a:pt x="460425" y="1560180"/>
                  </a:lnTo>
                  <a:lnTo>
                    <a:pt x="420171" y="1539032"/>
                  </a:lnTo>
                  <a:lnTo>
                    <a:pt x="381269" y="1515761"/>
                  </a:lnTo>
                  <a:lnTo>
                    <a:pt x="343795" y="1490446"/>
                  </a:lnTo>
                  <a:lnTo>
                    <a:pt x="307827" y="1463162"/>
                  </a:lnTo>
                  <a:lnTo>
                    <a:pt x="273442" y="1433987"/>
                  </a:lnTo>
                  <a:lnTo>
                    <a:pt x="240716" y="1402998"/>
                  </a:lnTo>
                  <a:lnTo>
                    <a:pt x="209727" y="1370272"/>
                  </a:lnTo>
                  <a:lnTo>
                    <a:pt x="180552" y="1335887"/>
                  </a:lnTo>
                  <a:lnTo>
                    <a:pt x="153269" y="1299919"/>
                  </a:lnTo>
                  <a:lnTo>
                    <a:pt x="127953" y="1262445"/>
                  </a:lnTo>
                  <a:lnTo>
                    <a:pt x="104682" y="1223543"/>
                  </a:lnTo>
                  <a:lnTo>
                    <a:pt x="83534" y="1183289"/>
                  </a:lnTo>
                  <a:lnTo>
                    <a:pt x="64585" y="1141761"/>
                  </a:lnTo>
                  <a:lnTo>
                    <a:pt x="47913" y="1099036"/>
                  </a:lnTo>
                  <a:lnTo>
                    <a:pt x="33594" y="1055190"/>
                  </a:lnTo>
                  <a:lnTo>
                    <a:pt x="21705" y="1010301"/>
                  </a:lnTo>
                  <a:lnTo>
                    <a:pt x="12325" y="964447"/>
                  </a:lnTo>
                  <a:lnTo>
                    <a:pt x="5529" y="917703"/>
                  </a:lnTo>
                  <a:lnTo>
                    <a:pt x="1395" y="870147"/>
                  </a:lnTo>
                  <a:lnTo>
                    <a:pt x="0" y="82185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6045867" y="1556791"/>
              <a:ext cx="2628900" cy="4936490"/>
            </a:xfrm>
            <a:custGeom>
              <a:avLst/>
              <a:gdLst/>
              <a:ahLst/>
              <a:cxnLst/>
              <a:rect l="l" t="t" r="r" b="b"/>
              <a:pathLst>
                <a:path w="2628900" h="4936490">
                  <a:moveTo>
                    <a:pt x="2366006" y="0"/>
                  </a:moveTo>
                  <a:lnTo>
                    <a:pt x="262889" y="0"/>
                  </a:lnTo>
                  <a:lnTo>
                    <a:pt x="215635" y="4235"/>
                  </a:lnTo>
                  <a:lnTo>
                    <a:pt x="171159" y="16447"/>
                  </a:lnTo>
                  <a:lnTo>
                    <a:pt x="130204" y="35892"/>
                  </a:lnTo>
                  <a:lnTo>
                    <a:pt x="93513" y="61828"/>
                  </a:lnTo>
                  <a:lnTo>
                    <a:pt x="61828" y="93514"/>
                  </a:lnTo>
                  <a:lnTo>
                    <a:pt x="35892" y="130205"/>
                  </a:lnTo>
                  <a:lnTo>
                    <a:pt x="16447" y="171160"/>
                  </a:lnTo>
                  <a:lnTo>
                    <a:pt x="4235" y="215636"/>
                  </a:lnTo>
                  <a:lnTo>
                    <a:pt x="0" y="262891"/>
                  </a:lnTo>
                  <a:lnTo>
                    <a:pt x="0" y="4673191"/>
                  </a:lnTo>
                  <a:lnTo>
                    <a:pt x="4235" y="4720446"/>
                  </a:lnTo>
                  <a:lnTo>
                    <a:pt x="16447" y="4764922"/>
                  </a:lnTo>
                  <a:lnTo>
                    <a:pt x="35892" y="4805877"/>
                  </a:lnTo>
                  <a:lnTo>
                    <a:pt x="61828" y="4842568"/>
                  </a:lnTo>
                  <a:lnTo>
                    <a:pt x="93513" y="4874253"/>
                  </a:lnTo>
                  <a:lnTo>
                    <a:pt x="130204" y="4900190"/>
                  </a:lnTo>
                  <a:lnTo>
                    <a:pt x="171159" y="4919635"/>
                  </a:lnTo>
                  <a:lnTo>
                    <a:pt x="215635" y="4931846"/>
                  </a:lnTo>
                  <a:lnTo>
                    <a:pt x="262889" y="4936082"/>
                  </a:lnTo>
                  <a:lnTo>
                    <a:pt x="2366006" y="4936082"/>
                  </a:lnTo>
                  <a:lnTo>
                    <a:pt x="2413261" y="4931846"/>
                  </a:lnTo>
                  <a:lnTo>
                    <a:pt x="2457737" y="4919635"/>
                  </a:lnTo>
                  <a:lnTo>
                    <a:pt x="2498692" y="4900190"/>
                  </a:lnTo>
                  <a:lnTo>
                    <a:pt x="2535383" y="4874253"/>
                  </a:lnTo>
                  <a:lnTo>
                    <a:pt x="2567068" y="4842568"/>
                  </a:lnTo>
                  <a:lnTo>
                    <a:pt x="2593004" y="4805877"/>
                  </a:lnTo>
                  <a:lnTo>
                    <a:pt x="2612450" y="4764922"/>
                  </a:lnTo>
                  <a:lnTo>
                    <a:pt x="2624661" y="4720446"/>
                  </a:lnTo>
                  <a:lnTo>
                    <a:pt x="2628897" y="4673191"/>
                  </a:lnTo>
                  <a:lnTo>
                    <a:pt x="2628897" y="262891"/>
                  </a:lnTo>
                  <a:lnTo>
                    <a:pt x="2624661" y="215636"/>
                  </a:lnTo>
                  <a:lnTo>
                    <a:pt x="2612450" y="171160"/>
                  </a:lnTo>
                  <a:lnTo>
                    <a:pt x="2593004" y="130205"/>
                  </a:lnTo>
                  <a:lnTo>
                    <a:pt x="2567068" y="93514"/>
                  </a:lnTo>
                  <a:lnTo>
                    <a:pt x="2535383" y="61828"/>
                  </a:lnTo>
                  <a:lnTo>
                    <a:pt x="2498692" y="35892"/>
                  </a:lnTo>
                  <a:lnTo>
                    <a:pt x="2457737" y="16447"/>
                  </a:lnTo>
                  <a:lnTo>
                    <a:pt x="2413261" y="4235"/>
                  </a:lnTo>
                  <a:lnTo>
                    <a:pt x="236600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777802" y="4230364"/>
            <a:ext cx="2325255" cy="71256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lnSpc>
                <a:spcPct val="92800"/>
              </a:lnSpc>
              <a:spcBef>
                <a:spcPts val="200"/>
              </a:spcBef>
            </a:pP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3-El TM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deben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visitar </a:t>
            </a:r>
            <a:r>
              <a:rPr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 </a:t>
            </a:r>
            <a:r>
              <a:rPr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los </a:t>
            </a:r>
            <a:r>
              <a:rPr sz="1600" b="1" spc="-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pacientes</a:t>
            </a:r>
            <a:r>
              <a:rPr lang="es-CL" sz="16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transfundidos pasados 24 horas.</a:t>
            </a:r>
            <a:endParaRPr sz="16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52082" y="1890516"/>
            <a:ext cx="7404100" cy="4924485"/>
            <a:chOff x="8693" y="1867426"/>
            <a:chExt cx="7404100" cy="492448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9078" y="1868281"/>
              <a:ext cx="1643715" cy="164371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755229" y="1867426"/>
              <a:ext cx="1644014" cy="1644014"/>
            </a:xfrm>
            <a:custGeom>
              <a:avLst/>
              <a:gdLst/>
              <a:ahLst/>
              <a:cxnLst/>
              <a:rect l="l" t="t" r="r" b="b"/>
              <a:pathLst>
                <a:path w="1644015" h="1644014">
                  <a:moveTo>
                    <a:pt x="0" y="821857"/>
                  </a:moveTo>
                  <a:lnTo>
                    <a:pt x="1395" y="773567"/>
                  </a:lnTo>
                  <a:lnTo>
                    <a:pt x="5529" y="726011"/>
                  </a:lnTo>
                  <a:lnTo>
                    <a:pt x="12325" y="679267"/>
                  </a:lnTo>
                  <a:lnTo>
                    <a:pt x="21705" y="633413"/>
                  </a:lnTo>
                  <a:lnTo>
                    <a:pt x="33594" y="588524"/>
                  </a:lnTo>
                  <a:lnTo>
                    <a:pt x="47913" y="544678"/>
                  </a:lnTo>
                  <a:lnTo>
                    <a:pt x="64585" y="501953"/>
                  </a:lnTo>
                  <a:lnTo>
                    <a:pt x="83534" y="460425"/>
                  </a:lnTo>
                  <a:lnTo>
                    <a:pt x="104682" y="420171"/>
                  </a:lnTo>
                  <a:lnTo>
                    <a:pt x="127953" y="381269"/>
                  </a:lnTo>
                  <a:lnTo>
                    <a:pt x="153269" y="343795"/>
                  </a:lnTo>
                  <a:lnTo>
                    <a:pt x="180552" y="307827"/>
                  </a:lnTo>
                  <a:lnTo>
                    <a:pt x="209727" y="273442"/>
                  </a:lnTo>
                  <a:lnTo>
                    <a:pt x="240716" y="240716"/>
                  </a:lnTo>
                  <a:lnTo>
                    <a:pt x="273442" y="209727"/>
                  </a:lnTo>
                  <a:lnTo>
                    <a:pt x="307827" y="180552"/>
                  </a:lnTo>
                  <a:lnTo>
                    <a:pt x="343795" y="153269"/>
                  </a:lnTo>
                  <a:lnTo>
                    <a:pt x="381269" y="127953"/>
                  </a:lnTo>
                  <a:lnTo>
                    <a:pt x="420171" y="104682"/>
                  </a:lnTo>
                  <a:lnTo>
                    <a:pt x="460425" y="83534"/>
                  </a:lnTo>
                  <a:lnTo>
                    <a:pt x="501953" y="64585"/>
                  </a:lnTo>
                  <a:lnTo>
                    <a:pt x="544678" y="47913"/>
                  </a:lnTo>
                  <a:lnTo>
                    <a:pt x="588524" y="33594"/>
                  </a:lnTo>
                  <a:lnTo>
                    <a:pt x="633413" y="21705"/>
                  </a:lnTo>
                  <a:lnTo>
                    <a:pt x="679267" y="12325"/>
                  </a:lnTo>
                  <a:lnTo>
                    <a:pt x="726011" y="5529"/>
                  </a:lnTo>
                  <a:lnTo>
                    <a:pt x="773567" y="1395"/>
                  </a:lnTo>
                  <a:lnTo>
                    <a:pt x="821857" y="0"/>
                  </a:lnTo>
                  <a:lnTo>
                    <a:pt x="870147" y="1395"/>
                  </a:lnTo>
                  <a:lnTo>
                    <a:pt x="917703" y="5529"/>
                  </a:lnTo>
                  <a:lnTo>
                    <a:pt x="964447" y="12325"/>
                  </a:lnTo>
                  <a:lnTo>
                    <a:pt x="1010301" y="21705"/>
                  </a:lnTo>
                  <a:lnTo>
                    <a:pt x="1055190" y="33594"/>
                  </a:lnTo>
                  <a:lnTo>
                    <a:pt x="1099036" y="47913"/>
                  </a:lnTo>
                  <a:lnTo>
                    <a:pt x="1141761" y="64585"/>
                  </a:lnTo>
                  <a:lnTo>
                    <a:pt x="1183289" y="83534"/>
                  </a:lnTo>
                  <a:lnTo>
                    <a:pt x="1223543" y="104682"/>
                  </a:lnTo>
                  <a:lnTo>
                    <a:pt x="1262445" y="127953"/>
                  </a:lnTo>
                  <a:lnTo>
                    <a:pt x="1299919" y="153269"/>
                  </a:lnTo>
                  <a:lnTo>
                    <a:pt x="1335887" y="180552"/>
                  </a:lnTo>
                  <a:lnTo>
                    <a:pt x="1370272" y="209727"/>
                  </a:lnTo>
                  <a:lnTo>
                    <a:pt x="1402998" y="240716"/>
                  </a:lnTo>
                  <a:lnTo>
                    <a:pt x="1433987" y="273442"/>
                  </a:lnTo>
                  <a:lnTo>
                    <a:pt x="1463162" y="307827"/>
                  </a:lnTo>
                  <a:lnTo>
                    <a:pt x="1490446" y="343795"/>
                  </a:lnTo>
                  <a:lnTo>
                    <a:pt x="1515761" y="381269"/>
                  </a:lnTo>
                  <a:lnTo>
                    <a:pt x="1539032" y="420171"/>
                  </a:lnTo>
                  <a:lnTo>
                    <a:pt x="1560180" y="460425"/>
                  </a:lnTo>
                  <a:lnTo>
                    <a:pt x="1579129" y="501953"/>
                  </a:lnTo>
                  <a:lnTo>
                    <a:pt x="1595801" y="544678"/>
                  </a:lnTo>
                  <a:lnTo>
                    <a:pt x="1610120" y="588524"/>
                  </a:lnTo>
                  <a:lnTo>
                    <a:pt x="1622009" y="633413"/>
                  </a:lnTo>
                  <a:lnTo>
                    <a:pt x="1631389" y="679267"/>
                  </a:lnTo>
                  <a:lnTo>
                    <a:pt x="1638185" y="726011"/>
                  </a:lnTo>
                  <a:lnTo>
                    <a:pt x="1642319" y="773567"/>
                  </a:lnTo>
                  <a:lnTo>
                    <a:pt x="1643715" y="821857"/>
                  </a:lnTo>
                  <a:lnTo>
                    <a:pt x="1642319" y="870147"/>
                  </a:lnTo>
                  <a:lnTo>
                    <a:pt x="1638185" y="917703"/>
                  </a:lnTo>
                  <a:lnTo>
                    <a:pt x="1631389" y="964447"/>
                  </a:lnTo>
                  <a:lnTo>
                    <a:pt x="1622009" y="1010301"/>
                  </a:lnTo>
                  <a:lnTo>
                    <a:pt x="1610120" y="1055190"/>
                  </a:lnTo>
                  <a:lnTo>
                    <a:pt x="1595801" y="1099036"/>
                  </a:lnTo>
                  <a:lnTo>
                    <a:pt x="1579129" y="1141761"/>
                  </a:lnTo>
                  <a:lnTo>
                    <a:pt x="1560180" y="1183289"/>
                  </a:lnTo>
                  <a:lnTo>
                    <a:pt x="1539032" y="1223543"/>
                  </a:lnTo>
                  <a:lnTo>
                    <a:pt x="1515761" y="1262445"/>
                  </a:lnTo>
                  <a:lnTo>
                    <a:pt x="1490446" y="1299919"/>
                  </a:lnTo>
                  <a:lnTo>
                    <a:pt x="1463162" y="1335887"/>
                  </a:lnTo>
                  <a:lnTo>
                    <a:pt x="1433987" y="1370272"/>
                  </a:lnTo>
                  <a:lnTo>
                    <a:pt x="1402998" y="1402998"/>
                  </a:lnTo>
                  <a:lnTo>
                    <a:pt x="1370272" y="1433987"/>
                  </a:lnTo>
                  <a:lnTo>
                    <a:pt x="1335887" y="1463162"/>
                  </a:lnTo>
                  <a:lnTo>
                    <a:pt x="1299919" y="1490446"/>
                  </a:lnTo>
                  <a:lnTo>
                    <a:pt x="1262445" y="1515761"/>
                  </a:lnTo>
                  <a:lnTo>
                    <a:pt x="1223543" y="1539032"/>
                  </a:lnTo>
                  <a:lnTo>
                    <a:pt x="1183289" y="1560180"/>
                  </a:lnTo>
                  <a:lnTo>
                    <a:pt x="1141761" y="1579129"/>
                  </a:lnTo>
                  <a:lnTo>
                    <a:pt x="1099036" y="1595801"/>
                  </a:lnTo>
                  <a:lnTo>
                    <a:pt x="1055190" y="1610120"/>
                  </a:lnTo>
                  <a:lnTo>
                    <a:pt x="1010301" y="1622009"/>
                  </a:lnTo>
                  <a:lnTo>
                    <a:pt x="964447" y="1631389"/>
                  </a:lnTo>
                  <a:lnTo>
                    <a:pt x="917703" y="1638185"/>
                  </a:lnTo>
                  <a:lnTo>
                    <a:pt x="870147" y="1642319"/>
                  </a:lnTo>
                  <a:lnTo>
                    <a:pt x="821857" y="1643715"/>
                  </a:lnTo>
                  <a:lnTo>
                    <a:pt x="773567" y="1642319"/>
                  </a:lnTo>
                  <a:lnTo>
                    <a:pt x="726011" y="1638185"/>
                  </a:lnTo>
                  <a:lnTo>
                    <a:pt x="679267" y="1631389"/>
                  </a:lnTo>
                  <a:lnTo>
                    <a:pt x="633413" y="1622009"/>
                  </a:lnTo>
                  <a:lnTo>
                    <a:pt x="588524" y="1610120"/>
                  </a:lnTo>
                  <a:lnTo>
                    <a:pt x="544678" y="1595801"/>
                  </a:lnTo>
                  <a:lnTo>
                    <a:pt x="501953" y="1579129"/>
                  </a:lnTo>
                  <a:lnTo>
                    <a:pt x="460425" y="1560180"/>
                  </a:lnTo>
                  <a:lnTo>
                    <a:pt x="420171" y="1539032"/>
                  </a:lnTo>
                  <a:lnTo>
                    <a:pt x="381269" y="1515761"/>
                  </a:lnTo>
                  <a:lnTo>
                    <a:pt x="343795" y="1490446"/>
                  </a:lnTo>
                  <a:lnTo>
                    <a:pt x="307827" y="1463162"/>
                  </a:lnTo>
                  <a:lnTo>
                    <a:pt x="273442" y="1433987"/>
                  </a:lnTo>
                  <a:lnTo>
                    <a:pt x="240716" y="1402998"/>
                  </a:lnTo>
                  <a:lnTo>
                    <a:pt x="209727" y="1370272"/>
                  </a:lnTo>
                  <a:lnTo>
                    <a:pt x="180552" y="1335887"/>
                  </a:lnTo>
                  <a:lnTo>
                    <a:pt x="153269" y="1299919"/>
                  </a:lnTo>
                  <a:lnTo>
                    <a:pt x="127953" y="1262445"/>
                  </a:lnTo>
                  <a:lnTo>
                    <a:pt x="104682" y="1223543"/>
                  </a:lnTo>
                  <a:lnTo>
                    <a:pt x="83534" y="1183289"/>
                  </a:lnTo>
                  <a:lnTo>
                    <a:pt x="64585" y="1141761"/>
                  </a:lnTo>
                  <a:lnTo>
                    <a:pt x="47913" y="1099036"/>
                  </a:lnTo>
                  <a:lnTo>
                    <a:pt x="33594" y="1055190"/>
                  </a:lnTo>
                  <a:lnTo>
                    <a:pt x="21705" y="1010301"/>
                  </a:lnTo>
                  <a:lnTo>
                    <a:pt x="12325" y="964447"/>
                  </a:lnTo>
                  <a:lnTo>
                    <a:pt x="5529" y="917703"/>
                  </a:lnTo>
                  <a:lnTo>
                    <a:pt x="1395" y="870147"/>
                  </a:lnTo>
                  <a:lnTo>
                    <a:pt x="0" y="82185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93" y="6051501"/>
              <a:ext cx="7404100" cy="740410"/>
            </a:xfrm>
            <a:custGeom>
              <a:avLst/>
              <a:gdLst/>
              <a:ahLst/>
              <a:cxnLst/>
              <a:rect l="l" t="t" r="r" b="b"/>
              <a:pathLst>
                <a:path w="7404100" h="740410">
                  <a:moveTo>
                    <a:pt x="7033781" y="0"/>
                  </a:moveTo>
                  <a:lnTo>
                    <a:pt x="7033781" y="185100"/>
                  </a:lnTo>
                  <a:lnTo>
                    <a:pt x="370207" y="185100"/>
                  </a:lnTo>
                  <a:lnTo>
                    <a:pt x="370207" y="0"/>
                  </a:lnTo>
                  <a:lnTo>
                    <a:pt x="0" y="370209"/>
                  </a:lnTo>
                  <a:lnTo>
                    <a:pt x="370207" y="740411"/>
                  </a:lnTo>
                  <a:lnTo>
                    <a:pt x="370207" y="555310"/>
                  </a:lnTo>
                  <a:lnTo>
                    <a:pt x="7033781" y="555310"/>
                  </a:lnTo>
                  <a:lnTo>
                    <a:pt x="7033781" y="740411"/>
                  </a:lnTo>
                  <a:lnTo>
                    <a:pt x="7403980" y="370209"/>
                  </a:lnTo>
                  <a:lnTo>
                    <a:pt x="7033781" y="0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693" y="6051501"/>
              <a:ext cx="7404100" cy="740410"/>
            </a:xfrm>
            <a:custGeom>
              <a:avLst/>
              <a:gdLst/>
              <a:ahLst/>
              <a:cxnLst/>
              <a:rect l="l" t="t" r="r" b="b"/>
              <a:pathLst>
                <a:path w="7404100" h="740410">
                  <a:moveTo>
                    <a:pt x="0" y="370210"/>
                  </a:moveTo>
                  <a:lnTo>
                    <a:pt x="370207" y="0"/>
                  </a:lnTo>
                  <a:lnTo>
                    <a:pt x="370207" y="185101"/>
                  </a:lnTo>
                  <a:lnTo>
                    <a:pt x="7033782" y="185101"/>
                  </a:lnTo>
                  <a:lnTo>
                    <a:pt x="7033782" y="0"/>
                  </a:lnTo>
                  <a:lnTo>
                    <a:pt x="7403981" y="370210"/>
                  </a:lnTo>
                  <a:lnTo>
                    <a:pt x="7033782" y="740412"/>
                  </a:lnTo>
                  <a:lnTo>
                    <a:pt x="7033782" y="555311"/>
                  </a:lnTo>
                  <a:lnTo>
                    <a:pt x="370207" y="555311"/>
                  </a:lnTo>
                  <a:lnTo>
                    <a:pt x="370207" y="740412"/>
                  </a:lnTo>
                  <a:lnTo>
                    <a:pt x="0" y="37021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7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7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9C84625-9DE4-4E31-8FFC-B89A0094A882}"/>
              </a:ext>
            </a:extLst>
          </p:cNvPr>
          <p:cNvSpPr txBox="1"/>
          <p:nvPr/>
        </p:nvSpPr>
        <p:spPr>
          <a:xfrm>
            <a:off x="7181723" y="609600"/>
            <a:ext cx="4512989" cy="2227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GRACIAS</a:t>
            </a:r>
          </a:p>
        </p:txBody>
      </p:sp>
      <p:pic>
        <p:nvPicPr>
          <p:cNvPr id="4" name="Imagen 3" descr="Sr. Sentimiento: «ok»">
            <a:extLst>
              <a:ext uri="{FF2B5EF4-FFF2-40B4-BE49-F238E27FC236}">
                <a16:creationId xmlns:a16="http://schemas.microsoft.com/office/drawing/2014/main" id="{A2BFB546-C859-4755-9E6A-C4BF598BC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" r="-2" b="10736"/>
          <a:stretch/>
        </p:blipFill>
        <p:spPr>
          <a:xfrm>
            <a:off x="757251" y="1804097"/>
            <a:ext cx="3856774" cy="33387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C0FCC3-AB64-45C5-A69B-1893F9BD15CB}"/>
              </a:ext>
            </a:extLst>
          </p:cNvPr>
          <p:cNvSpPr txBox="1"/>
          <p:nvPr/>
        </p:nvSpPr>
        <p:spPr>
          <a:xfrm>
            <a:off x="6891958" y="2837329"/>
            <a:ext cx="5080527" cy="1079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i="1" dirty="0">
                <a:solidFill>
                  <a:srgbClr val="FFFFFF"/>
                </a:solidFill>
              </a:rPr>
              <a:t>¨La </a:t>
            </a:r>
            <a:r>
              <a:rPr lang="en-US" i="1" dirty="0" err="1">
                <a:solidFill>
                  <a:srgbClr val="FFFFFF"/>
                </a:solidFill>
              </a:rPr>
              <a:t>mejor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transfusión</a:t>
            </a:r>
            <a:r>
              <a:rPr lang="en-US" i="1" dirty="0">
                <a:solidFill>
                  <a:srgbClr val="FFFFFF"/>
                </a:solidFill>
              </a:rPr>
              <a:t> es la que no se pone¨</a:t>
            </a:r>
          </a:p>
        </p:txBody>
      </p:sp>
    </p:spTree>
    <p:extLst>
      <p:ext uri="{BB962C8B-B14F-4D97-AF65-F5344CB8AC3E}">
        <p14:creationId xmlns:p14="http://schemas.microsoft.com/office/powerpoint/2010/main" val="263726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posando delante de una puerta&#10;&#10;Descripción generada automáticamente con confianza media">
            <a:extLst>
              <a:ext uri="{FF2B5EF4-FFF2-40B4-BE49-F238E27FC236}">
                <a16:creationId xmlns:a16="http://schemas.microsoft.com/office/drawing/2014/main" id="{ECBBC4B2-66D5-7EDE-6189-F24D642F6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719">
            <a:off x="1994284" y="2815703"/>
            <a:ext cx="4572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455A6DBC-1E6B-BA98-6293-D4A3A8DED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754">
            <a:off x="1748078" y="768285"/>
            <a:ext cx="5064411" cy="2777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E1E4B31F-0532-A443-4D25-5AF4995C6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41" y="3786909"/>
            <a:ext cx="4925742" cy="2543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94EEFDD-4337-FE6F-E5A2-16305941D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4" y="84174"/>
            <a:ext cx="1089439" cy="10894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CB0FEB-2CDB-3DB8-C093-B23AA10C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943" y="84174"/>
            <a:ext cx="1231925" cy="1163183"/>
          </a:xfrm>
          <a:prstGeom prst="rect">
            <a:avLst/>
          </a:prstGeom>
        </p:spPr>
      </p:pic>
      <p:pic>
        <p:nvPicPr>
          <p:cNvPr id="7" name="Imagen 6" descr="Un par de personas en una cocina&#10;&#10;Descripción generada automáticamente con confianza media">
            <a:extLst>
              <a:ext uri="{FF2B5EF4-FFF2-40B4-BE49-F238E27FC236}">
                <a16:creationId xmlns:a16="http://schemas.microsoft.com/office/drawing/2014/main" id="{5A7AB0C1-E03A-97B5-3C08-AD492C7312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/>
          <a:stretch/>
        </p:blipFill>
        <p:spPr>
          <a:xfrm rot="20990780">
            <a:off x="6703305" y="788138"/>
            <a:ext cx="3227338" cy="3031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20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594" y="192201"/>
            <a:ext cx="7560945" cy="1080770"/>
          </a:xfrm>
          <a:custGeom>
            <a:avLst/>
            <a:gdLst/>
            <a:ahLst/>
            <a:cxnLst/>
            <a:rect l="l" t="t" r="r" b="b"/>
            <a:pathLst>
              <a:path w="7560945" h="1080770">
                <a:moveTo>
                  <a:pt x="7560843" y="0"/>
                </a:moveTo>
                <a:lnTo>
                  <a:pt x="0" y="0"/>
                </a:lnTo>
                <a:lnTo>
                  <a:pt x="0" y="1080414"/>
                </a:lnTo>
                <a:lnTo>
                  <a:pt x="7560843" y="1080414"/>
                </a:lnTo>
                <a:lnTo>
                  <a:pt x="7560843" y="0"/>
                </a:lnTo>
                <a:close/>
              </a:path>
            </a:pathLst>
          </a:custGeom>
          <a:solidFill>
            <a:srgbClr val="EEE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26267" y="219531"/>
            <a:ext cx="7213600" cy="11208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979420" marR="5080" indent="-2967355">
              <a:spcBef>
                <a:spcPts val="100"/>
              </a:spcBef>
            </a:pPr>
            <a:r>
              <a:rPr dirty="0">
                <a:solidFill>
                  <a:srgbClr val="17375E"/>
                </a:solidFill>
              </a:rPr>
              <a:t>Unidades</a:t>
            </a:r>
            <a:r>
              <a:rPr spc="-95" dirty="0">
                <a:solidFill>
                  <a:srgbClr val="17375E"/>
                </a:solidFill>
              </a:rPr>
              <a:t> </a:t>
            </a:r>
            <a:r>
              <a:rPr dirty="0">
                <a:solidFill>
                  <a:srgbClr val="17375E"/>
                </a:solidFill>
              </a:rPr>
              <a:t>de</a:t>
            </a:r>
            <a:r>
              <a:rPr spc="-75" dirty="0">
                <a:solidFill>
                  <a:srgbClr val="17375E"/>
                </a:solidFill>
              </a:rPr>
              <a:t> </a:t>
            </a:r>
            <a:r>
              <a:rPr dirty="0">
                <a:solidFill>
                  <a:srgbClr val="17375E"/>
                </a:solidFill>
              </a:rPr>
              <a:t>Medicina</a:t>
            </a:r>
            <a:r>
              <a:rPr spc="-85" dirty="0">
                <a:solidFill>
                  <a:srgbClr val="17375E"/>
                </a:solidFill>
              </a:rPr>
              <a:t> </a:t>
            </a:r>
            <a:r>
              <a:rPr spc="-10" dirty="0">
                <a:solidFill>
                  <a:srgbClr val="17375E"/>
                </a:solidFill>
              </a:rPr>
              <a:t>Transfusional (UMT)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24814" y="6535055"/>
            <a:ext cx="251459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000" b="0" i="0">
                <a:solidFill>
                  <a:srgbClr val="8A8A8A"/>
                </a:solidFill>
                <a:latin typeface="Verdana"/>
                <a:cs typeface="Verdana"/>
              </a:defRPr>
            </a:lvl1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s-CL" spc="-25" smtClean="0"/>
              <a:pPr marL="38100">
                <a:spcBef>
                  <a:spcPts val="105"/>
                </a:spcBef>
              </a:pPr>
              <a:t>5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1010611" y="1689415"/>
            <a:ext cx="8266430" cy="435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Proporcionar</a:t>
            </a:r>
            <a:r>
              <a:rPr sz="2000" spc="-8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apoyo</a:t>
            </a:r>
            <a:r>
              <a:rPr sz="2000" spc="-3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clínico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a</a:t>
            </a:r>
            <a:r>
              <a:rPr sz="2000" spc="-6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la</a:t>
            </a:r>
            <a:r>
              <a:rPr sz="2000" spc="-5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terapia</a:t>
            </a:r>
            <a:r>
              <a:rPr sz="2000" spc="-3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del</a:t>
            </a:r>
            <a:r>
              <a:rPr sz="2000" spc="-6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paciente.</a:t>
            </a:r>
            <a:endParaRPr sz="2000" dirty="0">
              <a:latin typeface="Verdana"/>
              <a:cs typeface="Verdana"/>
            </a:endParaRPr>
          </a:p>
          <a:p>
            <a:pPr marL="354965" indent="-342265">
              <a:spcBef>
                <a:spcPts val="2400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Realizar</a:t>
            </a:r>
            <a:r>
              <a:rPr sz="2000" spc="-9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estudios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pretransfusionales.</a:t>
            </a:r>
            <a:endParaRPr sz="2000" dirty="0">
              <a:latin typeface="Verdana"/>
              <a:cs typeface="Verdana"/>
            </a:endParaRPr>
          </a:p>
          <a:p>
            <a:pPr marL="355600" marR="1029969" indent="-342900">
              <a:spcBef>
                <a:spcPts val="2400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Efectuar</a:t>
            </a:r>
            <a:r>
              <a:rPr sz="2000" spc="-5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la</a:t>
            </a:r>
            <a:r>
              <a:rPr sz="2000" spc="-3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evaluación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y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monitoreo</a:t>
            </a:r>
            <a:r>
              <a:rPr sz="2000" spc="-5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post</a:t>
            </a:r>
            <a:r>
              <a:rPr sz="2000" spc="-5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transfusional,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trazabilidad</a:t>
            </a:r>
            <a:r>
              <a:rPr sz="2000" spc="-7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y</a:t>
            </a:r>
            <a:r>
              <a:rPr sz="2000" spc="-12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hemovigilancia</a:t>
            </a:r>
            <a:r>
              <a:rPr sz="2000" spc="-6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activa.</a:t>
            </a:r>
            <a:endParaRPr sz="2000" dirty="0">
              <a:latin typeface="Verdana"/>
              <a:cs typeface="Verdana"/>
            </a:endParaRPr>
          </a:p>
          <a:p>
            <a:pPr marL="355600" marR="5080" indent="-342900">
              <a:spcBef>
                <a:spcPts val="2400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Gestionar</a:t>
            </a:r>
            <a:r>
              <a:rPr sz="2000" spc="18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en</a:t>
            </a:r>
            <a:r>
              <a:rPr sz="2000" spc="19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coordinación</a:t>
            </a:r>
            <a:r>
              <a:rPr sz="2000" spc="19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con</a:t>
            </a:r>
            <a:r>
              <a:rPr sz="2000" spc="19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el</a:t>
            </a:r>
            <a:r>
              <a:rPr sz="2000" spc="18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Centro</a:t>
            </a:r>
            <a:r>
              <a:rPr sz="2000" spc="204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204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Sangre,</a:t>
            </a:r>
            <a:r>
              <a:rPr sz="2000" spc="17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el</a:t>
            </a:r>
            <a:r>
              <a:rPr sz="2000" spc="18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stock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componentes</a:t>
            </a:r>
            <a:r>
              <a:rPr sz="2000" spc="-6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sanguíneos</a:t>
            </a:r>
            <a:r>
              <a:rPr sz="2000" spc="-4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que</a:t>
            </a:r>
            <a:r>
              <a:rPr sz="2000" spc="-3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requiere.</a:t>
            </a:r>
            <a:endParaRPr sz="2000" dirty="0">
              <a:latin typeface="Verdana"/>
              <a:cs typeface="Verdana"/>
            </a:endParaRPr>
          </a:p>
          <a:p>
            <a:pPr marL="354965" indent="-342265">
              <a:spcBef>
                <a:spcPts val="2400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Integrar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el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Comité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Transfusión</a:t>
            </a:r>
            <a:r>
              <a:rPr sz="2000" spc="-3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-2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su</a:t>
            </a:r>
            <a:r>
              <a:rPr sz="2000" spc="-3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establecimiento.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445"/>
              </a:spcBef>
              <a:buClr>
                <a:srgbClr val="254061"/>
              </a:buClr>
              <a:buFont typeface="Wingdings"/>
              <a:buChar char=""/>
            </a:pPr>
            <a:endParaRPr sz="2000" dirty="0">
              <a:latin typeface="Verdana"/>
              <a:cs typeface="Verdana"/>
            </a:endParaRPr>
          </a:p>
          <a:p>
            <a:pPr marL="354965" marR="5080" indent="-342900">
              <a:spcBef>
                <a:spcPts val="5"/>
              </a:spcBef>
              <a:buFont typeface="Wingdings"/>
              <a:buChar char=""/>
              <a:tabLst>
                <a:tab pos="354965" algn="l"/>
                <a:tab pos="7784465" algn="l"/>
              </a:tabLst>
            </a:pP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Liderar</a:t>
            </a:r>
            <a:r>
              <a:rPr sz="2000" spc="30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las</a:t>
            </a:r>
            <a:r>
              <a:rPr sz="2000" spc="30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auditorias</a:t>
            </a:r>
            <a:r>
              <a:rPr sz="2000" spc="30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clínicas</a:t>
            </a:r>
            <a:r>
              <a:rPr sz="2000" spc="29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de</a:t>
            </a:r>
            <a:r>
              <a:rPr sz="2000" spc="31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Medicina</a:t>
            </a:r>
            <a:r>
              <a:rPr sz="2000" spc="30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Transfusional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	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que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realiza</a:t>
            </a:r>
            <a:r>
              <a:rPr sz="2000" spc="-40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4061"/>
                </a:solidFill>
                <a:latin typeface="Verdana"/>
                <a:cs typeface="Verdana"/>
              </a:rPr>
              <a:t>el</a:t>
            </a:r>
            <a:r>
              <a:rPr sz="2000" spc="-25" dirty="0">
                <a:solidFill>
                  <a:srgbClr val="254061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4061"/>
                </a:solidFill>
                <a:latin typeface="Verdana"/>
                <a:cs typeface="Verdana"/>
              </a:rPr>
              <a:t>Comité.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65890" y="1108355"/>
            <a:ext cx="2687320" cy="782320"/>
            <a:chOff x="1020063" y="1190242"/>
            <a:chExt cx="2687320" cy="782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063" y="1190242"/>
              <a:ext cx="2687319" cy="782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799" y="1214437"/>
              <a:ext cx="2590798" cy="6858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66798" y="1214440"/>
              <a:ext cx="2590800" cy="685800"/>
            </a:xfrm>
            <a:custGeom>
              <a:avLst/>
              <a:gdLst/>
              <a:ahLst/>
              <a:cxnLst/>
              <a:rect l="l" t="t" r="r" b="b"/>
              <a:pathLst>
                <a:path w="2590800" h="685800">
                  <a:moveTo>
                    <a:pt x="0" y="114300"/>
                  </a:moveTo>
                  <a:lnTo>
                    <a:pt x="8983" y="69806"/>
                  </a:lnTo>
                  <a:lnTo>
                    <a:pt x="33480" y="33475"/>
                  </a:lnTo>
                  <a:lnTo>
                    <a:pt x="69812" y="8981"/>
                  </a:lnTo>
                  <a:lnTo>
                    <a:pt x="114300" y="0"/>
                  </a:lnTo>
                  <a:lnTo>
                    <a:pt x="2476500" y="0"/>
                  </a:lnTo>
                  <a:lnTo>
                    <a:pt x="2520987" y="8981"/>
                  </a:lnTo>
                  <a:lnTo>
                    <a:pt x="2557319" y="33475"/>
                  </a:lnTo>
                  <a:lnTo>
                    <a:pt x="2581816" y="69806"/>
                  </a:lnTo>
                  <a:lnTo>
                    <a:pt x="2590800" y="114300"/>
                  </a:lnTo>
                  <a:lnTo>
                    <a:pt x="2590800" y="571500"/>
                  </a:lnTo>
                  <a:lnTo>
                    <a:pt x="2581816" y="615987"/>
                  </a:lnTo>
                  <a:lnTo>
                    <a:pt x="2557319" y="652319"/>
                  </a:lnTo>
                  <a:lnTo>
                    <a:pt x="2520987" y="676816"/>
                  </a:lnTo>
                  <a:lnTo>
                    <a:pt x="2476500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9525">
              <a:solidFill>
                <a:srgbClr val="BE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80309" y="1310349"/>
            <a:ext cx="2052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CENTROS</a:t>
            </a:r>
            <a:r>
              <a:rPr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SANGRE</a:t>
            </a:r>
            <a:endParaRPr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27690" y="1448718"/>
            <a:ext cx="782320" cy="3840479"/>
            <a:chOff x="181863" y="1530604"/>
            <a:chExt cx="782320" cy="384047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863" y="1530604"/>
              <a:ext cx="782317" cy="38404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00" y="1557337"/>
              <a:ext cx="685799" cy="37433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8602" y="1557337"/>
              <a:ext cx="685800" cy="3743325"/>
            </a:xfrm>
            <a:custGeom>
              <a:avLst/>
              <a:gdLst/>
              <a:ahLst/>
              <a:cxnLst/>
              <a:rect l="l" t="t" r="r" b="b"/>
              <a:pathLst>
                <a:path w="685800" h="3743325">
                  <a:moveTo>
                    <a:pt x="114300" y="3743325"/>
                  </a:moveTo>
                  <a:lnTo>
                    <a:pt x="69806" y="3734341"/>
                  </a:lnTo>
                  <a:lnTo>
                    <a:pt x="33475" y="3709844"/>
                  </a:lnTo>
                  <a:lnTo>
                    <a:pt x="8981" y="3673512"/>
                  </a:lnTo>
                  <a:lnTo>
                    <a:pt x="0" y="3629025"/>
                  </a:lnTo>
                  <a:lnTo>
                    <a:pt x="0" y="114300"/>
                  </a:ln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571500" y="0"/>
                  </a:lnTo>
                  <a:lnTo>
                    <a:pt x="615987" y="8983"/>
                  </a:lnTo>
                  <a:lnTo>
                    <a:pt x="652319" y="33480"/>
                  </a:lnTo>
                  <a:lnTo>
                    <a:pt x="676816" y="69812"/>
                  </a:lnTo>
                  <a:lnTo>
                    <a:pt x="685800" y="114300"/>
                  </a:lnTo>
                  <a:lnTo>
                    <a:pt x="685800" y="3629025"/>
                  </a:lnTo>
                  <a:lnTo>
                    <a:pt x="676816" y="3673512"/>
                  </a:lnTo>
                  <a:lnTo>
                    <a:pt x="652319" y="3709844"/>
                  </a:lnTo>
                  <a:lnTo>
                    <a:pt x="615987" y="3734341"/>
                  </a:lnTo>
                  <a:lnTo>
                    <a:pt x="571500" y="3743325"/>
                  </a:lnTo>
                  <a:lnTo>
                    <a:pt x="114300" y="3743325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63166" y="2836418"/>
            <a:ext cx="276999" cy="102298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spcBef>
                <a:spcPts val="10"/>
              </a:spcBef>
            </a:pPr>
            <a:r>
              <a:rPr b="1" spc="-10" dirty="0">
                <a:solidFill>
                  <a:srgbClr val="17375E"/>
                </a:solidFill>
                <a:latin typeface="Calibri"/>
                <a:cs typeface="Calibri"/>
              </a:rPr>
              <a:t>USUARIOS</a:t>
            </a:r>
            <a:endParaRPr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399591" y="1448718"/>
            <a:ext cx="782320" cy="3840479"/>
            <a:chOff x="3953764" y="1530604"/>
            <a:chExt cx="782320" cy="3840479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3764" y="1530604"/>
              <a:ext cx="782317" cy="38404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00500" y="1557337"/>
              <a:ext cx="685798" cy="37433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000496" y="1557337"/>
              <a:ext cx="685800" cy="3743325"/>
            </a:xfrm>
            <a:custGeom>
              <a:avLst/>
              <a:gdLst/>
              <a:ahLst/>
              <a:cxnLst/>
              <a:rect l="l" t="t" r="r" b="b"/>
              <a:pathLst>
                <a:path w="685800" h="3743325">
                  <a:moveTo>
                    <a:pt x="571500" y="0"/>
                  </a:moveTo>
                  <a:lnTo>
                    <a:pt x="615993" y="8983"/>
                  </a:lnTo>
                  <a:lnTo>
                    <a:pt x="652324" y="33480"/>
                  </a:lnTo>
                  <a:lnTo>
                    <a:pt x="676818" y="69812"/>
                  </a:lnTo>
                  <a:lnTo>
                    <a:pt x="685800" y="114300"/>
                  </a:lnTo>
                  <a:lnTo>
                    <a:pt x="685800" y="3629025"/>
                  </a:lnTo>
                  <a:lnTo>
                    <a:pt x="676818" y="3673512"/>
                  </a:lnTo>
                  <a:lnTo>
                    <a:pt x="652324" y="3709844"/>
                  </a:lnTo>
                  <a:lnTo>
                    <a:pt x="615993" y="3734341"/>
                  </a:lnTo>
                  <a:lnTo>
                    <a:pt x="571500" y="3743325"/>
                  </a:lnTo>
                  <a:lnTo>
                    <a:pt x="114300" y="3743325"/>
                  </a:lnTo>
                  <a:lnTo>
                    <a:pt x="69812" y="3734341"/>
                  </a:lnTo>
                  <a:lnTo>
                    <a:pt x="33480" y="3709844"/>
                  </a:lnTo>
                  <a:lnTo>
                    <a:pt x="8983" y="3673512"/>
                  </a:lnTo>
                  <a:lnTo>
                    <a:pt x="0" y="3629025"/>
                  </a:lnTo>
                  <a:lnTo>
                    <a:pt x="0" y="114300"/>
                  </a:ln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lnTo>
                    <a:pt x="571500" y="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666736" y="2835302"/>
            <a:ext cx="276999" cy="1022350"/>
          </a:xfrm>
          <a:prstGeom prst="rect">
            <a:avLst/>
          </a:prstGeom>
        </p:spPr>
        <p:txBody>
          <a:bodyPr vert="vert" wrap="square" lIns="0" tIns="1270" rIns="0" bIns="0" rtlCol="0">
            <a:spAutoFit/>
          </a:bodyPr>
          <a:lstStyle/>
          <a:p>
            <a:pPr marL="12700">
              <a:spcBef>
                <a:spcPts val="10"/>
              </a:spcBef>
            </a:pPr>
            <a:r>
              <a:rPr b="1" spc="-10" dirty="0">
                <a:solidFill>
                  <a:srgbClr val="17375E"/>
                </a:solidFill>
                <a:latin typeface="Calibri"/>
                <a:cs typeface="Calibri"/>
              </a:rPr>
              <a:t>USUARIOS</a:t>
            </a:r>
            <a:endParaRPr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45995" y="1818350"/>
            <a:ext cx="1809983" cy="180033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5385112" y="727357"/>
            <a:ext cx="3789045" cy="5106670"/>
            <a:chOff x="4939284" y="809244"/>
            <a:chExt cx="3789045" cy="510667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56614" y="1142746"/>
              <a:ext cx="971546" cy="45815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94573" y="1516849"/>
              <a:ext cx="2767006" cy="43989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39284" y="809244"/>
              <a:ext cx="2687319" cy="7061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86339" y="833437"/>
              <a:ext cx="2590798" cy="6096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986338" y="833440"/>
              <a:ext cx="2590800" cy="609600"/>
            </a:xfrm>
            <a:custGeom>
              <a:avLst/>
              <a:gdLst/>
              <a:ahLst/>
              <a:cxnLst/>
              <a:rect l="l" t="t" r="r" b="b"/>
              <a:pathLst>
                <a:path w="2590800" h="609600">
                  <a:moveTo>
                    <a:pt x="0" y="101600"/>
                  </a:moveTo>
                  <a:lnTo>
                    <a:pt x="7984" y="62054"/>
                  </a:lnTo>
                  <a:lnTo>
                    <a:pt x="29759" y="29759"/>
                  </a:lnTo>
                  <a:lnTo>
                    <a:pt x="62054" y="7984"/>
                  </a:lnTo>
                  <a:lnTo>
                    <a:pt x="101600" y="0"/>
                  </a:lnTo>
                  <a:lnTo>
                    <a:pt x="2489200" y="0"/>
                  </a:lnTo>
                  <a:lnTo>
                    <a:pt x="2528745" y="7984"/>
                  </a:lnTo>
                  <a:lnTo>
                    <a:pt x="2561040" y="29759"/>
                  </a:lnTo>
                  <a:lnTo>
                    <a:pt x="2582815" y="62054"/>
                  </a:lnTo>
                  <a:lnTo>
                    <a:pt x="2590800" y="101600"/>
                  </a:lnTo>
                  <a:lnTo>
                    <a:pt x="2590800" y="508000"/>
                  </a:lnTo>
                  <a:lnTo>
                    <a:pt x="2582815" y="547545"/>
                  </a:lnTo>
                  <a:lnTo>
                    <a:pt x="2561040" y="579840"/>
                  </a:lnTo>
                  <a:lnTo>
                    <a:pt x="2528745" y="601615"/>
                  </a:lnTo>
                  <a:lnTo>
                    <a:pt x="2489200" y="609600"/>
                  </a:lnTo>
                  <a:lnTo>
                    <a:pt x="101600" y="609600"/>
                  </a:lnTo>
                  <a:lnTo>
                    <a:pt x="62054" y="601615"/>
                  </a:lnTo>
                  <a:lnTo>
                    <a:pt x="29759" y="579840"/>
                  </a:lnTo>
                  <a:lnTo>
                    <a:pt x="7984" y="547545"/>
                  </a:lnTo>
                  <a:lnTo>
                    <a:pt x="0" y="508000"/>
                  </a:lnTo>
                  <a:lnTo>
                    <a:pt x="0" y="101600"/>
                  </a:lnTo>
                  <a:close/>
                </a:path>
              </a:pathLst>
            </a:custGeom>
            <a:ln w="9525">
              <a:solidFill>
                <a:srgbClr val="BE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483121" y="891249"/>
            <a:ext cx="4895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25" dirty="0">
                <a:solidFill>
                  <a:srgbClr val="C00000"/>
                </a:solidFill>
                <a:latin typeface="Calibri"/>
                <a:cs typeface="Calibri"/>
              </a:rPr>
              <a:t>UMT</a:t>
            </a:r>
            <a:endParaRPr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36555" y="3812253"/>
            <a:ext cx="914837" cy="914928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970931" y="4759036"/>
            <a:ext cx="13849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7375E"/>
                </a:solidFill>
                <a:latin typeface="Calibri"/>
                <a:cs typeface="Calibri"/>
              </a:rPr>
              <a:t>CASAS</a:t>
            </a:r>
            <a:r>
              <a:rPr sz="1200" b="1" spc="-25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7375E"/>
                </a:solidFill>
                <a:latin typeface="Calibri"/>
                <a:cs typeface="Calibri"/>
              </a:rPr>
              <a:t>DEL</a:t>
            </a:r>
            <a:r>
              <a:rPr sz="1200" b="1" spc="-20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7375E"/>
                </a:solidFill>
                <a:latin typeface="Calibri"/>
                <a:cs typeface="Calibri"/>
              </a:rPr>
              <a:t>DONANTE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97950" y="4643263"/>
            <a:ext cx="1368425" cy="25135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35560" rIns="0" bIns="0" rtlCol="0">
            <a:spAutoFit/>
          </a:bodyPr>
          <a:lstStyle/>
          <a:p>
            <a:pPr marL="375920">
              <a:spcBef>
                <a:spcPts val="280"/>
              </a:spcBef>
            </a:pPr>
            <a:r>
              <a:rPr sz="1400" spc="-10" dirty="0">
                <a:latin typeface="Calibri"/>
                <a:cs typeface="Calibri"/>
              </a:rPr>
              <a:t>Privados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bla&#10;&#10;Descripción generada automáticamente con confianza media">
            <a:extLst>
              <a:ext uri="{FF2B5EF4-FFF2-40B4-BE49-F238E27FC236}">
                <a16:creationId xmlns:a16="http://schemas.microsoft.com/office/drawing/2014/main" id="{384E4824-138F-410D-8BAA-878BA1BFB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2" t="8673" r="19457" b="9880"/>
          <a:stretch/>
        </p:blipFill>
        <p:spPr>
          <a:xfrm>
            <a:off x="641445" y="320058"/>
            <a:ext cx="7615451" cy="57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91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79CF1896-D148-4EB3-9909-FB167B582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769604"/>
            <a:ext cx="7163355" cy="53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86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E59CF28-5644-4491-8E13-F01D9C856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5" y="561581"/>
            <a:ext cx="755398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72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AngleLines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8E2E7"/>
      </a:lt2>
      <a:accent1>
        <a:srgbClr val="7DAD88"/>
      </a:accent1>
      <a:accent2>
        <a:srgbClr val="6FAC96"/>
      </a:accent2>
      <a:accent3>
        <a:srgbClr val="7DA9AC"/>
      </a:accent3>
      <a:accent4>
        <a:srgbClr val="7B9EBE"/>
      </a:accent4>
      <a:accent5>
        <a:srgbClr val="9399CA"/>
      </a:accent5>
      <a:accent6>
        <a:srgbClr val="8F7BBE"/>
      </a:accent6>
      <a:hlink>
        <a:srgbClr val="AE699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6772</TotalTime>
  <Words>2115</Words>
  <Application>Microsoft Office PowerPoint</Application>
  <PresentationFormat>Panorámica</PresentationFormat>
  <Paragraphs>408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56" baseType="lpstr">
      <vt:lpstr>Arial</vt:lpstr>
      <vt:lpstr>Arial MT</vt:lpstr>
      <vt:lpstr>Calibri</vt:lpstr>
      <vt:lpstr>Calibri Light</vt:lpstr>
      <vt:lpstr>Trebuchet MS</vt:lpstr>
      <vt:lpstr>Univers Condensed Light</vt:lpstr>
      <vt:lpstr>Verdana</vt:lpstr>
      <vt:lpstr>Walbaum Display Light</vt:lpstr>
      <vt:lpstr>Wingdings</vt:lpstr>
      <vt:lpstr>Wingdings 3</vt:lpstr>
      <vt:lpstr>Faceta</vt:lpstr>
      <vt:lpstr>AngleLinesVTI</vt:lpstr>
      <vt:lpstr>REORGANIZACION DE BANCOS DE SANGRE EN CHILE Y SITUACION LOCAL</vt:lpstr>
      <vt:lpstr>Presentación de PowerPoint</vt:lpstr>
      <vt:lpstr>Presentación de PowerPoint</vt:lpstr>
      <vt:lpstr>¿Cuáles son las actividades principales del Centro Sangre?</vt:lpstr>
      <vt:lpstr>Unidades de Medicina Transfusional (UMT)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VENTAJAS V/S DESVENTAJAS CENTRALIZACIÓN CMS </vt:lpstr>
      <vt:lpstr>Presentación de PowerPoint</vt:lpstr>
      <vt:lpstr>NUESTROS PROCESOS </vt:lpstr>
      <vt:lpstr>Presentación de PowerPoint</vt:lpstr>
      <vt:lpstr>RESUMEN DEL PROCESO – HITOS IMPORTANTES</vt:lpstr>
      <vt:lpstr>MARKETING PARA captación de donantes </vt:lpstr>
      <vt:lpstr>Difusión física y virtual </vt:lpstr>
      <vt:lpstr>Reconversión de donantes de reposición a altruistas </vt:lpstr>
      <vt:lpstr>Llamado a tutores de pacientes  politransfundidos </vt:lpstr>
      <vt:lpstr>Colectas móviles altruistas.</vt:lpstr>
      <vt:lpstr>Diversos medios de agendamiento</vt:lpstr>
      <vt:lpstr>Presentación de PowerPoint</vt:lpstr>
      <vt:lpstr>Presentación de PowerPoint</vt:lpstr>
      <vt:lpstr>Presentación de PowerPoint</vt:lpstr>
      <vt:lpstr>                   </vt:lpstr>
      <vt:lpstr>EQUIPOS DE  IRRADIACION DE  HEMOCOMPONENTES</vt:lpstr>
      <vt:lpstr>Presentación de PowerPoint</vt:lpstr>
      <vt:lpstr>Presentación de PowerPoint</vt:lpstr>
      <vt:lpstr>Control de stock de UMT. </vt:lpstr>
      <vt:lpstr>Presentación de PowerPoint</vt:lpstr>
      <vt:lpstr>PROCEDIMIENTO DE AFERESIS TERAPEUTICA 2024 4/04/2024</vt:lpstr>
      <vt:lpstr>Donación de aféresis.</vt:lpstr>
      <vt:lpstr>Estadísticas Totales </vt:lpstr>
      <vt:lpstr>Presentación de PowerPoint</vt:lpstr>
      <vt:lpstr>CALCULO STOCK JULIO-DICIEMBRE 2023</vt:lpstr>
      <vt:lpstr>HEMOVIGILANCIA</vt:lpstr>
      <vt:lpstr>La transfusión de hemocomponentes, es un procedimiento  médico indispensable como arma terapéutica, que aún no  es sustituible.</vt:lpstr>
      <vt:lpstr>HEMOVIGILANCIA</vt:lpstr>
      <vt:lpstr>HEMOVIGILANCIA</vt:lpstr>
      <vt:lpstr>HEMOVIGILANCIA</vt:lpstr>
      <vt:lpstr>R.A.D. Reacción Adversa a la Donación</vt:lpstr>
      <vt:lpstr>Hemovigilancia activa de Reacciones Adversas Transfusionales. R.A.T.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Banco de sangre</dc:title>
  <dc:creator>doris vera castillo</dc:creator>
  <cp:lastModifiedBy>doris vera castillo</cp:lastModifiedBy>
  <cp:revision>240</cp:revision>
  <dcterms:created xsi:type="dcterms:W3CDTF">2021-03-08T22:53:19Z</dcterms:created>
  <dcterms:modified xsi:type="dcterms:W3CDTF">2024-04-04T21:40:04Z</dcterms:modified>
</cp:coreProperties>
</file>