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y="6858000" cx="12192000"/>
  <p:notesSz cx="6858000" cy="9144000"/>
  <p:embeddedFontLst>
    <p:embeddedFont>
      <p:font typeface="Caveat"/>
      <p:regular r:id="rId61"/>
      <p:bold r:id="rId62"/>
    </p:embeddedFont>
    <p:embeddedFont>
      <p:font typeface="Open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7" roundtripDataSignature="AMtx7mjccXAfnGJg+/IHxtr5igi8xDS2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Caveat-bold.fntdata"/><Relationship Id="rId61" Type="http://schemas.openxmlformats.org/officeDocument/2006/relationships/font" Target="fonts/Caveat-regular.fntdata"/><Relationship Id="rId20" Type="http://schemas.openxmlformats.org/officeDocument/2006/relationships/slide" Target="slides/slide15.xml"/><Relationship Id="rId64" Type="http://schemas.openxmlformats.org/officeDocument/2006/relationships/font" Target="fonts/OpenSans-bold.fntdata"/><Relationship Id="rId63" Type="http://schemas.openxmlformats.org/officeDocument/2006/relationships/font" Target="fonts/OpenSans-regular.fntdata"/><Relationship Id="rId22" Type="http://schemas.openxmlformats.org/officeDocument/2006/relationships/slide" Target="slides/slide17.xml"/><Relationship Id="rId66" Type="http://schemas.openxmlformats.org/officeDocument/2006/relationships/font" Target="fonts/OpenSans-boldItalic.fntdata"/><Relationship Id="rId21" Type="http://schemas.openxmlformats.org/officeDocument/2006/relationships/slide" Target="slides/slide16.xml"/><Relationship Id="rId65" Type="http://schemas.openxmlformats.org/officeDocument/2006/relationships/font" Target="fonts/OpenSans-italic.fntdata"/><Relationship Id="rId24" Type="http://schemas.openxmlformats.org/officeDocument/2006/relationships/slide" Target="slides/slide19.xml"/><Relationship Id="rId23" Type="http://schemas.openxmlformats.org/officeDocument/2006/relationships/slide" Target="slides/slide18.xml"/><Relationship Id="rId67" Type="http://customschemas.google.com/relationships/presentationmetadata" Target="meta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3389/fmed.2023.1108345" TargetMode="External"/></Relationships>
</file>

<file path=ppt/notesSlides/_rels/notesSlide31.xml.rels><?xml version="1.0" encoding="UTF-8" standalone="yes"?><Relationships xmlns="http://schemas.openxmlformats.org/package/2006/relationships"><Relationship Id="rId20" Type="http://schemas.openxmlformats.org/officeDocument/2006/relationships/hyperlink" Target="https://www.uptodate.com/contents/drug-reaction-with-eosinophilia-and-systemic-symptoms-dress/abstract/56-58" TargetMode="External"/><Relationship Id="rId22" Type="http://schemas.openxmlformats.org/officeDocument/2006/relationships/hyperlink" Target="https://www.uptodate.com/contents/drug-reaction-with-eosinophilia-and-systemic-symptoms-dress/abstract/59,60" TargetMode="External"/><Relationship Id="rId21" Type="http://schemas.openxmlformats.org/officeDocument/2006/relationships/hyperlink" Target="https://www.uptodate.com/contents/drug-reaction-with-eosinophilia-and-systemic-symptoms-dress/abstract/4,46,59,60" TargetMode="External"/><Relationship Id="rId24" Type="http://schemas.openxmlformats.org/officeDocument/2006/relationships/hyperlink" Target="https://www.uptodate.com/contents/drug-reaction-with-eosinophilia-and-systemic-symptoms-dress/abstract/2,4,46,52,61-64" TargetMode="External"/><Relationship Id="rId23" Type="http://schemas.openxmlformats.org/officeDocument/2006/relationships/hyperlink" Target="https://www.uptodate.com/contents/drug-reaction-with-eosinophilia-and-systemic-symptoms-dress/abstract/57,60" TargetMode="External"/><Relationship Id="rId1" Type="http://schemas.openxmlformats.org/officeDocument/2006/relationships/notesMaster" Target="../notesMasters/notesMaster1.xml"/><Relationship Id="rId2" Type="http://schemas.openxmlformats.org/officeDocument/2006/relationships/hyperlink" Target="https://www.uptodate.com/contents/drug-reaction-with-eosinophilia-and-systemic-symptoms-dress/abstract/42,43" TargetMode="External"/><Relationship Id="rId3" Type="http://schemas.openxmlformats.org/officeDocument/2006/relationships/hyperlink" Target="https://www.uptodate.com/contents/image?imageKey=DERM%2F86763%7EDERM%2F86859%7EDERM%2F86860&amp;topicKey=DERM%2F16420&amp;search=dress&amp;rank=1%7E150&amp;source=see_link" TargetMode="External"/><Relationship Id="rId4" Type="http://schemas.openxmlformats.org/officeDocument/2006/relationships/hyperlink" Target="https://www.uptodate.com/contents/drug-reaction-with-eosinophilia-and-systemic-symptoms-dress/abstract/4,44" TargetMode="External"/><Relationship Id="rId9" Type="http://schemas.openxmlformats.org/officeDocument/2006/relationships/hyperlink" Target="https://www.uptodate.com/contents/drug-reaction-with-eosinophilia-and-systemic-symptoms-dress/abstract/4,44,46-48" TargetMode="External"/><Relationship Id="rId26" Type="http://schemas.openxmlformats.org/officeDocument/2006/relationships/hyperlink" Target="https://www.uptodate.com/contents/drug-reaction-with-eosinophilia-and-systemic-symptoms-dress/abstract/3,4,52,67-73" TargetMode="External"/><Relationship Id="rId25" Type="http://schemas.openxmlformats.org/officeDocument/2006/relationships/hyperlink" Target="https://www.uptodate.com/contents/drug-reaction-with-eosinophilia-and-systemic-symptoms-dress/abstract/44,52,53,65,66" TargetMode="External"/><Relationship Id="rId28" Type="http://schemas.openxmlformats.org/officeDocument/2006/relationships/hyperlink" Target="https://www.uptodate.com/contents/drug-reaction-with-eosinophilia-and-systemic-symptoms-dress/abstract/31,74,75" TargetMode="External"/><Relationship Id="rId27" Type="http://schemas.openxmlformats.org/officeDocument/2006/relationships/hyperlink" Target="https://www.uptodate.com/contents/drug-reaction-with-eosinophilia-and-systemic-symptoms-dress/abstract/52" TargetMode="External"/><Relationship Id="rId5" Type="http://schemas.openxmlformats.org/officeDocument/2006/relationships/hyperlink" Target="https://www.uptodate.com/contents/drug-reaction-with-eosinophilia-and-systemic-symptoms-dress/abstract/4" TargetMode="External"/><Relationship Id="rId6" Type="http://schemas.openxmlformats.org/officeDocument/2006/relationships/hyperlink" Target="https://www.uptodate.com/contents/drug-reaction-with-eosinophilia-and-systemic-symptoms-dress/abstract/3,4,35,44-48" TargetMode="External"/><Relationship Id="rId7" Type="http://schemas.openxmlformats.org/officeDocument/2006/relationships/hyperlink" Target="https://www.uptodate.com/contents/drug-reaction-with-eosinophilia-and-systemic-symptoms-dress/abstract/4" TargetMode="External"/><Relationship Id="rId8" Type="http://schemas.openxmlformats.org/officeDocument/2006/relationships/hyperlink" Target="https://www.uptodate.com/contents/drug-reaction-with-eosinophilia-and-systemic-symptoms-dress/abstract/4,49" TargetMode="External"/><Relationship Id="rId11" Type="http://schemas.openxmlformats.org/officeDocument/2006/relationships/hyperlink" Target="https://www.uptodate.com/contents/drug-reaction-with-eosinophilia-and-systemic-symptoms-dress/abstract/49" TargetMode="External"/><Relationship Id="rId10" Type="http://schemas.openxmlformats.org/officeDocument/2006/relationships/hyperlink" Target="https://www.uptodate.com/contents/drug-reaction-with-eosinophilia-and-systemic-symptoms-dress/abstract/49,50" TargetMode="External"/><Relationship Id="rId13" Type="http://schemas.openxmlformats.org/officeDocument/2006/relationships/hyperlink" Target="https://www.uptodate.com/contents/acute-liver-failure-in-adults-etiology-clinical-manifestations-and-diagnosis?search=dress&amp;topicRef=16420&amp;source=see_link" TargetMode="External"/><Relationship Id="rId12" Type="http://schemas.openxmlformats.org/officeDocument/2006/relationships/hyperlink" Target="https://www.uptodate.com/contents/drug-reaction-with-eosinophilia-and-systemic-symptoms-dress/abstract/51" TargetMode="External"/><Relationship Id="rId15" Type="http://schemas.openxmlformats.org/officeDocument/2006/relationships/hyperlink" Target="https://www.uptodate.com/contents/drug-reaction-with-eosinophilia-and-systemic-symptoms-dress/abstract/4,44,46,52,53" TargetMode="External"/><Relationship Id="rId14" Type="http://schemas.openxmlformats.org/officeDocument/2006/relationships/hyperlink" Target="https://www.uptodate.com/contents/drug-reaction-with-eosinophilia-and-systemic-symptoms-dress/abstract/4,44,46-48" TargetMode="External"/><Relationship Id="rId17" Type="http://schemas.openxmlformats.org/officeDocument/2006/relationships/hyperlink" Target="https://www.uptodate.com/contents/allopurinol-drug-information?search=dress&amp;topicRef=16420&amp;source=see_link" TargetMode="External"/><Relationship Id="rId16" Type="http://schemas.openxmlformats.org/officeDocument/2006/relationships/hyperlink" Target="https://www.uptodate.com/contents/drug-reaction-with-eosinophilia-and-systemic-symptoms-dress/abstract/54" TargetMode="External"/><Relationship Id="rId19" Type="http://schemas.openxmlformats.org/officeDocument/2006/relationships/hyperlink" Target="https://www.uptodate.com/contents/drug-reaction-with-eosinophilia-and-systemic-symptoms-dress/abstract/4,44,46" TargetMode="External"/><Relationship Id="rId18" Type="http://schemas.openxmlformats.org/officeDocument/2006/relationships/hyperlink" Target="https://www.uptodate.com/contents/drug-reaction-with-eosinophilia-and-systemic-symptoms-dress/abstract/55"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ptodate.com/contents/image?imageKey=DERM%2F86763%7EDERM%2F86859%7EDERM%2F86860&amp;topicKey=DERM%2F16420&amp;search=dress&amp;rank=1%7E150&amp;source=see_link" TargetMode="External"/><Relationship Id="rId3" Type="http://schemas.openxmlformats.org/officeDocument/2006/relationships/hyperlink" Target="https://www.uptodate.com/contents/drug-reaction-with-eosinophilia-and-systemic-symptoms-dress/abstract/4,44" TargetMode="External"/><Relationship Id="rId4" Type="http://schemas.openxmlformats.org/officeDocument/2006/relationships/hyperlink" Target="https://www.uptodate.com/contents/drug-reaction-with-eosinophilia-and-systemic-symptoms-dress/abstract/4"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Se sospecha Síndrome de DRESS y nefritis intersticial aguda secundaria al uso de fármacos anti TBC, se indica hospitalización y se suspende terapia combinada. </a:t>
            </a:r>
            <a:endParaRPr/>
          </a:p>
          <a:p>
            <a:pPr indent="0" lvl="0" marL="0" rtl="0" algn="l">
              <a:spcBef>
                <a:spcPts val="0"/>
              </a:spcBef>
              <a:spcAft>
                <a:spcPts val="0"/>
              </a:spcAft>
              <a:buNone/>
            </a:pPr>
            <a:r>
              <a:rPr lang="en-US" sz="1200">
                <a:latin typeface="Calibri"/>
                <a:ea typeface="Calibri"/>
                <a:cs typeface="Calibri"/>
                <a:sym typeface="Calibri"/>
              </a:rPr>
              <a:t>Evoluciona con empeoramiento de falla renal con creatinina hasta 6 mg/dL, en conjunto con Dr Peña (referente MINSAL TBC) y Nefrología, se decide traslado a UTI 5to para inicio de pulsos de metilprednisolona 250 mg/día el 22/09/23; completó 3 pulsos de metilprednisolona 250 mg al día, se desescala con prednisona 40 mg al día. Presenta buena respuesta inicial con disminución de creatinina, por lo que se suspende prednisona. Sin embargo a las 48 horas con aumento de creatinina hasta 2.39 y aumento de eosinofilia por lo que se reinicia prednisona el 29/09, manteniéndose al día de hoy ajustada al peso 1 mg/kg/día. Evoluciona con mejoría progresiva de función renal, perfil hepático y disminución de eosinófilos. En cuanto a medio interno presenta hipokalemia, hipomagnesemia e hipofosfemia, en contexto de paciente con desnutrición calórico-proteica se disminuye aporte calórico por sospecha de síndrome de realimentación. </a:t>
            </a:r>
            <a:endParaRPr/>
          </a:p>
          <a:p>
            <a:pPr indent="0" lvl="0" marL="0" rtl="0" algn="l">
              <a:spcBef>
                <a:spcPts val="0"/>
              </a:spcBef>
              <a:spcAft>
                <a:spcPts val="0"/>
              </a:spcAft>
              <a:buNone/>
            </a:pPr>
            <a:r>
              <a:rPr lang="en-US" sz="1200">
                <a:latin typeface="Calibri"/>
                <a:ea typeface="Calibri"/>
                <a:cs typeface="Calibri"/>
                <a:sym typeface="Calibri"/>
              </a:rPr>
              <a:t>Evoluciona con hiponatremia moderada por lo que se solicitan ELP urinarios, con Na 48, glucosuria de 140 y osmolaridad urinaria de 162. Se sospecha daño tubular proximal post nefritis intersticial aguda. Se mantuvo con requerimientos de carga de K EV de forma diaria + potasio oral y seguimiento por nutriología (Dra Caiozzi) manteniendo 1000 kcal/día. Del punto de vista infeccioso, tras mejoría de función renal, disminución de eosinofilia y mejoría del perfil hepático, se inicia levofloxacino 500 mg el 04/09 como primer paso del nuevo esquema antiTBC de 2da línea con plan de inicio progresivo de drogas. Sin embargo, por la noche presenta hipoglicemia severa sintomática de 28 mg/dL con compromiso de conciencia, sudoración, palpitaciones y alteración de movimientos oculares, manejándose con SG 30% EV logrando recuperación. Se interpreta como efecto adverso a levofloxacino en conjunto con QF y revisión de la literatura por lo que se suspende, requirió SG de mantención. El 05/10/23 inicia linezolid, progresivamente se agrega meropenem, amoxicilina/ácido clavulánico y clofazimina. Se dio alta asistida </a:t>
            </a:r>
            <a:endParaRPr/>
          </a:p>
          <a:p>
            <a:pPr indent="0" lvl="0" marL="0" rtl="0" algn="l">
              <a:spcBef>
                <a:spcPts val="0"/>
              </a:spcBef>
              <a:spcAft>
                <a:spcPts val="0"/>
              </a:spcAft>
              <a:buNone/>
            </a:pPr>
            <a:r>
              <a:t/>
            </a:r>
            <a:endParaRPr/>
          </a:p>
        </p:txBody>
      </p:sp>
      <p:sp>
        <p:nvSpPr>
          <p:cNvPr id="270" name="Google Shape;27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800">
                <a:latin typeface="Calibri"/>
                <a:ea typeface="Calibri"/>
                <a:cs typeface="Calibri"/>
                <a:sym typeface="Calibri"/>
              </a:rPr>
              <a:t>Paciente femenina de 33 años con diagnóstico de TBC pulmonar en julio/23, inició tratamiento de primera línea con DFC (isoniazida 200 mg, rifampicina 400 mg, pirazinamida 1000 mg, etambutol 600 mg) que mantuvo por 2 meses, consultó el 13/09/23 por cuadro de 3 días de evolución de aparición de lesiones maculares color marrón de 3-5mm de diámetro, que inician en tórax y posteriormente se extienden a la zona dorsal, abdominal y extremidades, asociado a edema facial y prurito. En exámenes de laboratorio destacó falla renal con creatinina de 3.36, BUN de 44, Hb de 8.7, VCM 84, GB 14560, Seg 81% Eosinofilia de 13% (1892) plaquetas 294000, alteración de pruebas hepáticas con patrón colestásico con FA 743, sin hiperbilirrubinemia. Orina completa con piuria aséptica. Se sospecha Síndrome de DRESS y nefritis intersticial aguda secundaria al uso de fármacos anti TBC, se indica hospitalización y se suspende terapia combinada. </a:t>
            </a:r>
            <a:endParaRPr/>
          </a:p>
          <a:p>
            <a:pPr indent="0" lvl="0" marL="0" rtl="0" algn="l">
              <a:spcBef>
                <a:spcPts val="0"/>
              </a:spcBef>
              <a:spcAft>
                <a:spcPts val="0"/>
              </a:spcAft>
              <a:buNone/>
            </a:pPr>
            <a:r>
              <a:rPr lang="en-US" sz="1800">
                <a:latin typeface="Calibri"/>
                <a:ea typeface="Calibri"/>
                <a:cs typeface="Calibri"/>
                <a:sym typeface="Calibri"/>
              </a:rPr>
              <a:t>Evoluciona con empeoramiento de falla renal con creatinina hasta 6 mg/dL, en conjunto con Dr Peña (referente MINSAL TBC) y Nefrología, se decide traslado a UTI 5to para inicio de pulsos de metilprednisolona 250 mg/día el 22/09/23; completó 3 pulsos de metilprednisolona 250 mg al día, se desescala con prednisona 40 mg al día. Presenta buena respuesta inicial con disminución de creatinina, por lo que se suspende prednisona. Sin embargo a las 48 horas con aumento de creatinina hasta 2.39 y aumento de eosinofilia por lo que se reinicia prednisona el 29/09, manteniéndose al día de hoy ajustada al peso 1 mg/kg/día. Evoluciona con mejoría progresiva de función renal, perfil hepático y disminución de eosinófilos. En cuanto a medio interno presenta hipokalemia, hipomagnesemia e hipofosfemia, en contexto de paciente con desnutrición calórico-proteica se disminuye aporte calórico por sospecha de síndrome de realimentación. </a:t>
            </a:r>
            <a:endParaRPr/>
          </a:p>
          <a:p>
            <a:pPr indent="0" lvl="0" marL="0" rtl="0" algn="l">
              <a:spcBef>
                <a:spcPts val="0"/>
              </a:spcBef>
              <a:spcAft>
                <a:spcPts val="0"/>
              </a:spcAft>
              <a:buNone/>
            </a:pPr>
            <a:r>
              <a:rPr lang="en-US" sz="1800">
                <a:latin typeface="Calibri"/>
                <a:ea typeface="Calibri"/>
                <a:cs typeface="Calibri"/>
                <a:sym typeface="Calibri"/>
              </a:rPr>
              <a:t>Evoluciona con hiponatremia moderada por lo que se solicitan ELP urinarios, con Na 48, glucosuria de 140 y osmolaridad urinaria de 162. Se sospecha daño tubular proximal post nefritis intersticial aguda. Se mantuvo con requerimientos de carga de K EV de forma diaria + potasio oral y seguimiento por nutriología (Dra Caiozzi) manteniendo 1000 kcal/día. Del punto de vista infeccioso, tras mejoría de función renal, disminución de eosinofilia y mejoría del perfil hepático, se inicia levofloxacino 500 mg el 04/10 como primer paso del nuevo esquema antiTBC de 2da línea con plan de inicio progresivo de drogas. Sin embargo, por la noche presenta hipoglicemia severa sintomática de 28 mg/dL con compromiso de conciencia, sudoración, palpitaciones y alteración de movimientos oculares, manejándose con SG 30% EV logrando recuperación. Se interpreta como efecto adverso a levofloxacino en conjunto con QF y revisión de la literatura por lo que se suspende, requirió SG de mantención. El 05/10/23 inicia linezolid, progresivamente se agrega meropenem, amoxicilina/ácido clavulánico y clofazimina. Se dio alta asistida </a:t>
            </a:r>
            <a:endParaRPr/>
          </a:p>
          <a:p>
            <a:pPr indent="0" lvl="0" marL="0" rtl="0" algn="l">
              <a:spcBef>
                <a:spcPts val="0"/>
              </a:spcBef>
              <a:spcAft>
                <a:spcPts val="0"/>
              </a:spcAft>
              <a:buNone/>
            </a:pPr>
            <a:r>
              <a:t/>
            </a:r>
            <a:endParaRPr/>
          </a:p>
        </p:txBody>
      </p:sp>
      <p:sp>
        <p:nvSpPr>
          <p:cNvPr id="122" name="Google Shape;12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595959"/>
              </a:buClr>
              <a:buSzPts val="1800"/>
              <a:buFont typeface="Calibri"/>
              <a:buChar char="●"/>
            </a:pPr>
            <a:r>
              <a:rPr lang="en-US" sz="1800">
                <a:solidFill>
                  <a:srgbClr val="595959"/>
                </a:solidFill>
              </a:rPr>
              <a:t>Compromiso sistémico.</a:t>
            </a:r>
            <a:endParaRPr sz="1800">
              <a:solidFill>
                <a:srgbClr val="595959"/>
              </a:solidFill>
            </a:endParaRPr>
          </a:p>
          <a:p>
            <a:pPr indent="-342900" lvl="0" marL="457200" rtl="0" algn="l">
              <a:lnSpc>
                <a:spcPct val="115000"/>
              </a:lnSpc>
              <a:spcBef>
                <a:spcPts val="0"/>
              </a:spcBef>
              <a:spcAft>
                <a:spcPts val="0"/>
              </a:spcAft>
              <a:buClr>
                <a:srgbClr val="595959"/>
              </a:buClr>
              <a:buSzPts val="1800"/>
              <a:buFont typeface="Calibri"/>
              <a:buChar char="●"/>
            </a:pPr>
            <a:r>
              <a:rPr lang="en-US" sz="1800">
                <a:solidFill>
                  <a:srgbClr val="595959"/>
                </a:solidFill>
              </a:rPr>
              <a:t>Edema facial, pliegueen oreja.</a:t>
            </a:r>
            <a:endParaRPr sz="1800">
              <a:solidFill>
                <a:srgbClr val="595959"/>
              </a:solidFill>
            </a:endParaRPr>
          </a:p>
          <a:p>
            <a:pPr indent="-342900" lvl="0" marL="457200" rtl="0" algn="l">
              <a:lnSpc>
                <a:spcPct val="115000"/>
              </a:lnSpc>
              <a:spcBef>
                <a:spcPts val="0"/>
              </a:spcBef>
              <a:spcAft>
                <a:spcPts val="0"/>
              </a:spcAft>
              <a:buClr>
                <a:srgbClr val="595959"/>
              </a:buClr>
              <a:buSzPts val="1800"/>
              <a:buFont typeface="Calibri"/>
              <a:buChar char="●"/>
            </a:pPr>
            <a:r>
              <a:rPr lang="en-US" sz="1800">
                <a:solidFill>
                  <a:srgbClr val="595959"/>
                </a:solidFill>
              </a:rPr>
              <a:t>Dolor cutáneo.</a:t>
            </a:r>
            <a:endParaRPr sz="1800">
              <a:solidFill>
                <a:srgbClr val="595959"/>
              </a:solidFill>
            </a:endParaRPr>
          </a:p>
          <a:p>
            <a:pPr indent="-342900" lvl="0" marL="457200" rtl="0" algn="l">
              <a:lnSpc>
                <a:spcPct val="115000"/>
              </a:lnSpc>
              <a:spcBef>
                <a:spcPts val="0"/>
              </a:spcBef>
              <a:spcAft>
                <a:spcPts val="0"/>
              </a:spcAft>
              <a:buClr>
                <a:srgbClr val="595959"/>
              </a:buClr>
              <a:buSzPts val="1800"/>
              <a:buFont typeface="Calibri"/>
              <a:buChar char="●"/>
            </a:pPr>
            <a:r>
              <a:rPr lang="en-US" sz="1800">
                <a:solidFill>
                  <a:srgbClr val="595959"/>
                </a:solidFill>
              </a:rPr>
              <a:t>Signo de Nikolsky.</a:t>
            </a:r>
            <a:endParaRPr sz="1800">
              <a:solidFill>
                <a:srgbClr val="595959"/>
              </a:solidFill>
            </a:endParaRPr>
          </a:p>
          <a:p>
            <a:pPr indent="-342900" lvl="0" marL="457200" rtl="0" algn="l">
              <a:lnSpc>
                <a:spcPct val="115000"/>
              </a:lnSpc>
              <a:spcBef>
                <a:spcPts val="0"/>
              </a:spcBef>
              <a:spcAft>
                <a:spcPts val="0"/>
              </a:spcAft>
              <a:buClr>
                <a:srgbClr val="595959"/>
              </a:buClr>
              <a:buSzPts val="1800"/>
              <a:buFont typeface="Calibri"/>
              <a:buChar char="●"/>
            </a:pPr>
            <a:r>
              <a:rPr lang="en-US" sz="1800">
                <a:solidFill>
                  <a:srgbClr val="595959"/>
                </a:solidFill>
              </a:rPr>
              <a:t>Angioedema / anafilaxia.</a:t>
            </a:r>
            <a:endParaRPr sz="1800">
              <a:solidFill>
                <a:srgbClr val="595959"/>
              </a:solidFill>
            </a:endParaRPr>
          </a:p>
          <a:p>
            <a:pPr indent="0" lvl="0" marL="0" rtl="0" algn="l">
              <a:lnSpc>
                <a:spcPct val="115000"/>
              </a:lnSpc>
              <a:spcBef>
                <a:spcPts val="0"/>
              </a:spcBef>
              <a:spcAft>
                <a:spcPts val="0"/>
              </a:spcAft>
              <a:buClr>
                <a:schemeClr val="dk1"/>
              </a:buClr>
              <a:buSzPts val="1100"/>
              <a:buFont typeface="Arial"/>
              <a:buNone/>
            </a:pPr>
            <a:r>
              <a:t/>
            </a:r>
            <a:endParaRPr sz="1800">
              <a:solidFill>
                <a:srgbClr val="595959"/>
              </a:solidFill>
            </a:endParaRPr>
          </a:p>
          <a:p>
            <a:pPr indent="0" lvl="0" marL="0" rtl="0" algn="l">
              <a:spcBef>
                <a:spcPts val="0"/>
              </a:spcBef>
              <a:spcAft>
                <a:spcPts val="0"/>
              </a:spcAft>
              <a:buClr>
                <a:schemeClr val="dk1"/>
              </a:buClr>
              <a:buSzPts val="1200"/>
              <a:buFont typeface="Calibri"/>
              <a:buNone/>
            </a:pPr>
            <a:r>
              <a:t/>
            </a:r>
            <a:endParaRPr/>
          </a:p>
        </p:txBody>
      </p:sp>
      <p:sp>
        <p:nvSpPr>
          <p:cNvPr id="421" name="Google Shape;42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rPr lang="en-US"/>
              <a:t>Poner severidad después de mencionar cuáles son las reacciones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44" name="Google Shape;444;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89" name="Google Shape;48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98" name="Google Shape;49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Font typeface="Open Sans"/>
              <a:buChar char="●"/>
            </a:pPr>
            <a:r>
              <a:rPr b="0" i="0" lang="en-US" sz="1800" u="none" strike="noStrike">
                <a:latin typeface="Open Sans"/>
                <a:ea typeface="Open Sans"/>
                <a:cs typeface="Open Sans"/>
                <a:sym typeface="Open Sans"/>
              </a:rPr>
              <a:t>Current Dermatology Reports (2021) 10:192–204</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800">
                <a:solidFill>
                  <a:srgbClr val="595959"/>
                </a:solidFill>
              </a:rPr>
              <a:t>80% suele ser asintomático pero en el resto causa fiebre, síntomas respiratorios y gastrointestinales.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282828"/>
              </a:buClr>
              <a:buSzPts val="1200"/>
              <a:buFont typeface="Georgia"/>
              <a:buNone/>
            </a:pPr>
            <a:r>
              <a:rPr lang="en-US">
                <a:solidFill>
                  <a:srgbClr val="282828"/>
                </a:solidFill>
                <a:highlight>
                  <a:srgbClr val="F7F7F7"/>
                </a:highlight>
                <a:uFill>
                  <a:noFill/>
                </a:uFill>
                <a:latin typeface="Georgia"/>
                <a:ea typeface="Georgia"/>
                <a:cs typeface="Georgia"/>
                <a:sym typeface="Georgia"/>
                <a:hlinkClick r:id="rId2">
                  <a:extLst>
                    <a:ext uri="{A12FA001-AC4F-418D-AE19-62706E023703}">
                      <ahyp:hlinkClr val="tx"/>
                    </a:ext>
                  </a:extLst>
                </a:hlinkClick>
              </a:rPr>
              <a:t>https://doi.org/10.3389/fmed.2023.1108345</a:t>
            </a:r>
            <a:endParaRPr b="1" sz="1050">
              <a:solidFill>
                <a:srgbClr val="282828"/>
              </a:solidFill>
              <a:highlight>
                <a:srgbClr val="FFFFFF"/>
              </a:highlight>
              <a:latin typeface="Georgia"/>
              <a:ea typeface="Georgia"/>
              <a:cs typeface="Georgia"/>
              <a:sym typeface="Georgia"/>
            </a:endParaRPr>
          </a:p>
          <a:p>
            <a:pPr indent="0" lvl="0" marL="0" rtl="0" algn="l">
              <a:spcBef>
                <a:spcPts val="0"/>
              </a:spcBef>
              <a:spcAft>
                <a:spcPts val="0"/>
              </a:spcAft>
              <a:buClr>
                <a:srgbClr val="282828"/>
              </a:buClr>
              <a:buSzPts val="1050"/>
              <a:buFont typeface="Georgia"/>
              <a:buNone/>
            </a:pPr>
            <a:r>
              <a:rPr b="1" lang="en-US" sz="1050">
                <a:solidFill>
                  <a:srgbClr val="282828"/>
                </a:solidFill>
                <a:highlight>
                  <a:srgbClr val="FFFFFF"/>
                </a:highlight>
                <a:latin typeface="Georgia"/>
                <a:ea typeface="Georgia"/>
                <a:cs typeface="Georgia"/>
                <a:sym typeface="Georgia"/>
              </a:rPr>
              <a:t>2023</a:t>
            </a:r>
            <a:endParaRPr b="1" sz="1050">
              <a:solidFill>
                <a:srgbClr val="282828"/>
              </a:solidFill>
              <a:highlight>
                <a:srgbClr val="FFFFFF"/>
              </a:highlight>
              <a:latin typeface="Georgia"/>
              <a:ea typeface="Georgia"/>
              <a:cs typeface="Georgia"/>
              <a:sym typeface="Georgia"/>
            </a:endParaRPr>
          </a:p>
          <a:p>
            <a:pPr indent="0" lvl="0" marL="0" rtl="0" algn="l">
              <a:spcBef>
                <a:spcPts val="0"/>
              </a:spcBef>
              <a:spcAft>
                <a:spcPts val="0"/>
              </a:spcAft>
              <a:buClr>
                <a:schemeClr val="dk1"/>
              </a:buClr>
              <a:buSzPts val="1050"/>
              <a:buFont typeface="Calibri"/>
              <a:buNone/>
            </a:pPr>
            <a:r>
              <a:t/>
            </a:r>
            <a:endParaRPr b="1" sz="1050">
              <a:solidFill>
                <a:srgbClr val="282828"/>
              </a:solidFill>
              <a:highlight>
                <a:srgbClr val="FFFFFF"/>
              </a:highlight>
              <a:latin typeface="Georgia"/>
              <a:ea typeface="Georgia"/>
              <a:cs typeface="Georgia"/>
              <a:sym typeface="Georgia"/>
            </a:endParaRPr>
          </a:p>
          <a:p>
            <a:pPr indent="0" lvl="0" marL="0" rtl="0" algn="l">
              <a:spcBef>
                <a:spcPts val="0"/>
              </a:spcBef>
              <a:spcAft>
                <a:spcPts val="0"/>
              </a:spcAft>
              <a:buClr>
                <a:srgbClr val="282828"/>
              </a:buClr>
              <a:buSzPts val="1050"/>
              <a:buFont typeface="Georgia"/>
              <a:buNone/>
            </a:pPr>
            <a:r>
              <a:rPr b="1" lang="en-US" sz="1050">
                <a:solidFill>
                  <a:srgbClr val="282828"/>
                </a:solidFill>
                <a:highlight>
                  <a:srgbClr val="FFFFFF"/>
                </a:highlight>
                <a:latin typeface="Georgia"/>
                <a:ea typeface="Georgia"/>
                <a:cs typeface="Georgia"/>
                <a:sym typeface="Georgia"/>
              </a:rPr>
              <a:t>Figure 1</a:t>
            </a:r>
            <a:r>
              <a:rPr lang="en-US" sz="1050">
                <a:solidFill>
                  <a:srgbClr val="282828"/>
                </a:solidFill>
                <a:highlight>
                  <a:srgbClr val="FFFFFF"/>
                </a:highlight>
                <a:latin typeface="Georgia"/>
                <a:ea typeface="Georgia"/>
                <a:cs typeface="Georgia"/>
                <a:sym typeface="Georgia"/>
              </a:rPr>
              <a:t>. Pathogenesis of the Drug Rash with Eosinophilia and Systemic Symptoms (DRESS) syndrome. Incomplete drug metabolism and the accumulation of reactive metabolites can lead to a robust and delayed immunological reaction, stimulating drug-specific T lymphocytes in people with predisposing genetic factors and producing the systemic effects and the clinical presentation of the DRESS syndrome. In some patients, a viral reactivation may be detected between 2 and 4 weeks after symptoms onset. It results from a direct effect of the culprit drug or an immunodeficiency state caused by the anti-drug responses and may induce antiviral responses that contribute to the development of the systemic effects. The dotted line indicates possible cofactors whose exact role in the pathogenesis of DRESS is yet to be fully elucidated. Ig, immunoglobulins; p.i., pharmacological interactions; IL, interleukin; TARC, thymus and activation regulated chemokine; TNF-α, tumor necrosis factor α; IFN-γ, interferon γ.</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61000"/>
              </a:lnSpc>
              <a:spcBef>
                <a:spcPts val="3000"/>
              </a:spcBef>
              <a:spcAft>
                <a:spcPts val="0"/>
              </a:spcAft>
              <a:buClr>
                <a:schemeClr val="dk1"/>
              </a:buClr>
              <a:buSzPts val="1100"/>
              <a:buFont typeface="Arial"/>
              <a:buNone/>
            </a:pPr>
            <a:r>
              <a:rPr b="1" lang="en-US" sz="1400">
                <a:solidFill>
                  <a:srgbClr val="353535"/>
                </a:solidFill>
                <a:highlight>
                  <a:srgbClr val="FFFFFF"/>
                </a:highlight>
              </a:rPr>
              <a:t>CLINICAL PRESENTATION</a:t>
            </a:r>
            <a:endParaRPr b="1" sz="1400">
              <a:solidFill>
                <a:srgbClr val="353535"/>
              </a:solidFill>
              <a:highlight>
                <a:srgbClr val="FFFFFF"/>
              </a:highlight>
            </a:endParaRPr>
          </a:p>
          <a:p>
            <a:pPr indent="0" lvl="0" marL="0" rtl="0" algn="l">
              <a:lnSpc>
                <a:spcPct val="162500"/>
              </a:lnSpc>
              <a:spcBef>
                <a:spcPts val="2400"/>
              </a:spcBef>
              <a:spcAft>
                <a:spcPts val="0"/>
              </a:spcAft>
              <a:buClr>
                <a:schemeClr val="dk1"/>
              </a:buClr>
              <a:buSzPts val="1100"/>
              <a:buFont typeface="Arial"/>
              <a:buNone/>
            </a:pPr>
            <a:r>
              <a:rPr b="1" lang="en-US" sz="1200">
                <a:solidFill>
                  <a:srgbClr val="232323"/>
                </a:solidFill>
                <a:highlight>
                  <a:srgbClr val="FFFFFF"/>
                </a:highlight>
              </a:rPr>
              <a:t>Latency phase</a:t>
            </a:r>
            <a:r>
              <a:rPr lang="en-US" sz="1200">
                <a:solidFill>
                  <a:srgbClr val="232323"/>
                </a:solidFill>
                <a:highlight>
                  <a:srgbClr val="FFFFFF"/>
                </a:highlight>
              </a:rPr>
              <a:t> — The latency phase (from drug initiation to onset of reaction) typically ranges from two to eight weeks. However, the latency may be shorter in cases attributed to antibiotics, especially beta-lactam, and iodine contrast media [</a:t>
            </a:r>
            <a:r>
              <a:rPr lang="en-US" sz="1200">
                <a:solidFill>
                  <a:srgbClr val="005B92"/>
                </a:solidFill>
                <a:highlight>
                  <a:srgbClr val="FFFFFF"/>
                </a:highlight>
                <a:uFill>
                  <a:noFill/>
                </a:uFill>
                <a:hlinkClick r:id="rId2">
                  <a:extLst>
                    <a:ext uri="{A12FA001-AC4F-418D-AE19-62706E023703}">
                      <ahyp:hlinkClr val="tx"/>
                    </a:ext>
                  </a:extLst>
                </a:hlinkClick>
              </a:rPr>
              <a:t>42,43</a:t>
            </a:r>
            <a:r>
              <a:rPr lang="en-US" sz="1200">
                <a:solidFill>
                  <a:srgbClr val="232323"/>
                </a:solidFill>
                <a:highlight>
                  <a:srgbClr val="FFFFFF"/>
                </a:highlight>
              </a:rPr>
              <a:t>]. The prodromal phase of DRESS is often characterized by nonspecific symptoms, such as fever, malaise, and lymphadenopathy.</a:t>
            </a:r>
            <a:endParaRPr sz="1200">
              <a:solidFill>
                <a:srgbClr val="232323"/>
              </a:solidFill>
              <a:highlight>
                <a:srgbClr val="FFFFFF"/>
              </a:highlight>
            </a:endParaRPr>
          </a:p>
          <a:p>
            <a:pPr indent="0" lvl="0" marL="0" rtl="0" algn="l">
              <a:lnSpc>
                <a:spcPct val="162500"/>
              </a:lnSpc>
              <a:spcBef>
                <a:spcPts val="1200"/>
              </a:spcBef>
              <a:spcAft>
                <a:spcPts val="0"/>
              </a:spcAft>
              <a:buClr>
                <a:schemeClr val="dk1"/>
              </a:buClr>
              <a:buSzPts val="1100"/>
              <a:buFont typeface="Arial"/>
              <a:buNone/>
            </a:pPr>
            <a:r>
              <a:rPr b="1" lang="en-US" sz="1200">
                <a:solidFill>
                  <a:srgbClr val="232323"/>
                </a:solidFill>
                <a:highlight>
                  <a:srgbClr val="FFFFFF"/>
                </a:highlight>
              </a:rPr>
              <a:t>Cutaneous and mucosal manifestations</a:t>
            </a:r>
            <a:r>
              <a:rPr lang="en-US" sz="1200">
                <a:solidFill>
                  <a:srgbClr val="232323"/>
                </a:solidFill>
                <a:highlight>
                  <a:srgbClr val="FFFFFF"/>
                </a:highlight>
              </a:rPr>
              <a:t> — The skin manifestations are the most obvious and are often the first clue to the diagnosis. The eruption starts as a maculopapular eruption that may progress to a coalescing erythema (</a:t>
            </a:r>
            <a:r>
              <a:rPr lang="en-US" sz="1200">
                <a:solidFill>
                  <a:srgbClr val="005B92"/>
                </a:solidFill>
                <a:highlight>
                  <a:srgbClr val="FFFFFF"/>
                </a:highlight>
                <a:uFill>
                  <a:noFill/>
                </a:uFill>
                <a:hlinkClick r:id="rId3">
                  <a:extLst>
                    <a:ext uri="{A12FA001-AC4F-418D-AE19-62706E023703}">
                      <ahyp:hlinkClr val="tx"/>
                    </a:ext>
                  </a:extLst>
                </a:hlinkClick>
              </a:rPr>
              <a:t>picture 1A-C</a:t>
            </a:r>
            <a:r>
              <a:rPr lang="en-US" sz="1200">
                <a:solidFill>
                  <a:srgbClr val="232323"/>
                </a:solidFill>
                <a:highlight>
                  <a:srgbClr val="FFFFFF"/>
                </a:highlight>
              </a:rPr>
              <a:t>). Additional findings include purpura, infiltrated plaques, pustules, exfoliative dermatitis, and target-like lesions. Lesions are symmetrically distributed on the trunk and extremities. Facial edema is striking and present in the majority of cases (70 percent) [</a:t>
            </a:r>
            <a:r>
              <a:rPr lang="en-US" sz="1200">
                <a:solidFill>
                  <a:srgbClr val="005B92"/>
                </a:solidFill>
                <a:highlight>
                  <a:srgbClr val="FFFFFF"/>
                </a:highlight>
                <a:uFill>
                  <a:noFill/>
                </a:uFill>
                <a:hlinkClick r:id="rId4">
                  <a:extLst>
                    <a:ext uri="{A12FA001-AC4F-418D-AE19-62706E023703}">
                      <ahyp:hlinkClr val="tx"/>
                    </a:ext>
                  </a:extLst>
                </a:hlinkClick>
              </a:rPr>
              <a:t>4,44</a:t>
            </a:r>
            <a:r>
              <a:rPr lang="en-US" sz="1200">
                <a:solidFill>
                  <a:srgbClr val="232323"/>
                </a:solidFill>
                <a:highlight>
                  <a:srgbClr val="FFFFFF"/>
                </a:highlight>
              </a:rPr>
              <a:t>]. Nearly 80 percent of patients have a &gt;50 percent involvement of the body surface area (BSA). In rare instances (&lt;3 percent), the rash may be mild or absent [</a:t>
            </a:r>
            <a:r>
              <a:rPr lang="en-US" sz="1200">
                <a:solidFill>
                  <a:srgbClr val="005B92"/>
                </a:solidFill>
                <a:highlight>
                  <a:srgbClr val="FFFFFF"/>
                </a:highlight>
                <a:uFill>
                  <a:noFill/>
                </a:uFill>
                <a:hlinkClick r:id="rId5">
                  <a:extLst>
                    <a:ext uri="{A12FA001-AC4F-418D-AE19-62706E023703}">
                      <ahyp:hlinkClr val="tx"/>
                    </a:ext>
                  </a:extLst>
                </a:hlinkClick>
              </a:rPr>
              <a:t>4</a:t>
            </a:r>
            <a:r>
              <a:rPr lang="en-US" sz="1200">
                <a:solidFill>
                  <a:srgbClr val="232323"/>
                </a:solidFill>
                <a:highlight>
                  <a:srgbClr val="FFFFFF"/>
                </a:highlight>
              </a:rPr>
              <a:t>]. Pruritus may be an accompanying symptom.</a:t>
            </a:r>
            <a:endParaRPr sz="1200">
              <a:solidFill>
                <a:srgbClr val="232323"/>
              </a:solidFill>
              <a:highlight>
                <a:srgbClr val="FFFFFF"/>
              </a:highlight>
            </a:endParaRPr>
          </a:p>
          <a:p>
            <a:pPr indent="0" lvl="0" marL="0" rtl="0" algn="l">
              <a:lnSpc>
                <a:spcPct val="162500"/>
              </a:lnSpc>
              <a:spcBef>
                <a:spcPts val="1200"/>
              </a:spcBef>
              <a:spcAft>
                <a:spcPts val="0"/>
              </a:spcAft>
              <a:buClr>
                <a:schemeClr val="dk1"/>
              </a:buClr>
              <a:buSzPts val="1100"/>
              <a:buFont typeface="Arial"/>
              <a:buNone/>
            </a:pPr>
            <a:r>
              <a:rPr lang="en-US" sz="1200">
                <a:solidFill>
                  <a:srgbClr val="232323"/>
                </a:solidFill>
                <a:highlight>
                  <a:srgbClr val="FFFFFF"/>
                </a:highlight>
              </a:rPr>
              <a:t>Mucosal involvement can be seen in up to 50 percent of cases. However, it is typically mild, in contrast with Stevens-Johnson syndrome/toxic epidermal necrolysis (SJS/TEN), and skin detachment is rarely seen.</a:t>
            </a:r>
            <a:endParaRPr sz="1200">
              <a:solidFill>
                <a:srgbClr val="232323"/>
              </a:solidFill>
              <a:highlight>
                <a:srgbClr val="FFFFFF"/>
              </a:highlight>
            </a:endParaRPr>
          </a:p>
          <a:p>
            <a:pPr indent="0" lvl="0" marL="0" rtl="0" algn="l">
              <a:lnSpc>
                <a:spcPct val="162500"/>
              </a:lnSpc>
              <a:spcBef>
                <a:spcPts val="1200"/>
              </a:spcBef>
              <a:spcAft>
                <a:spcPts val="0"/>
              </a:spcAft>
              <a:buClr>
                <a:schemeClr val="dk1"/>
              </a:buClr>
              <a:buSzPts val="1100"/>
              <a:buFont typeface="Arial"/>
              <a:buNone/>
            </a:pPr>
            <a:r>
              <a:rPr b="1" lang="en-US" sz="1200">
                <a:solidFill>
                  <a:srgbClr val="232323"/>
                </a:solidFill>
                <a:highlight>
                  <a:srgbClr val="FFFFFF"/>
                </a:highlight>
              </a:rPr>
              <a:t>Systemic symptoms and laboratory abnormalities</a:t>
            </a:r>
            <a:r>
              <a:rPr lang="en-US" sz="1200">
                <a:solidFill>
                  <a:srgbClr val="232323"/>
                </a:solidFill>
                <a:highlight>
                  <a:srgbClr val="FFFFFF"/>
                </a:highlight>
              </a:rPr>
              <a:t> — Systemic symptoms associated with DRESS include the following [</a:t>
            </a:r>
            <a:r>
              <a:rPr lang="en-US" sz="1200">
                <a:solidFill>
                  <a:srgbClr val="005B92"/>
                </a:solidFill>
                <a:highlight>
                  <a:srgbClr val="FFFFFF"/>
                </a:highlight>
                <a:uFill>
                  <a:noFill/>
                </a:uFill>
                <a:hlinkClick r:id="rId6">
                  <a:extLst>
                    <a:ext uri="{A12FA001-AC4F-418D-AE19-62706E023703}">
                      <ahyp:hlinkClr val="tx"/>
                    </a:ext>
                  </a:extLst>
                </a:hlinkClick>
              </a:rPr>
              <a:t>3,4,35,44-48</a:t>
            </a:r>
            <a:r>
              <a:rPr lang="en-US" sz="1200">
                <a:solidFill>
                  <a:srgbClr val="232323"/>
                </a:solidFill>
                <a:highlight>
                  <a:srgbClr val="FFFFFF"/>
                </a:highlight>
              </a:rPr>
              <a:t>]:</a:t>
            </a:r>
            <a:endParaRPr sz="1200">
              <a:solidFill>
                <a:srgbClr val="232323"/>
              </a:solidFill>
              <a:highlight>
                <a:srgbClr val="FFFFFF"/>
              </a:highlight>
            </a:endParaRPr>
          </a:p>
          <a:p>
            <a:pPr indent="0" lvl="0" marL="381000" rtl="0" algn="l">
              <a:lnSpc>
                <a:spcPct val="200000"/>
              </a:lnSpc>
              <a:spcBef>
                <a:spcPts val="1200"/>
              </a:spcBef>
              <a:spcAft>
                <a:spcPts val="0"/>
              </a:spcAft>
              <a:buClr>
                <a:schemeClr val="dk1"/>
              </a:buClr>
              <a:buSzPts val="1100"/>
              <a:buFont typeface="Arial"/>
              <a:buNone/>
            </a:pPr>
            <a:r>
              <a:rPr lang="en-US" sz="900">
                <a:solidFill>
                  <a:srgbClr val="232323"/>
                </a:solidFill>
                <a:highlight>
                  <a:srgbClr val="FFFFFF"/>
                </a:highlight>
                <a:latin typeface="Times New Roman"/>
                <a:ea typeface="Times New Roman"/>
                <a:cs typeface="Times New Roman"/>
                <a:sym typeface="Times New Roman"/>
              </a:rPr>
              <a:t>●</a:t>
            </a:r>
            <a:endParaRPr sz="900">
              <a:solidFill>
                <a:srgbClr val="232323"/>
              </a:solidFill>
              <a:highlight>
                <a:srgbClr val="FFFFFF"/>
              </a:highlight>
              <a:latin typeface="Times New Roman"/>
              <a:ea typeface="Times New Roman"/>
              <a:cs typeface="Times New Roman"/>
              <a:sym typeface="Times New Roman"/>
            </a:endParaRPr>
          </a:p>
          <a:p>
            <a:pPr indent="0" lvl="0" marL="381000" rtl="0" algn="l">
              <a:lnSpc>
                <a:spcPct val="162500"/>
              </a:lnSpc>
              <a:spcBef>
                <a:spcPts val="1200"/>
              </a:spcBef>
              <a:spcAft>
                <a:spcPts val="0"/>
              </a:spcAft>
              <a:buClr>
                <a:schemeClr val="dk1"/>
              </a:buClr>
              <a:buSzPts val="1100"/>
              <a:buFont typeface="Arial"/>
              <a:buNone/>
            </a:pPr>
            <a:r>
              <a:rPr lang="en-US" sz="1200">
                <a:solidFill>
                  <a:srgbClr val="232323"/>
                </a:solidFill>
                <a:highlight>
                  <a:srgbClr val="FFFFFF"/>
                </a:highlight>
              </a:rPr>
              <a:t>Fever ≥101.3°F or ≥38.5°C (75 to 90 percent)</a:t>
            </a:r>
            <a:endParaRPr sz="1200">
              <a:solidFill>
                <a:srgbClr val="232323"/>
              </a:solidFill>
              <a:highlight>
                <a:srgbClr val="FFFFFF"/>
              </a:highlight>
            </a:endParaRPr>
          </a:p>
          <a:p>
            <a:pPr indent="0" lvl="0" marL="381000" rtl="0" algn="l">
              <a:lnSpc>
                <a:spcPct val="200000"/>
              </a:lnSpc>
              <a:spcBef>
                <a:spcPts val="1200"/>
              </a:spcBef>
              <a:spcAft>
                <a:spcPts val="0"/>
              </a:spcAft>
              <a:buClr>
                <a:schemeClr val="dk1"/>
              </a:buClr>
              <a:buSzPts val="1100"/>
              <a:buFont typeface="Arial"/>
              <a:buNone/>
            </a:pPr>
            <a:r>
              <a:rPr lang="en-US" sz="900">
                <a:solidFill>
                  <a:srgbClr val="232323"/>
                </a:solidFill>
                <a:highlight>
                  <a:srgbClr val="FFFFFF"/>
                </a:highlight>
                <a:latin typeface="Times New Roman"/>
                <a:ea typeface="Times New Roman"/>
                <a:cs typeface="Times New Roman"/>
                <a:sym typeface="Times New Roman"/>
              </a:rPr>
              <a:t>●</a:t>
            </a:r>
            <a:endParaRPr sz="900">
              <a:solidFill>
                <a:srgbClr val="232323"/>
              </a:solidFill>
              <a:highlight>
                <a:srgbClr val="FFFFFF"/>
              </a:highlight>
              <a:latin typeface="Times New Roman"/>
              <a:ea typeface="Times New Roman"/>
              <a:cs typeface="Times New Roman"/>
              <a:sym typeface="Times New Roman"/>
            </a:endParaRPr>
          </a:p>
          <a:p>
            <a:pPr indent="0" lvl="0" marL="381000" rtl="0" algn="l">
              <a:lnSpc>
                <a:spcPct val="162500"/>
              </a:lnSpc>
              <a:spcBef>
                <a:spcPts val="1200"/>
              </a:spcBef>
              <a:spcAft>
                <a:spcPts val="0"/>
              </a:spcAft>
              <a:buClr>
                <a:schemeClr val="dk1"/>
              </a:buClr>
              <a:buSzPts val="1100"/>
              <a:buFont typeface="Arial"/>
              <a:buNone/>
            </a:pPr>
            <a:r>
              <a:rPr lang="en-US" sz="1200">
                <a:solidFill>
                  <a:srgbClr val="232323"/>
                </a:solidFill>
                <a:highlight>
                  <a:srgbClr val="FFFFFF"/>
                </a:highlight>
              </a:rPr>
              <a:t>Lymphadenopathy (54 to 65 percent)</a:t>
            </a:r>
            <a:endParaRPr sz="1200">
              <a:solidFill>
                <a:srgbClr val="232323"/>
              </a:solidFill>
              <a:highlight>
                <a:srgbClr val="FFFFFF"/>
              </a:highlight>
            </a:endParaRPr>
          </a:p>
          <a:p>
            <a:pPr indent="0" lvl="0" marL="381000" rtl="0" algn="l">
              <a:lnSpc>
                <a:spcPct val="200000"/>
              </a:lnSpc>
              <a:spcBef>
                <a:spcPts val="1200"/>
              </a:spcBef>
              <a:spcAft>
                <a:spcPts val="0"/>
              </a:spcAft>
              <a:buClr>
                <a:schemeClr val="dk1"/>
              </a:buClr>
              <a:buSzPts val="1100"/>
              <a:buFont typeface="Arial"/>
              <a:buNone/>
            </a:pPr>
            <a:r>
              <a:rPr lang="en-US" sz="900">
                <a:solidFill>
                  <a:srgbClr val="232323"/>
                </a:solidFill>
                <a:highlight>
                  <a:srgbClr val="FFFFFF"/>
                </a:highlight>
                <a:latin typeface="Times New Roman"/>
                <a:ea typeface="Times New Roman"/>
                <a:cs typeface="Times New Roman"/>
                <a:sym typeface="Times New Roman"/>
              </a:rPr>
              <a:t>●</a:t>
            </a:r>
            <a:endParaRPr sz="900">
              <a:solidFill>
                <a:srgbClr val="232323"/>
              </a:solidFill>
              <a:highlight>
                <a:srgbClr val="FFFFFF"/>
              </a:highlight>
              <a:latin typeface="Times New Roman"/>
              <a:ea typeface="Times New Roman"/>
              <a:cs typeface="Times New Roman"/>
              <a:sym typeface="Times New Roman"/>
            </a:endParaRPr>
          </a:p>
          <a:p>
            <a:pPr indent="0" lvl="0" marL="381000" rtl="0" algn="l">
              <a:lnSpc>
                <a:spcPct val="162500"/>
              </a:lnSpc>
              <a:spcBef>
                <a:spcPts val="1200"/>
              </a:spcBef>
              <a:spcAft>
                <a:spcPts val="0"/>
              </a:spcAft>
              <a:buClr>
                <a:schemeClr val="dk1"/>
              </a:buClr>
              <a:buSzPts val="1100"/>
              <a:buFont typeface="Arial"/>
              <a:buNone/>
            </a:pPr>
            <a:r>
              <a:rPr lang="en-US" sz="1200">
                <a:solidFill>
                  <a:srgbClr val="232323"/>
                </a:solidFill>
                <a:highlight>
                  <a:srgbClr val="FFFFFF"/>
                </a:highlight>
              </a:rPr>
              <a:t>Hematologic abnormalities:</a:t>
            </a:r>
            <a:endParaRPr sz="1200">
              <a:solidFill>
                <a:srgbClr val="232323"/>
              </a:solidFill>
              <a:highlight>
                <a:srgbClr val="FFFFFF"/>
              </a:highlight>
            </a:endParaRPr>
          </a:p>
          <a:p>
            <a:pPr indent="0" lvl="0" marL="609600" rtl="0" algn="l">
              <a:lnSpc>
                <a:spcPct val="162500"/>
              </a:lnSpc>
              <a:spcBef>
                <a:spcPts val="1200"/>
              </a:spcBef>
              <a:spcAft>
                <a:spcPts val="0"/>
              </a:spcAft>
              <a:buClr>
                <a:schemeClr val="dk1"/>
              </a:buClr>
              <a:buSzPts val="1100"/>
              <a:buFont typeface="Arial"/>
              <a:buNone/>
            </a:pPr>
            <a:r>
              <a:rPr lang="en-US" sz="1300">
                <a:solidFill>
                  <a:srgbClr val="232323"/>
                </a:solidFill>
                <a:highlight>
                  <a:srgbClr val="FFFFFF"/>
                </a:highlight>
                <a:latin typeface="Times New Roman"/>
                <a:ea typeface="Times New Roman"/>
                <a:cs typeface="Times New Roman"/>
                <a:sym typeface="Times New Roman"/>
              </a:rPr>
              <a:t>•</a:t>
            </a:r>
            <a:endParaRPr sz="1300">
              <a:solidFill>
                <a:srgbClr val="232323"/>
              </a:solidFill>
              <a:highlight>
                <a:srgbClr val="FFFFFF"/>
              </a:highlight>
              <a:latin typeface="Times New Roman"/>
              <a:ea typeface="Times New Roman"/>
              <a:cs typeface="Times New Roman"/>
              <a:sym typeface="Times New Roman"/>
            </a:endParaRPr>
          </a:p>
          <a:p>
            <a:pPr indent="0" lvl="0" marL="609600" rtl="0" algn="l">
              <a:lnSpc>
                <a:spcPct val="162500"/>
              </a:lnSpc>
              <a:spcBef>
                <a:spcPts val="1200"/>
              </a:spcBef>
              <a:spcAft>
                <a:spcPts val="0"/>
              </a:spcAft>
              <a:buClr>
                <a:schemeClr val="dk1"/>
              </a:buClr>
              <a:buSzPts val="1100"/>
              <a:buFont typeface="Arial"/>
              <a:buNone/>
            </a:pPr>
            <a:r>
              <a:rPr lang="en-US" sz="1200">
                <a:solidFill>
                  <a:srgbClr val="232323"/>
                </a:solidFill>
                <a:highlight>
                  <a:srgbClr val="FFFFFF"/>
                </a:highlight>
              </a:rPr>
              <a:t>Eosinophilia &gt;700/microL (82 to 95 percent)</a:t>
            </a:r>
            <a:endParaRPr sz="1200">
              <a:solidFill>
                <a:srgbClr val="232323"/>
              </a:solidFill>
              <a:highlight>
                <a:srgbClr val="FFFFFF"/>
              </a:highlight>
            </a:endParaRPr>
          </a:p>
          <a:p>
            <a:pPr indent="0" lvl="0" marL="609600" rtl="0" algn="l">
              <a:lnSpc>
                <a:spcPct val="162500"/>
              </a:lnSpc>
              <a:spcBef>
                <a:spcPts val="1200"/>
              </a:spcBef>
              <a:spcAft>
                <a:spcPts val="0"/>
              </a:spcAft>
              <a:buClr>
                <a:schemeClr val="dk1"/>
              </a:buClr>
              <a:buSzPts val="1100"/>
              <a:buFont typeface="Arial"/>
              <a:buNone/>
            </a:pPr>
            <a:r>
              <a:rPr lang="en-US" sz="1300">
                <a:solidFill>
                  <a:srgbClr val="232323"/>
                </a:solidFill>
                <a:highlight>
                  <a:srgbClr val="FFFFFF"/>
                </a:highlight>
                <a:latin typeface="Times New Roman"/>
                <a:ea typeface="Times New Roman"/>
                <a:cs typeface="Times New Roman"/>
                <a:sym typeface="Times New Roman"/>
              </a:rPr>
              <a:t>•</a:t>
            </a:r>
            <a:endParaRPr sz="1300">
              <a:solidFill>
                <a:srgbClr val="232323"/>
              </a:solidFill>
              <a:highlight>
                <a:srgbClr val="FFFFFF"/>
              </a:highlight>
              <a:latin typeface="Times New Roman"/>
              <a:ea typeface="Times New Roman"/>
              <a:cs typeface="Times New Roman"/>
              <a:sym typeface="Times New Roman"/>
            </a:endParaRPr>
          </a:p>
          <a:p>
            <a:pPr indent="0" lvl="0" marL="609600" rtl="0" algn="l">
              <a:lnSpc>
                <a:spcPct val="162500"/>
              </a:lnSpc>
              <a:spcBef>
                <a:spcPts val="1200"/>
              </a:spcBef>
              <a:spcAft>
                <a:spcPts val="0"/>
              </a:spcAft>
              <a:buClr>
                <a:schemeClr val="dk1"/>
              </a:buClr>
              <a:buSzPts val="1100"/>
              <a:buFont typeface="Arial"/>
              <a:buNone/>
            </a:pPr>
            <a:r>
              <a:rPr lang="en-US" sz="1200">
                <a:solidFill>
                  <a:srgbClr val="232323"/>
                </a:solidFill>
                <a:highlight>
                  <a:srgbClr val="FFFFFF"/>
                </a:highlight>
              </a:rPr>
              <a:t>Leukocytosis (95 percent)</a:t>
            </a:r>
            <a:endParaRPr sz="1200">
              <a:solidFill>
                <a:srgbClr val="232323"/>
              </a:solidFill>
              <a:highlight>
                <a:srgbClr val="FFFFFF"/>
              </a:highlight>
            </a:endParaRPr>
          </a:p>
          <a:p>
            <a:pPr indent="0" lvl="0" marL="609600" rtl="0" algn="l">
              <a:lnSpc>
                <a:spcPct val="162500"/>
              </a:lnSpc>
              <a:spcBef>
                <a:spcPts val="1200"/>
              </a:spcBef>
              <a:spcAft>
                <a:spcPts val="0"/>
              </a:spcAft>
              <a:buClr>
                <a:schemeClr val="dk1"/>
              </a:buClr>
              <a:buSzPts val="1100"/>
              <a:buFont typeface="Arial"/>
              <a:buNone/>
            </a:pPr>
            <a:r>
              <a:rPr lang="en-US" sz="1300">
                <a:solidFill>
                  <a:srgbClr val="232323"/>
                </a:solidFill>
                <a:highlight>
                  <a:srgbClr val="FFFFFF"/>
                </a:highlight>
                <a:latin typeface="Times New Roman"/>
                <a:ea typeface="Times New Roman"/>
                <a:cs typeface="Times New Roman"/>
                <a:sym typeface="Times New Roman"/>
              </a:rPr>
              <a:t>•</a:t>
            </a:r>
            <a:endParaRPr sz="1300">
              <a:solidFill>
                <a:srgbClr val="232323"/>
              </a:solidFill>
              <a:highlight>
                <a:srgbClr val="FFFFFF"/>
              </a:highlight>
              <a:latin typeface="Times New Roman"/>
              <a:ea typeface="Times New Roman"/>
              <a:cs typeface="Times New Roman"/>
              <a:sym typeface="Times New Roman"/>
            </a:endParaRPr>
          </a:p>
          <a:p>
            <a:pPr indent="0" lvl="0" marL="609600" rtl="0" algn="l">
              <a:lnSpc>
                <a:spcPct val="162500"/>
              </a:lnSpc>
              <a:spcBef>
                <a:spcPts val="1200"/>
              </a:spcBef>
              <a:spcAft>
                <a:spcPts val="0"/>
              </a:spcAft>
              <a:buClr>
                <a:schemeClr val="dk1"/>
              </a:buClr>
              <a:buSzPts val="1100"/>
              <a:buFont typeface="Arial"/>
              <a:buNone/>
            </a:pPr>
            <a:r>
              <a:rPr lang="en-US" sz="1200">
                <a:solidFill>
                  <a:srgbClr val="232323"/>
                </a:solidFill>
                <a:highlight>
                  <a:srgbClr val="FFFFFF"/>
                </a:highlight>
              </a:rPr>
              <a:t>Neutrophilia (78 percent)</a:t>
            </a:r>
            <a:endParaRPr sz="1200">
              <a:solidFill>
                <a:srgbClr val="232323"/>
              </a:solidFill>
              <a:highlight>
                <a:srgbClr val="FFFFFF"/>
              </a:highlight>
            </a:endParaRPr>
          </a:p>
          <a:p>
            <a:pPr indent="0" lvl="0" marL="609600" rtl="0" algn="l">
              <a:lnSpc>
                <a:spcPct val="162500"/>
              </a:lnSpc>
              <a:spcBef>
                <a:spcPts val="1200"/>
              </a:spcBef>
              <a:spcAft>
                <a:spcPts val="0"/>
              </a:spcAft>
              <a:buClr>
                <a:schemeClr val="dk1"/>
              </a:buClr>
              <a:buSzPts val="1100"/>
              <a:buFont typeface="Arial"/>
              <a:buNone/>
            </a:pPr>
            <a:r>
              <a:rPr lang="en-US" sz="1300">
                <a:solidFill>
                  <a:srgbClr val="232323"/>
                </a:solidFill>
                <a:highlight>
                  <a:srgbClr val="FFFFFF"/>
                </a:highlight>
                <a:latin typeface="Times New Roman"/>
                <a:ea typeface="Times New Roman"/>
                <a:cs typeface="Times New Roman"/>
                <a:sym typeface="Times New Roman"/>
              </a:rPr>
              <a:t>•</a:t>
            </a:r>
            <a:endParaRPr sz="1300">
              <a:solidFill>
                <a:srgbClr val="232323"/>
              </a:solidFill>
              <a:highlight>
                <a:srgbClr val="FFFFFF"/>
              </a:highlight>
              <a:latin typeface="Times New Roman"/>
              <a:ea typeface="Times New Roman"/>
              <a:cs typeface="Times New Roman"/>
              <a:sym typeface="Times New Roman"/>
            </a:endParaRPr>
          </a:p>
          <a:p>
            <a:pPr indent="0" lvl="0" marL="609600" rtl="0" algn="l">
              <a:lnSpc>
                <a:spcPct val="162500"/>
              </a:lnSpc>
              <a:spcBef>
                <a:spcPts val="1200"/>
              </a:spcBef>
              <a:spcAft>
                <a:spcPts val="0"/>
              </a:spcAft>
              <a:buClr>
                <a:schemeClr val="dk1"/>
              </a:buClr>
              <a:buSzPts val="1100"/>
              <a:buFont typeface="Arial"/>
              <a:buNone/>
            </a:pPr>
            <a:r>
              <a:rPr lang="en-US" sz="1200">
                <a:solidFill>
                  <a:srgbClr val="232323"/>
                </a:solidFill>
                <a:highlight>
                  <a:srgbClr val="FFFFFF"/>
                </a:highlight>
              </a:rPr>
              <a:t>Lymphocytosis (25 to 52 percent)</a:t>
            </a:r>
            <a:endParaRPr sz="1200">
              <a:solidFill>
                <a:srgbClr val="232323"/>
              </a:solidFill>
              <a:highlight>
                <a:srgbClr val="FFFFFF"/>
              </a:highlight>
            </a:endParaRPr>
          </a:p>
          <a:p>
            <a:pPr indent="0" lvl="0" marL="609600" rtl="0" algn="l">
              <a:lnSpc>
                <a:spcPct val="162500"/>
              </a:lnSpc>
              <a:spcBef>
                <a:spcPts val="1200"/>
              </a:spcBef>
              <a:spcAft>
                <a:spcPts val="0"/>
              </a:spcAft>
              <a:buClr>
                <a:schemeClr val="dk1"/>
              </a:buClr>
              <a:buSzPts val="1100"/>
              <a:buFont typeface="Arial"/>
              <a:buNone/>
            </a:pPr>
            <a:r>
              <a:rPr lang="en-US" sz="1300">
                <a:solidFill>
                  <a:srgbClr val="232323"/>
                </a:solidFill>
                <a:highlight>
                  <a:srgbClr val="FFFFFF"/>
                </a:highlight>
                <a:latin typeface="Times New Roman"/>
                <a:ea typeface="Times New Roman"/>
                <a:cs typeface="Times New Roman"/>
                <a:sym typeface="Times New Roman"/>
              </a:rPr>
              <a:t>•</a:t>
            </a:r>
            <a:endParaRPr sz="1300">
              <a:solidFill>
                <a:srgbClr val="232323"/>
              </a:solidFill>
              <a:highlight>
                <a:srgbClr val="FFFFFF"/>
              </a:highlight>
              <a:latin typeface="Times New Roman"/>
              <a:ea typeface="Times New Roman"/>
              <a:cs typeface="Times New Roman"/>
              <a:sym typeface="Times New Roman"/>
            </a:endParaRPr>
          </a:p>
          <a:p>
            <a:pPr indent="0" lvl="0" marL="609600" rtl="0" algn="l">
              <a:lnSpc>
                <a:spcPct val="162500"/>
              </a:lnSpc>
              <a:spcBef>
                <a:spcPts val="1200"/>
              </a:spcBef>
              <a:spcAft>
                <a:spcPts val="0"/>
              </a:spcAft>
              <a:buClr>
                <a:schemeClr val="dk1"/>
              </a:buClr>
              <a:buSzPts val="1100"/>
              <a:buFont typeface="Arial"/>
              <a:buNone/>
            </a:pPr>
            <a:r>
              <a:rPr lang="en-US" sz="1200">
                <a:solidFill>
                  <a:srgbClr val="232323"/>
                </a:solidFill>
                <a:highlight>
                  <a:srgbClr val="FFFFFF"/>
                </a:highlight>
              </a:rPr>
              <a:t>Monocytosis (69 percent)</a:t>
            </a:r>
            <a:endParaRPr sz="1200">
              <a:solidFill>
                <a:srgbClr val="232323"/>
              </a:solidFill>
              <a:highlight>
                <a:srgbClr val="FFFFFF"/>
              </a:highlight>
            </a:endParaRPr>
          </a:p>
          <a:p>
            <a:pPr indent="0" lvl="0" marL="609600" rtl="0" algn="l">
              <a:lnSpc>
                <a:spcPct val="162500"/>
              </a:lnSpc>
              <a:spcBef>
                <a:spcPts val="1200"/>
              </a:spcBef>
              <a:spcAft>
                <a:spcPts val="0"/>
              </a:spcAft>
              <a:buClr>
                <a:schemeClr val="dk1"/>
              </a:buClr>
              <a:buSzPts val="1100"/>
              <a:buFont typeface="Arial"/>
              <a:buNone/>
            </a:pPr>
            <a:r>
              <a:rPr lang="en-US" sz="1300">
                <a:solidFill>
                  <a:srgbClr val="232323"/>
                </a:solidFill>
                <a:highlight>
                  <a:srgbClr val="FFFFFF"/>
                </a:highlight>
                <a:latin typeface="Times New Roman"/>
                <a:ea typeface="Times New Roman"/>
                <a:cs typeface="Times New Roman"/>
                <a:sym typeface="Times New Roman"/>
              </a:rPr>
              <a:t>•</a:t>
            </a:r>
            <a:endParaRPr sz="1300">
              <a:solidFill>
                <a:srgbClr val="232323"/>
              </a:solidFill>
              <a:highlight>
                <a:srgbClr val="FFFFFF"/>
              </a:highlight>
              <a:latin typeface="Times New Roman"/>
              <a:ea typeface="Times New Roman"/>
              <a:cs typeface="Times New Roman"/>
              <a:sym typeface="Times New Roman"/>
            </a:endParaRPr>
          </a:p>
          <a:p>
            <a:pPr indent="0" lvl="0" marL="609600" rtl="0" algn="l">
              <a:lnSpc>
                <a:spcPct val="162500"/>
              </a:lnSpc>
              <a:spcBef>
                <a:spcPts val="1200"/>
              </a:spcBef>
              <a:spcAft>
                <a:spcPts val="0"/>
              </a:spcAft>
              <a:buClr>
                <a:schemeClr val="dk1"/>
              </a:buClr>
              <a:buSzPts val="1100"/>
              <a:buFont typeface="Arial"/>
              <a:buNone/>
            </a:pPr>
            <a:r>
              <a:rPr lang="en-US" sz="1200">
                <a:solidFill>
                  <a:srgbClr val="232323"/>
                </a:solidFill>
                <a:highlight>
                  <a:srgbClr val="FFFFFF"/>
                </a:highlight>
              </a:rPr>
              <a:t>Atypical lymphocytes (35 to 67 percent)</a:t>
            </a:r>
            <a:endParaRPr sz="1200">
              <a:solidFill>
                <a:srgbClr val="232323"/>
              </a:solidFill>
              <a:highlight>
                <a:srgbClr val="FFFFFF"/>
              </a:highlight>
            </a:endParaRPr>
          </a:p>
          <a:p>
            <a:pPr indent="0" lvl="0" marL="381000" rtl="0" algn="l">
              <a:lnSpc>
                <a:spcPct val="200000"/>
              </a:lnSpc>
              <a:spcBef>
                <a:spcPts val="1200"/>
              </a:spcBef>
              <a:spcAft>
                <a:spcPts val="0"/>
              </a:spcAft>
              <a:buClr>
                <a:schemeClr val="dk1"/>
              </a:buClr>
              <a:buSzPts val="1100"/>
              <a:buFont typeface="Arial"/>
              <a:buNone/>
            </a:pPr>
            <a:r>
              <a:rPr lang="en-US" sz="900">
                <a:solidFill>
                  <a:srgbClr val="232323"/>
                </a:solidFill>
                <a:highlight>
                  <a:srgbClr val="FFFFFF"/>
                </a:highlight>
                <a:latin typeface="Times New Roman"/>
                <a:ea typeface="Times New Roman"/>
                <a:cs typeface="Times New Roman"/>
                <a:sym typeface="Times New Roman"/>
              </a:rPr>
              <a:t>●</a:t>
            </a:r>
            <a:endParaRPr sz="900">
              <a:solidFill>
                <a:srgbClr val="232323"/>
              </a:solidFill>
              <a:highlight>
                <a:srgbClr val="FFFFFF"/>
              </a:highlight>
              <a:latin typeface="Times New Roman"/>
              <a:ea typeface="Times New Roman"/>
              <a:cs typeface="Times New Roman"/>
              <a:sym typeface="Times New Roman"/>
            </a:endParaRPr>
          </a:p>
          <a:p>
            <a:pPr indent="0" lvl="0" marL="381000" rtl="0" algn="l">
              <a:lnSpc>
                <a:spcPct val="162500"/>
              </a:lnSpc>
              <a:spcBef>
                <a:spcPts val="1200"/>
              </a:spcBef>
              <a:spcAft>
                <a:spcPts val="0"/>
              </a:spcAft>
              <a:buClr>
                <a:schemeClr val="dk1"/>
              </a:buClr>
              <a:buSzPts val="1100"/>
              <a:buFont typeface="Arial"/>
              <a:buNone/>
            </a:pPr>
            <a:r>
              <a:rPr lang="en-US" sz="1200">
                <a:solidFill>
                  <a:srgbClr val="232323"/>
                </a:solidFill>
                <a:highlight>
                  <a:srgbClr val="FFFFFF"/>
                </a:highlight>
              </a:rPr>
              <a:t>Symptoms and/or laboratory abnormalities related with any visceral involvement (90 percent)</a:t>
            </a:r>
            <a:endParaRPr sz="1200">
              <a:solidFill>
                <a:srgbClr val="232323"/>
              </a:solidFill>
              <a:highlight>
                <a:srgbClr val="FFFFFF"/>
              </a:highlight>
            </a:endParaRPr>
          </a:p>
          <a:p>
            <a:pPr indent="0" lvl="0" marL="0" rtl="0" algn="l">
              <a:lnSpc>
                <a:spcPct val="162500"/>
              </a:lnSpc>
              <a:spcBef>
                <a:spcPts val="1200"/>
              </a:spcBef>
              <a:spcAft>
                <a:spcPts val="0"/>
              </a:spcAft>
              <a:buClr>
                <a:schemeClr val="dk1"/>
              </a:buClr>
              <a:buSzPts val="1100"/>
              <a:buFont typeface="Arial"/>
              <a:buNone/>
            </a:pPr>
            <a:r>
              <a:rPr b="1" lang="en-US" sz="1200">
                <a:solidFill>
                  <a:srgbClr val="232323"/>
                </a:solidFill>
                <a:highlight>
                  <a:srgbClr val="FFFFFF"/>
                </a:highlight>
              </a:rPr>
              <a:t>Organ involvement</a:t>
            </a:r>
            <a:r>
              <a:rPr lang="en-US" sz="1200">
                <a:solidFill>
                  <a:srgbClr val="232323"/>
                </a:solidFill>
                <a:highlight>
                  <a:srgbClr val="FFFFFF"/>
                </a:highlight>
              </a:rPr>
              <a:t> — The extent and type of organ injury varies. Involvement of at least one internal organ occurs in approximately 90 percent of patients. Approximately 35 percent of patients may have two internal organs involved, and up to 20 percent of patients may have more than two-organ involvement [</a:t>
            </a:r>
            <a:r>
              <a:rPr lang="en-US" sz="1200">
                <a:solidFill>
                  <a:srgbClr val="005B92"/>
                </a:solidFill>
                <a:highlight>
                  <a:srgbClr val="FFFFFF"/>
                </a:highlight>
                <a:uFill>
                  <a:noFill/>
                </a:uFill>
                <a:hlinkClick r:id="rId7">
                  <a:extLst>
                    <a:ext uri="{A12FA001-AC4F-418D-AE19-62706E023703}">
                      <ahyp:hlinkClr val="tx"/>
                    </a:ext>
                  </a:extLst>
                </a:hlinkClick>
              </a:rPr>
              <a:t>4</a:t>
            </a:r>
            <a:r>
              <a:rPr lang="en-US" sz="1200">
                <a:solidFill>
                  <a:srgbClr val="232323"/>
                </a:solidFill>
                <a:highlight>
                  <a:srgbClr val="FFFFFF"/>
                </a:highlight>
              </a:rPr>
              <a:t>]. Internal organ involvement may precede the development of cutaneous rash, and the clinical course of the cutaneous manifestations may not parallel that of visceral organs [</a:t>
            </a:r>
            <a:r>
              <a:rPr lang="en-US" sz="1200">
                <a:solidFill>
                  <a:srgbClr val="005B92"/>
                </a:solidFill>
                <a:highlight>
                  <a:srgbClr val="FFFFFF"/>
                </a:highlight>
                <a:uFill>
                  <a:noFill/>
                </a:uFill>
                <a:hlinkClick r:id="rId8">
                  <a:extLst>
                    <a:ext uri="{A12FA001-AC4F-418D-AE19-62706E023703}">
                      <ahyp:hlinkClr val="tx"/>
                    </a:ext>
                  </a:extLst>
                </a:hlinkClick>
              </a:rPr>
              <a:t>4,49</a:t>
            </a:r>
            <a:r>
              <a:rPr lang="en-US" sz="1200">
                <a:solidFill>
                  <a:srgbClr val="232323"/>
                </a:solidFill>
                <a:highlight>
                  <a:srgbClr val="FFFFFF"/>
                </a:highlight>
              </a:rPr>
              <a:t>].</a:t>
            </a:r>
            <a:endParaRPr sz="1200">
              <a:solidFill>
                <a:srgbClr val="232323"/>
              </a:solidFill>
              <a:highlight>
                <a:srgbClr val="FFFFFF"/>
              </a:highlight>
            </a:endParaRPr>
          </a:p>
          <a:p>
            <a:pPr indent="0" lvl="0" marL="0" rtl="0" algn="l">
              <a:lnSpc>
                <a:spcPct val="162500"/>
              </a:lnSpc>
              <a:spcBef>
                <a:spcPts val="1200"/>
              </a:spcBef>
              <a:spcAft>
                <a:spcPts val="0"/>
              </a:spcAft>
              <a:buClr>
                <a:schemeClr val="dk1"/>
              </a:buClr>
              <a:buSzPts val="1100"/>
              <a:buFont typeface="Arial"/>
              <a:buNone/>
            </a:pPr>
            <a:r>
              <a:rPr b="1" lang="en-US" sz="1200">
                <a:solidFill>
                  <a:srgbClr val="232323"/>
                </a:solidFill>
                <a:highlight>
                  <a:srgbClr val="FFFFFF"/>
                </a:highlight>
              </a:rPr>
              <a:t>Liver</a:t>
            </a:r>
            <a:r>
              <a:rPr lang="en-US" sz="1200">
                <a:solidFill>
                  <a:srgbClr val="232323"/>
                </a:solidFill>
                <a:highlight>
                  <a:srgbClr val="FFFFFF"/>
                </a:highlight>
              </a:rPr>
              <a:t> — Liver injury is the most common visceral manifestation of DRESS, occurring in 53 to 90 percent of cases [</a:t>
            </a:r>
            <a:r>
              <a:rPr lang="en-US" sz="1200">
                <a:solidFill>
                  <a:srgbClr val="005B92"/>
                </a:solidFill>
                <a:highlight>
                  <a:srgbClr val="FFFFFF"/>
                </a:highlight>
                <a:uFill>
                  <a:noFill/>
                </a:uFill>
                <a:hlinkClick r:id="rId9">
                  <a:extLst>
                    <a:ext uri="{A12FA001-AC4F-418D-AE19-62706E023703}">
                      <ahyp:hlinkClr val="tx"/>
                    </a:ext>
                  </a:extLst>
                </a:hlinkClick>
              </a:rPr>
              <a:t>4,44,46-48</a:t>
            </a:r>
            <a:r>
              <a:rPr lang="en-US" sz="1200">
                <a:solidFill>
                  <a:srgbClr val="232323"/>
                </a:solidFill>
                <a:highlight>
                  <a:srgbClr val="FFFFFF"/>
                </a:highlight>
              </a:rPr>
              <a:t>]. The majority of liver function test abnormalities are transient and generally mild [</a:t>
            </a:r>
            <a:r>
              <a:rPr lang="en-US" sz="1200">
                <a:solidFill>
                  <a:srgbClr val="005B92"/>
                </a:solidFill>
                <a:highlight>
                  <a:srgbClr val="FFFFFF"/>
                </a:highlight>
                <a:uFill>
                  <a:noFill/>
                </a:uFill>
                <a:hlinkClick r:id="rId10">
                  <a:extLst>
                    <a:ext uri="{A12FA001-AC4F-418D-AE19-62706E023703}">
                      <ahyp:hlinkClr val="tx"/>
                    </a:ext>
                  </a:extLst>
                </a:hlinkClick>
              </a:rPr>
              <a:t>49,50</a:t>
            </a:r>
            <a:r>
              <a:rPr lang="en-US" sz="1200">
                <a:solidFill>
                  <a:srgbClr val="232323"/>
                </a:solidFill>
                <a:highlight>
                  <a:srgbClr val="FFFFFF"/>
                </a:highlight>
              </a:rPr>
              <a:t>]. Patterns of liver injury include cholestatic type (37 percent), hepatocellular form (19 percent), and mixed (27 percent). Up to 50 percent of cases may have elevations of liver enzymes more than 10 times the upper limit of normal [</a:t>
            </a:r>
            <a:r>
              <a:rPr lang="en-US" sz="1200">
                <a:solidFill>
                  <a:srgbClr val="005B92"/>
                </a:solidFill>
                <a:highlight>
                  <a:srgbClr val="FFFFFF"/>
                </a:highlight>
                <a:uFill>
                  <a:noFill/>
                </a:uFill>
                <a:hlinkClick r:id="rId11">
                  <a:extLst>
                    <a:ext uri="{A12FA001-AC4F-418D-AE19-62706E023703}">
                      <ahyp:hlinkClr val="tx"/>
                    </a:ext>
                  </a:extLst>
                </a:hlinkClick>
              </a:rPr>
              <a:t>49</a:t>
            </a:r>
            <a:r>
              <a:rPr lang="en-US" sz="1200">
                <a:solidFill>
                  <a:srgbClr val="232323"/>
                </a:solidFill>
                <a:highlight>
                  <a:srgbClr val="FFFFFF"/>
                </a:highlight>
              </a:rPr>
              <a:t>]. Acute liver failure is rare and may require liver transplantation. In a series of 16 patients with DRESS and acute liver injury, nine patients recovered spontaneously and six underwent emergency liver transplantation [</a:t>
            </a:r>
            <a:r>
              <a:rPr lang="en-US" sz="1200">
                <a:solidFill>
                  <a:srgbClr val="005B92"/>
                </a:solidFill>
                <a:highlight>
                  <a:srgbClr val="FFFFFF"/>
                </a:highlight>
                <a:uFill>
                  <a:noFill/>
                </a:uFill>
                <a:hlinkClick r:id="rId12">
                  <a:extLst>
                    <a:ext uri="{A12FA001-AC4F-418D-AE19-62706E023703}">
                      <ahyp:hlinkClr val="tx"/>
                    </a:ext>
                  </a:extLst>
                </a:hlinkClick>
              </a:rPr>
              <a:t>51</a:t>
            </a:r>
            <a:r>
              <a:rPr lang="en-US" sz="1200">
                <a:solidFill>
                  <a:srgbClr val="232323"/>
                </a:solidFill>
                <a:highlight>
                  <a:srgbClr val="FFFFFF"/>
                </a:highlight>
              </a:rPr>
              <a:t>]. (See </a:t>
            </a:r>
            <a:r>
              <a:rPr lang="en-US" sz="1200">
                <a:solidFill>
                  <a:srgbClr val="005B92"/>
                </a:solidFill>
                <a:highlight>
                  <a:srgbClr val="FFFFFF"/>
                </a:highlight>
                <a:uFill>
                  <a:noFill/>
                </a:uFill>
                <a:hlinkClick r:id="rId13">
                  <a:extLst>
                    <a:ext uri="{A12FA001-AC4F-418D-AE19-62706E023703}">
                      <ahyp:hlinkClr val="tx"/>
                    </a:ext>
                  </a:extLst>
                </a:hlinkClick>
              </a:rPr>
              <a:t>"Acute liver failure in adults: Etiology, clinical manifestations, and diagnosis"</a:t>
            </a:r>
            <a:r>
              <a:rPr lang="en-US" sz="1200">
                <a:solidFill>
                  <a:srgbClr val="232323"/>
                </a:solidFill>
                <a:highlight>
                  <a:srgbClr val="FFFFFF"/>
                </a:highlight>
              </a:rPr>
              <a:t>.)</a:t>
            </a:r>
            <a:endParaRPr sz="1200">
              <a:solidFill>
                <a:srgbClr val="232323"/>
              </a:solidFill>
              <a:highlight>
                <a:srgbClr val="FFFFFF"/>
              </a:highlight>
            </a:endParaRPr>
          </a:p>
          <a:p>
            <a:pPr indent="0" lvl="0" marL="0" rtl="0" algn="l">
              <a:lnSpc>
                <a:spcPct val="162500"/>
              </a:lnSpc>
              <a:spcBef>
                <a:spcPts val="1200"/>
              </a:spcBef>
              <a:spcAft>
                <a:spcPts val="0"/>
              </a:spcAft>
              <a:buClr>
                <a:schemeClr val="dk1"/>
              </a:buClr>
              <a:buSzPts val="1100"/>
              <a:buFont typeface="Arial"/>
              <a:buNone/>
            </a:pPr>
            <a:r>
              <a:rPr b="1" lang="en-US" sz="1200">
                <a:solidFill>
                  <a:srgbClr val="232323"/>
                </a:solidFill>
                <a:highlight>
                  <a:srgbClr val="FFFFFF"/>
                </a:highlight>
              </a:rPr>
              <a:t>Kidney</a:t>
            </a:r>
            <a:r>
              <a:rPr lang="en-US" sz="1200">
                <a:solidFill>
                  <a:srgbClr val="232323"/>
                </a:solidFill>
                <a:highlight>
                  <a:srgbClr val="FFFFFF"/>
                </a:highlight>
              </a:rPr>
              <a:t> — The spectrum of kidney injury associated with DRESS ranges from proteinuria to renal failure [</a:t>
            </a:r>
            <a:r>
              <a:rPr lang="en-US" sz="1200">
                <a:solidFill>
                  <a:srgbClr val="005B92"/>
                </a:solidFill>
                <a:highlight>
                  <a:srgbClr val="FFFFFF"/>
                </a:highlight>
                <a:uFill>
                  <a:noFill/>
                </a:uFill>
                <a:hlinkClick r:id="rId14">
                  <a:extLst>
                    <a:ext uri="{A12FA001-AC4F-418D-AE19-62706E023703}">
                      <ahyp:hlinkClr val="tx"/>
                    </a:ext>
                  </a:extLst>
                </a:hlinkClick>
              </a:rPr>
              <a:t>4,44,46-48</a:t>
            </a:r>
            <a:r>
              <a:rPr lang="en-US" sz="1200">
                <a:solidFill>
                  <a:srgbClr val="232323"/>
                </a:solidFill>
                <a:highlight>
                  <a:srgbClr val="FFFFFF"/>
                </a:highlight>
              </a:rPr>
              <a:t>]. Acute interstitial nephritis occurs in 10 to 30 percent of DRESS cases, acute renal failure occurs in up to 8 percent of patients, and up to 3 percent of patients will require either short- or long-term dialysis [</a:t>
            </a:r>
            <a:r>
              <a:rPr lang="en-US" sz="1200">
                <a:solidFill>
                  <a:srgbClr val="005B92"/>
                </a:solidFill>
                <a:highlight>
                  <a:srgbClr val="FFFFFF"/>
                </a:highlight>
                <a:uFill>
                  <a:noFill/>
                </a:uFill>
                <a:hlinkClick r:id="rId15">
                  <a:extLst>
                    <a:ext uri="{A12FA001-AC4F-418D-AE19-62706E023703}">
                      <ahyp:hlinkClr val="tx"/>
                    </a:ext>
                  </a:extLst>
                </a:hlinkClick>
              </a:rPr>
              <a:t>4,44,46,52,53</a:t>
            </a:r>
            <a:r>
              <a:rPr lang="en-US" sz="1200">
                <a:solidFill>
                  <a:srgbClr val="232323"/>
                </a:solidFill>
                <a:highlight>
                  <a:srgbClr val="FFFFFF"/>
                </a:highlight>
              </a:rPr>
              <a:t>]. Risk factors for the development of drug-induced kidney injury include older age and underlying renal or cardiovascular diseases [</a:t>
            </a:r>
            <a:r>
              <a:rPr lang="en-US" sz="1200">
                <a:solidFill>
                  <a:srgbClr val="005B92"/>
                </a:solidFill>
                <a:highlight>
                  <a:srgbClr val="FFFFFF"/>
                </a:highlight>
                <a:uFill>
                  <a:noFill/>
                </a:uFill>
                <a:hlinkClick r:id="rId16">
                  <a:extLst>
                    <a:ext uri="{A12FA001-AC4F-418D-AE19-62706E023703}">
                      <ahyp:hlinkClr val="tx"/>
                    </a:ext>
                  </a:extLst>
                </a:hlinkClick>
              </a:rPr>
              <a:t>54</a:t>
            </a:r>
            <a:r>
              <a:rPr lang="en-US" sz="1200">
                <a:solidFill>
                  <a:srgbClr val="232323"/>
                </a:solidFill>
                <a:highlight>
                  <a:srgbClr val="FFFFFF"/>
                </a:highlight>
              </a:rPr>
              <a:t>]. Renal involvement may be more common in DRESS cases associated with </a:t>
            </a:r>
            <a:r>
              <a:rPr lang="en-US" sz="1200">
                <a:solidFill>
                  <a:srgbClr val="005B92"/>
                </a:solidFill>
                <a:highlight>
                  <a:srgbClr val="FFFFFF"/>
                </a:highlight>
                <a:uFill>
                  <a:noFill/>
                </a:uFill>
                <a:hlinkClick r:id="rId17">
                  <a:extLst>
                    <a:ext uri="{A12FA001-AC4F-418D-AE19-62706E023703}">
                      <ahyp:hlinkClr val="tx"/>
                    </a:ext>
                  </a:extLst>
                </a:hlinkClick>
              </a:rPr>
              <a:t>allopurinol</a:t>
            </a:r>
            <a:r>
              <a:rPr lang="en-US" sz="1200">
                <a:solidFill>
                  <a:srgbClr val="232323"/>
                </a:solidFill>
                <a:highlight>
                  <a:srgbClr val="FFFFFF"/>
                </a:highlight>
              </a:rPr>
              <a:t> [</a:t>
            </a:r>
            <a:r>
              <a:rPr lang="en-US" sz="1200">
                <a:solidFill>
                  <a:srgbClr val="005B92"/>
                </a:solidFill>
                <a:highlight>
                  <a:srgbClr val="FFFFFF"/>
                </a:highlight>
                <a:uFill>
                  <a:noFill/>
                </a:uFill>
                <a:hlinkClick r:id="rId18">
                  <a:extLst>
                    <a:ext uri="{A12FA001-AC4F-418D-AE19-62706E023703}">
                      <ahyp:hlinkClr val="tx"/>
                    </a:ext>
                  </a:extLst>
                </a:hlinkClick>
              </a:rPr>
              <a:t>55</a:t>
            </a:r>
            <a:r>
              <a:rPr lang="en-US" sz="1200">
                <a:solidFill>
                  <a:srgbClr val="232323"/>
                </a:solidFill>
                <a:highlight>
                  <a:srgbClr val="FFFFFF"/>
                </a:highlight>
              </a:rPr>
              <a:t>].</a:t>
            </a:r>
            <a:endParaRPr sz="1200">
              <a:solidFill>
                <a:srgbClr val="232323"/>
              </a:solidFill>
              <a:highlight>
                <a:srgbClr val="FFFFFF"/>
              </a:highlight>
            </a:endParaRPr>
          </a:p>
          <a:p>
            <a:pPr indent="0" lvl="0" marL="0" rtl="0" algn="l">
              <a:lnSpc>
                <a:spcPct val="162500"/>
              </a:lnSpc>
              <a:spcBef>
                <a:spcPts val="1200"/>
              </a:spcBef>
              <a:spcAft>
                <a:spcPts val="0"/>
              </a:spcAft>
              <a:buClr>
                <a:schemeClr val="dk1"/>
              </a:buClr>
              <a:buSzPts val="1100"/>
              <a:buFont typeface="Arial"/>
              <a:buNone/>
            </a:pPr>
            <a:r>
              <a:rPr b="1" lang="en-US" sz="1200">
                <a:solidFill>
                  <a:srgbClr val="232323"/>
                </a:solidFill>
                <a:highlight>
                  <a:srgbClr val="FFFFFF"/>
                </a:highlight>
              </a:rPr>
              <a:t>Pulmonary involvement</a:t>
            </a:r>
            <a:r>
              <a:rPr lang="en-US" sz="1200">
                <a:solidFill>
                  <a:srgbClr val="232323"/>
                </a:solidFill>
                <a:highlight>
                  <a:srgbClr val="FFFFFF"/>
                </a:highlight>
              </a:rPr>
              <a:t> — The symptoms of pulmonary involvement, which occurs in up to 30 percent of patients with DRESS, include shortness of breath and dry cough [</a:t>
            </a:r>
            <a:r>
              <a:rPr lang="en-US" sz="1200">
                <a:solidFill>
                  <a:srgbClr val="005B92"/>
                </a:solidFill>
                <a:highlight>
                  <a:srgbClr val="FFFFFF"/>
                </a:highlight>
                <a:uFill>
                  <a:noFill/>
                </a:uFill>
                <a:hlinkClick r:id="rId19">
                  <a:extLst>
                    <a:ext uri="{A12FA001-AC4F-418D-AE19-62706E023703}">
                      <ahyp:hlinkClr val="tx"/>
                    </a:ext>
                  </a:extLst>
                </a:hlinkClick>
              </a:rPr>
              <a:t>4,44,46</a:t>
            </a:r>
            <a:r>
              <a:rPr lang="en-US" sz="1200">
                <a:solidFill>
                  <a:srgbClr val="232323"/>
                </a:solidFill>
                <a:highlight>
                  <a:srgbClr val="FFFFFF"/>
                </a:highlight>
              </a:rPr>
              <a:t>]. Chest radiographs or computed tomography (CT) scans may demonstrate interstitial infiltrates and pleural effusions. Respiratory complications may include acute interstitial pneumonitis, lymphocytic interstitial pneumonia, pleuritis, and acute respiratory distress syndrome [</a:t>
            </a:r>
            <a:r>
              <a:rPr lang="en-US" sz="1200">
                <a:solidFill>
                  <a:srgbClr val="005B92"/>
                </a:solidFill>
                <a:highlight>
                  <a:srgbClr val="FFFFFF"/>
                </a:highlight>
                <a:uFill>
                  <a:noFill/>
                </a:uFill>
                <a:hlinkClick r:id="rId20">
                  <a:extLst>
                    <a:ext uri="{A12FA001-AC4F-418D-AE19-62706E023703}">
                      <ahyp:hlinkClr val="tx"/>
                    </a:ext>
                  </a:extLst>
                </a:hlinkClick>
              </a:rPr>
              <a:t>56-58</a:t>
            </a:r>
            <a:r>
              <a:rPr lang="en-US" sz="1200">
                <a:solidFill>
                  <a:srgbClr val="232323"/>
                </a:solidFill>
                <a:highlight>
                  <a:srgbClr val="FFFFFF"/>
                </a:highlight>
              </a:rPr>
              <a:t>].</a:t>
            </a:r>
            <a:endParaRPr sz="1200">
              <a:solidFill>
                <a:srgbClr val="232323"/>
              </a:solidFill>
              <a:highlight>
                <a:srgbClr val="FFFFFF"/>
              </a:highlight>
            </a:endParaRPr>
          </a:p>
          <a:p>
            <a:pPr indent="0" lvl="0" marL="0" rtl="0" algn="l">
              <a:lnSpc>
                <a:spcPct val="162500"/>
              </a:lnSpc>
              <a:spcBef>
                <a:spcPts val="1200"/>
              </a:spcBef>
              <a:spcAft>
                <a:spcPts val="0"/>
              </a:spcAft>
              <a:buClr>
                <a:schemeClr val="dk1"/>
              </a:buClr>
              <a:buSzPts val="1100"/>
              <a:buFont typeface="Arial"/>
              <a:buNone/>
            </a:pPr>
            <a:r>
              <a:rPr b="1" lang="en-US" sz="1200">
                <a:solidFill>
                  <a:srgbClr val="232323"/>
                </a:solidFill>
                <a:highlight>
                  <a:srgbClr val="FFFFFF"/>
                </a:highlight>
              </a:rPr>
              <a:t>Cardiac involvement</a:t>
            </a:r>
            <a:r>
              <a:rPr lang="en-US" sz="1200">
                <a:solidFill>
                  <a:srgbClr val="232323"/>
                </a:solidFill>
                <a:highlight>
                  <a:srgbClr val="FFFFFF"/>
                </a:highlight>
              </a:rPr>
              <a:t> — Cardiac involvement (2 to 20 percent of cases) is a severe complication and poor prognostic factor [</a:t>
            </a:r>
            <a:r>
              <a:rPr lang="en-US" sz="1200">
                <a:solidFill>
                  <a:srgbClr val="005B92"/>
                </a:solidFill>
                <a:highlight>
                  <a:srgbClr val="FFFFFF"/>
                </a:highlight>
                <a:uFill>
                  <a:noFill/>
                </a:uFill>
                <a:hlinkClick r:id="rId21">
                  <a:extLst>
                    <a:ext uri="{A12FA001-AC4F-418D-AE19-62706E023703}">
                      <ahyp:hlinkClr val="tx"/>
                    </a:ext>
                  </a:extLst>
                </a:hlinkClick>
              </a:rPr>
              <a:t>4,46,59,60</a:t>
            </a:r>
            <a:r>
              <a:rPr lang="en-US" sz="1200">
                <a:solidFill>
                  <a:srgbClr val="232323"/>
                </a:solidFill>
                <a:highlight>
                  <a:srgbClr val="FFFFFF"/>
                </a:highlight>
              </a:rPr>
              <a:t>]. Clinical presentations include hypotension, tachycardia, dyspnea, and/or chest pain associated with left ventricular dysfunction and electrocardiogram (ECG) changes [</a:t>
            </a:r>
            <a:r>
              <a:rPr lang="en-US" sz="1200">
                <a:solidFill>
                  <a:srgbClr val="005B92"/>
                </a:solidFill>
                <a:highlight>
                  <a:srgbClr val="FFFFFF"/>
                </a:highlight>
                <a:uFill>
                  <a:noFill/>
                </a:uFill>
                <a:hlinkClick r:id="rId22">
                  <a:extLst>
                    <a:ext uri="{A12FA001-AC4F-418D-AE19-62706E023703}">
                      <ahyp:hlinkClr val="tx"/>
                    </a:ext>
                  </a:extLst>
                </a:hlinkClick>
              </a:rPr>
              <a:t>59,60</a:t>
            </a:r>
            <a:r>
              <a:rPr lang="en-US" sz="1200">
                <a:solidFill>
                  <a:srgbClr val="232323"/>
                </a:solidFill>
                <a:highlight>
                  <a:srgbClr val="FFFFFF"/>
                </a:highlight>
              </a:rPr>
              <a:t>]. Cardiac involvement can be categorized into hypersensitivity myocarditis (which may be asymptomatic or associated with nonspecific symptoms and carries a better prognosis) and acute, necrotizing, eosinophilic myocarditis (which is the most severe form and is associated with over 50 percent mortality) [</a:t>
            </a:r>
            <a:r>
              <a:rPr lang="en-US" sz="1200">
                <a:solidFill>
                  <a:srgbClr val="005B92"/>
                </a:solidFill>
                <a:highlight>
                  <a:srgbClr val="FFFFFF"/>
                </a:highlight>
                <a:uFill>
                  <a:noFill/>
                </a:uFill>
                <a:hlinkClick r:id="rId23">
                  <a:extLst>
                    <a:ext uri="{A12FA001-AC4F-418D-AE19-62706E023703}">
                      <ahyp:hlinkClr val="tx"/>
                    </a:ext>
                  </a:extLst>
                </a:hlinkClick>
              </a:rPr>
              <a:t>57,60</a:t>
            </a:r>
            <a:r>
              <a:rPr lang="en-US" sz="1200">
                <a:solidFill>
                  <a:srgbClr val="232323"/>
                </a:solidFill>
                <a:highlight>
                  <a:srgbClr val="FFFFFF"/>
                </a:highlight>
              </a:rPr>
              <a:t>]. Definitive diagnosis is based on endomyocardial biopsy.</a:t>
            </a:r>
            <a:endParaRPr sz="1200">
              <a:solidFill>
                <a:srgbClr val="232323"/>
              </a:solidFill>
              <a:highlight>
                <a:srgbClr val="FFFFFF"/>
              </a:highlight>
            </a:endParaRPr>
          </a:p>
          <a:p>
            <a:pPr indent="0" lvl="0" marL="0" rtl="0" algn="l">
              <a:lnSpc>
                <a:spcPct val="162500"/>
              </a:lnSpc>
              <a:spcBef>
                <a:spcPts val="1200"/>
              </a:spcBef>
              <a:spcAft>
                <a:spcPts val="0"/>
              </a:spcAft>
              <a:buClr>
                <a:schemeClr val="dk1"/>
              </a:buClr>
              <a:buSzPts val="1100"/>
              <a:buFont typeface="Arial"/>
              <a:buNone/>
            </a:pPr>
            <a:r>
              <a:rPr b="1" lang="en-US" sz="1200">
                <a:solidFill>
                  <a:srgbClr val="232323"/>
                </a:solidFill>
                <a:highlight>
                  <a:srgbClr val="FFFFFF"/>
                </a:highlight>
              </a:rPr>
              <a:t>Other organs</a:t>
            </a:r>
            <a:r>
              <a:rPr lang="en-US" sz="1200">
                <a:solidFill>
                  <a:srgbClr val="232323"/>
                </a:solidFill>
                <a:highlight>
                  <a:srgbClr val="FFFFFF"/>
                </a:highlight>
              </a:rPr>
              <a:t> — Central and peripheral nervous system involvement, including Bell's palsy, peripheral neuropathy, aseptic meningitis, cerebral vasculitis, and limbic encephalitis, has been reported in 2 to 8 percent of DRESS cases [</a:t>
            </a:r>
            <a:r>
              <a:rPr lang="en-US" sz="1200">
                <a:solidFill>
                  <a:srgbClr val="005B92"/>
                </a:solidFill>
                <a:highlight>
                  <a:srgbClr val="FFFFFF"/>
                </a:highlight>
                <a:uFill>
                  <a:noFill/>
                </a:uFill>
                <a:hlinkClick r:id="rId24">
                  <a:extLst>
                    <a:ext uri="{A12FA001-AC4F-418D-AE19-62706E023703}">
                      <ahyp:hlinkClr val="tx"/>
                    </a:ext>
                  </a:extLst>
                </a:hlinkClick>
              </a:rPr>
              <a:t>2,4,46,52,61-64</a:t>
            </a:r>
            <a:r>
              <a:rPr lang="en-US" sz="1200">
                <a:solidFill>
                  <a:srgbClr val="232323"/>
                </a:solidFill>
                <a:highlight>
                  <a:srgbClr val="FFFFFF"/>
                </a:highlight>
              </a:rPr>
              <a:t>].</a:t>
            </a:r>
            <a:endParaRPr sz="1200">
              <a:solidFill>
                <a:srgbClr val="232323"/>
              </a:solidFill>
              <a:highlight>
                <a:srgbClr val="FFFFFF"/>
              </a:highlight>
            </a:endParaRPr>
          </a:p>
          <a:p>
            <a:pPr indent="0" lvl="0" marL="0" rtl="0" algn="l">
              <a:lnSpc>
                <a:spcPct val="162500"/>
              </a:lnSpc>
              <a:spcBef>
                <a:spcPts val="1200"/>
              </a:spcBef>
              <a:spcAft>
                <a:spcPts val="0"/>
              </a:spcAft>
              <a:buClr>
                <a:schemeClr val="dk1"/>
              </a:buClr>
              <a:buSzPts val="1100"/>
              <a:buFont typeface="Arial"/>
              <a:buNone/>
            </a:pPr>
            <a:r>
              <a:rPr lang="en-US" sz="1200">
                <a:solidFill>
                  <a:srgbClr val="232323"/>
                </a:solidFill>
                <a:highlight>
                  <a:srgbClr val="FFFFFF"/>
                </a:highlight>
              </a:rPr>
              <a:t>Gastrointestinal involvement is uncommon. It includes gastrointestinal bleeding, esophagitis, colitis, intestinal perforation, cholecystitis, and pancreatitis [</a:t>
            </a:r>
            <a:r>
              <a:rPr lang="en-US" sz="1200">
                <a:solidFill>
                  <a:srgbClr val="005B92"/>
                </a:solidFill>
                <a:highlight>
                  <a:srgbClr val="FFFFFF"/>
                </a:highlight>
                <a:uFill>
                  <a:noFill/>
                </a:uFill>
                <a:hlinkClick r:id="rId25">
                  <a:extLst>
                    <a:ext uri="{A12FA001-AC4F-418D-AE19-62706E023703}">
                      <ahyp:hlinkClr val="tx"/>
                    </a:ext>
                  </a:extLst>
                </a:hlinkClick>
              </a:rPr>
              <a:t>44,52,53,65,66</a:t>
            </a:r>
            <a:r>
              <a:rPr lang="en-US" sz="1200">
                <a:solidFill>
                  <a:srgbClr val="232323"/>
                </a:solidFill>
                <a:highlight>
                  <a:srgbClr val="FFFFFF"/>
                </a:highlight>
              </a:rPr>
              <a:t>].</a:t>
            </a:r>
            <a:endParaRPr sz="1200">
              <a:solidFill>
                <a:srgbClr val="232323"/>
              </a:solidFill>
              <a:highlight>
                <a:srgbClr val="FFFFFF"/>
              </a:highlight>
            </a:endParaRPr>
          </a:p>
          <a:p>
            <a:pPr indent="0" lvl="0" marL="0" rtl="0" algn="l">
              <a:lnSpc>
                <a:spcPct val="162500"/>
              </a:lnSpc>
              <a:spcBef>
                <a:spcPts val="1200"/>
              </a:spcBef>
              <a:spcAft>
                <a:spcPts val="0"/>
              </a:spcAft>
              <a:buClr>
                <a:schemeClr val="dk1"/>
              </a:buClr>
              <a:buSzPts val="1100"/>
              <a:buFont typeface="Arial"/>
              <a:buNone/>
            </a:pPr>
            <a:r>
              <a:rPr lang="en-US" sz="1200">
                <a:solidFill>
                  <a:srgbClr val="232323"/>
                </a:solidFill>
                <a:highlight>
                  <a:srgbClr val="FFFFFF"/>
                </a:highlight>
              </a:rPr>
              <a:t>Rare complications include myositis, thyroid dysfunction, uveitis, and hemophagocytic syndrome [</a:t>
            </a:r>
            <a:r>
              <a:rPr lang="en-US" sz="1200">
                <a:solidFill>
                  <a:srgbClr val="005B92"/>
                </a:solidFill>
                <a:highlight>
                  <a:srgbClr val="FFFFFF"/>
                </a:highlight>
                <a:uFill>
                  <a:noFill/>
                </a:uFill>
                <a:hlinkClick r:id="rId26">
                  <a:extLst>
                    <a:ext uri="{A12FA001-AC4F-418D-AE19-62706E023703}">
                      <ahyp:hlinkClr val="tx"/>
                    </a:ext>
                  </a:extLst>
                </a:hlinkClick>
              </a:rPr>
              <a:t>3,4,52,67-73</a:t>
            </a:r>
            <a:r>
              <a:rPr lang="en-US" sz="1200">
                <a:solidFill>
                  <a:srgbClr val="232323"/>
                </a:solidFill>
                <a:highlight>
                  <a:srgbClr val="FFFFFF"/>
                </a:highlight>
              </a:rPr>
              <a:t>].</a:t>
            </a:r>
            <a:endParaRPr sz="1200">
              <a:solidFill>
                <a:srgbClr val="232323"/>
              </a:solidFill>
              <a:highlight>
                <a:srgbClr val="FFFFFF"/>
              </a:highlight>
            </a:endParaRPr>
          </a:p>
          <a:p>
            <a:pPr indent="0" lvl="0" marL="0" rtl="0" algn="l">
              <a:lnSpc>
                <a:spcPct val="162500"/>
              </a:lnSpc>
              <a:spcBef>
                <a:spcPts val="1200"/>
              </a:spcBef>
              <a:spcAft>
                <a:spcPts val="0"/>
              </a:spcAft>
              <a:buClr>
                <a:schemeClr val="dk1"/>
              </a:buClr>
              <a:buSzPts val="1100"/>
              <a:buFont typeface="Arial"/>
              <a:buNone/>
            </a:pPr>
            <a:r>
              <a:rPr b="1" lang="en-US" sz="1200">
                <a:solidFill>
                  <a:srgbClr val="232323"/>
                </a:solidFill>
                <a:highlight>
                  <a:srgbClr val="FFFFFF"/>
                </a:highlight>
              </a:rPr>
              <a:t>Severe DRESS</a:t>
            </a:r>
            <a:r>
              <a:rPr lang="en-US" sz="1200">
                <a:solidFill>
                  <a:srgbClr val="232323"/>
                </a:solidFill>
                <a:highlight>
                  <a:srgbClr val="FFFFFF"/>
                </a:highlight>
              </a:rPr>
              <a:t> — Severe DRESS has been arbitrarily defined as DRESS cases with severe, life-threatening organ involvement that result in intensive care unit (ICU) admission or death [</a:t>
            </a:r>
            <a:r>
              <a:rPr lang="en-US" sz="1200">
                <a:solidFill>
                  <a:srgbClr val="005B92"/>
                </a:solidFill>
                <a:highlight>
                  <a:srgbClr val="FFFFFF"/>
                </a:highlight>
                <a:uFill>
                  <a:noFill/>
                </a:uFill>
                <a:hlinkClick r:id="rId27">
                  <a:extLst>
                    <a:ext uri="{A12FA001-AC4F-418D-AE19-62706E023703}">
                      <ahyp:hlinkClr val="tx"/>
                    </a:ext>
                  </a:extLst>
                </a:hlinkClick>
              </a:rPr>
              <a:t>52</a:t>
            </a:r>
            <a:r>
              <a:rPr lang="en-US" sz="1200">
                <a:solidFill>
                  <a:srgbClr val="232323"/>
                </a:solidFill>
                <a:highlight>
                  <a:srgbClr val="FFFFFF"/>
                </a:highlight>
              </a:rPr>
              <a:t>]. No clear prognostic predictors on presentation have been determined. Reactivation of human herpesvirus (HHV) 6 and cytomegalovirus (CMV) may be associated with severe DRESS and poorer outcomes [</a:t>
            </a:r>
            <a:r>
              <a:rPr lang="en-US" sz="1200">
                <a:solidFill>
                  <a:srgbClr val="005B92"/>
                </a:solidFill>
                <a:highlight>
                  <a:srgbClr val="FFFFFF"/>
                </a:highlight>
                <a:uFill>
                  <a:noFill/>
                </a:uFill>
                <a:hlinkClick r:id="rId28">
                  <a:extLst>
                    <a:ext uri="{A12FA001-AC4F-418D-AE19-62706E023703}">
                      <ahyp:hlinkClr val="tx"/>
                    </a:ext>
                  </a:extLst>
                </a:hlinkClick>
              </a:rPr>
              <a:t>31,74,75</a:t>
            </a:r>
            <a:r>
              <a:rPr lang="en-US" sz="1200">
                <a:solidFill>
                  <a:srgbClr val="232323"/>
                </a:solidFill>
                <a:highlight>
                  <a:srgbClr val="FFFFFF"/>
                </a:highlight>
              </a:rPr>
              <a:t>].</a:t>
            </a:r>
            <a:endParaRPr sz="1200">
              <a:solidFill>
                <a:srgbClr val="232323"/>
              </a:solidFill>
              <a:highlight>
                <a:srgbClr val="FFFFFF"/>
              </a:highlight>
            </a:endParaRPr>
          </a:p>
          <a:p>
            <a:pPr indent="0" lvl="0" marL="0" rtl="0" algn="l">
              <a:spcBef>
                <a:spcPts val="1200"/>
              </a:spcBef>
              <a:spcAft>
                <a:spcPts val="0"/>
              </a:spcAft>
              <a:buClr>
                <a:schemeClr val="dk1"/>
              </a:buClr>
              <a:buSzPts val="1200"/>
              <a:buFont typeface="Calibri"/>
              <a:buNone/>
            </a:pPr>
            <a:r>
              <a:t/>
            </a:r>
            <a:endParaRPr/>
          </a:p>
        </p:txBody>
      </p:sp>
      <p:sp>
        <p:nvSpPr>
          <p:cNvPr id="552" name="Google Shape;552;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62500"/>
              </a:lnSpc>
              <a:spcBef>
                <a:spcPts val="1200"/>
              </a:spcBef>
              <a:spcAft>
                <a:spcPts val="0"/>
              </a:spcAft>
              <a:buClr>
                <a:schemeClr val="dk1"/>
              </a:buClr>
              <a:buSzPts val="1100"/>
              <a:buFont typeface="Arial"/>
              <a:buNone/>
            </a:pPr>
            <a:r>
              <a:rPr lang="en-US" sz="1200">
                <a:solidFill>
                  <a:srgbClr val="232323"/>
                </a:solidFill>
                <a:highlight>
                  <a:srgbClr val="FFFFFF"/>
                </a:highlight>
              </a:rPr>
              <a:t>The skin manifestations are the most obvious and are often the first clue to the diagnosis. The eruption starts as a maculopapular eruption that may progress to a coalescing erythema (</a:t>
            </a:r>
            <a:r>
              <a:rPr lang="en-US" sz="1200">
                <a:solidFill>
                  <a:srgbClr val="005B92"/>
                </a:solidFill>
                <a:highlight>
                  <a:srgbClr val="FFFFFF"/>
                </a:highlight>
                <a:uFill>
                  <a:noFill/>
                </a:uFill>
                <a:hlinkClick r:id="rId2">
                  <a:extLst>
                    <a:ext uri="{A12FA001-AC4F-418D-AE19-62706E023703}">
                      <ahyp:hlinkClr val="tx"/>
                    </a:ext>
                  </a:extLst>
                </a:hlinkClick>
              </a:rPr>
              <a:t>picture 1A-C</a:t>
            </a:r>
            <a:r>
              <a:rPr lang="en-US" sz="1200">
                <a:solidFill>
                  <a:srgbClr val="232323"/>
                </a:solidFill>
                <a:highlight>
                  <a:srgbClr val="FFFFFF"/>
                </a:highlight>
              </a:rPr>
              <a:t>). Additional findings include purpura, infiltrated plaques, pustules, exfoliative dermatitis, and target-like lesions. Lesions are symmetrically distributed on the trunk and extremities. Facial edema is striking and present in the majority of cases (70 percent) [</a:t>
            </a:r>
            <a:r>
              <a:rPr lang="en-US" sz="1200">
                <a:solidFill>
                  <a:srgbClr val="005B92"/>
                </a:solidFill>
                <a:highlight>
                  <a:srgbClr val="FFFFFF"/>
                </a:highlight>
                <a:uFill>
                  <a:noFill/>
                </a:uFill>
                <a:hlinkClick r:id="rId3">
                  <a:extLst>
                    <a:ext uri="{A12FA001-AC4F-418D-AE19-62706E023703}">
                      <ahyp:hlinkClr val="tx"/>
                    </a:ext>
                  </a:extLst>
                </a:hlinkClick>
              </a:rPr>
              <a:t>4,44</a:t>
            </a:r>
            <a:r>
              <a:rPr lang="en-US" sz="1200">
                <a:solidFill>
                  <a:srgbClr val="232323"/>
                </a:solidFill>
                <a:highlight>
                  <a:srgbClr val="FFFFFF"/>
                </a:highlight>
              </a:rPr>
              <a:t>]. Nearly 80 percent of patients have a &gt;50 percent involvement of the body surface area (BSA). In rare instances (&lt;3 percent), the rash may be mild or absent [</a:t>
            </a:r>
            <a:r>
              <a:rPr lang="en-US" sz="1200">
                <a:solidFill>
                  <a:srgbClr val="005B92"/>
                </a:solidFill>
                <a:highlight>
                  <a:srgbClr val="FFFFFF"/>
                </a:highlight>
                <a:uFill>
                  <a:noFill/>
                </a:uFill>
                <a:hlinkClick r:id="rId4">
                  <a:extLst>
                    <a:ext uri="{A12FA001-AC4F-418D-AE19-62706E023703}">
                      <ahyp:hlinkClr val="tx"/>
                    </a:ext>
                  </a:extLst>
                </a:hlinkClick>
              </a:rPr>
              <a:t>4</a:t>
            </a:r>
            <a:r>
              <a:rPr lang="en-US" sz="1200">
                <a:solidFill>
                  <a:srgbClr val="232323"/>
                </a:solidFill>
                <a:highlight>
                  <a:srgbClr val="FFFFFF"/>
                </a:highlight>
              </a:rPr>
              <a:t>]. Pruritus may be an accompanying symptom.</a:t>
            </a:r>
            <a:endParaRPr sz="1200">
              <a:solidFill>
                <a:srgbClr val="232323"/>
              </a:solidFill>
              <a:highlight>
                <a:srgbClr val="FFFFFF"/>
              </a:highlight>
            </a:endParaRPr>
          </a:p>
          <a:p>
            <a:pPr indent="0" lvl="0" marL="0" rtl="0" algn="l">
              <a:lnSpc>
                <a:spcPct val="162500"/>
              </a:lnSpc>
              <a:spcBef>
                <a:spcPts val="1200"/>
              </a:spcBef>
              <a:spcAft>
                <a:spcPts val="0"/>
              </a:spcAft>
              <a:buClr>
                <a:schemeClr val="dk1"/>
              </a:buClr>
              <a:buSzPts val="1100"/>
              <a:buFont typeface="Arial"/>
              <a:buNone/>
            </a:pPr>
            <a:r>
              <a:rPr lang="en-US" sz="1200">
                <a:solidFill>
                  <a:srgbClr val="232323"/>
                </a:solidFill>
                <a:highlight>
                  <a:srgbClr val="FFFFFF"/>
                </a:highlight>
              </a:rPr>
              <a:t>Mucosal involvement can be seen in up to 50 percent of cases. However, it is typically mild, in contrast with Stevens-Johnson syndrome/toxic epidermal necrolysis (SJS/TEN), and skin detachment is rarely seen.</a:t>
            </a:r>
            <a:endParaRPr sz="1200">
              <a:solidFill>
                <a:srgbClr val="232323"/>
              </a:solidFill>
              <a:highlight>
                <a:srgbClr val="FFFFFF"/>
              </a:highlight>
            </a:endParaRPr>
          </a:p>
          <a:p>
            <a:pPr indent="0" lvl="0" marL="0" rtl="0" algn="l">
              <a:spcBef>
                <a:spcPts val="1200"/>
              </a:spcBef>
              <a:spcAft>
                <a:spcPts val="0"/>
              </a:spcAft>
              <a:buClr>
                <a:schemeClr val="dk1"/>
              </a:buClr>
              <a:buSzPts val="1200"/>
              <a:buFont typeface="Calibri"/>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4" name="Google Shape;63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Font typeface="Calibri"/>
              <a:buChar char="●"/>
            </a:pPr>
            <a:r>
              <a:rPr lang="en-US"/>
              <a:t>Three different sets of criteria were used to diagnose DRESS syndrome. RegiSCAR criteria include at least 3 of the following 7 characteristics: 1) skin eruption, 2) fever (&gt;38°C), 3) lymphadenopathy at least 2 sites, 4) involvement of at least 1 internal organ, 5) lymphocytosis (&gt;4×103 /μL) or lymphocytopenia (10% or 700/μL), and 7) thrombocytopenia (1.5×103 /μL) or the presence of atypical lymphocytes, and 3) internal organ involvement, including lymphadenopathies (&gt;2 cm in diameter), hepatitis (liver transaminases values &gt; twice the upper normal limit), interstitial nephritis, and interstitial pneumonia or carditis.4 The criteria established by the Japanese group to diagnose DIHS include the following features: 1) maculopapular rash developing &gt;3 weeks after starting a limited number of drugs, 2) prolonged clinical symptoms 2 weeks after discontinuing the causative drug, 3) fever (&gt;38°C), 4) elevation of liver enzyme (alanine aminotransferase [ALT] &gt;100 U/L) or involvement of other organs, 5) leukocytosis (&gt;11×103 /μL), atypical lymphocytosis (&gt;5%) or eosinophilia (&gt;1.5×103 /μL), 6) lymphadenopathy, and 7) human herpesvirus (HHV)-6 reactivation. Diagnosis of typical DIHS requires the presence of all 7 criteria. Atypical DIHS is diagnosed in patients with 1)–5).9 Serum HHV-6 DNA was detected by polymerase chain reaction (2720 Thermal Cycler, Applied Biosystems, Singapore). Organ involvement was defined according to a study by Chen et al. 10 Lymphadenopathies were determined by physical examination or computed tomography</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653" name="Google Shape;653;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676" name="Google Shape;676;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6" name="Google Shape;686;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Font typeface="Calibri"/>
              <a:buChar char="●"/>
            </a:pPr>
            <a:r>
              <a:rPr lang="en-US"/>
              <a:t>We found that almost all patients who fulfilled RegiSCAR definite criteria satisfied Bocquet’s criteria; in addition, most cases that met Bocquet’s criteria satisfied RegiSCAR definite criteria. Moderate agreement was observed between Bocquet’s criteria and RegiSCAR definite criteria. All patients diagnosed with DRESS syndrome by the Japanese atypical DIHS criteria satisfied Bocquet’s criteria. However, a few patients that did not fulfill Bocquet’s criteria were diagnosed with DRESS syndrome by RegiSCAR probable criteria. Bocquet’s and RegiSCAR criteria should be complementary for the diagnosis of DRESS syndrome in suspected patients. A small number of patients satisfied DIHS criteria; therefore, the Japanese DIHS criteria may be too strict to diagnose DRESS syndrome. Japanese DIHS may represent a severe subgroup of DRESS syndrome9 or may be a different disease from DRESS syndrome as defined by RegiSCAR or Bocquet’s criteria. The diagnosis of Japanese DIHS requires evidence for the reactivation of HHV-6,9 which is not included in RegiSCAR or Bocquet’s criteria. Several herpesviruses (including Epstein–Barr virus, HHV6, HHV-7, and cytomegalovirus) may play a critical role in the pathogenesis of DIHS.5 However, evidence for HHV-6 reactivation was rare in the present study. It has been stressed that Japanese DIHS is induced by a limited number of specific medications (such as anticonvulsants, allopurinol, and sulfonamides). It is possible that clinical manifestations of DRESS syndrome or DIHS may depend on the type of culprit drug.19 In the present study, we found antibiotics to be the most common causative drugs. DRESS syndrome is a severe adverse drug reaction that may be fatal in 10% of patients.8 We detected a mortality rate of 8.3%. Additionally, DRESS syndrome is characterized by prolonged clinical symptoms even after the withdrawal of culprit drugs.4 Clinical manifestations persisted for 1 month in our patients with DRESS syndrome. It is necessary to recognize prognostic factors to predict fatality or the duration of clinical symptoms in patients with DRESS syndrome. Several studies have reported possible factors that contribute to fatalities.8,10,20 Chiou et al. 8 reported that blood eosinophilia and multiple underlying disorders could be poor prognostic factors related to death from DRESS syndrome. Chen et al. 10 reported that thrombocytopenia, a history of chronic renal insufficiency, multi-organ involvement, and pancytopenia are frequently found in fatal cases. Wei et al. 20 showed that tachycardia, tachypnea, coagulopathy, gastrointestinal bleeding, systemic inflammatory response syndrome, and leukocytosis are prognost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Sharma RK, Verma GK, Tegta GR, Sood S, Rattan R, Gupta M. Spectrum of cutaneous adverse drug reactions to antitubercular drugs and safe therapy after rechallenge - A retrospective study. Indian Dermatol Online J 2020;11:177-81. </a:t>
            </a:r>
            <a:endParaRPr/>
          </a:p>
        </p:txBody>
      </p:sp>
      <p:sp>
        <p:nvSpPr>
          <p:cNvPr id="697" name="Google Shape;697;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5" name="Google Shape;745;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752" name="Google Shape;752;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Font typeface="Calibri"/>
              <a:buChar char="●"/>
            </a:pPr>
            <a:r>
              <a:rPr lang="en-US"/>
              <a:t>Review de DRESS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5" name="Google Shape;785;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6" name="Google Shape;79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810" name="Google Shape;810;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817" name="Google Shape;817;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5" name="Google Shape;82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72" name="Google Shape;17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Reacciones de alergia o HS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I anafilaxia</a:t>
            </a:r>
            <a:endParaRPr/>
          </a:p>
          <a:p>
            <a:pPr indent="0" lvl="0" marL="0" rtl="0" algn="l">
              <a:spcBef>
                <a:spcPts val="0"/>
              </a:spcBef>
              <a:spcAft>
                <a:spcPts val="0"/>
              </a:spcAft>
              <a:buClr>
                <a:schemeClr val="dk1"/>
              </a:buClr>
              <a:buSzPts val="1200"/>
              <a:buFont typeface="Calibri"/>
              <a:buNone/>
            </a:pPr>
            <a:r>
              <a:rPr lang="en-US"/>
              <a:t>IV a PPD, dermatitis de contacto</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IVb DRESS, exantema maculopapular</a:t>
            </a:r>
            <a:endParaRPr/>
          </a:p>
          <a:p>
            <a:pPr indent="0" lvl="0" marL="0" rtl="0" algn="l">
              <a:spcBef>
                <a:spcPts val="0"/>
              </a:spcBef>
              <a:spcAft>
                <a:spcPts val="0"/>
              </a:spcAft>
              <a:buClr>
                <a:schemeClr val="dk1"/>
              </a:buClr>
              <a:buSzPts val="1200"/>
              <a:buFont typeface="Calibri"/>
              <a:buNone/>
            </a:pPr>
            <a:r>
              <a:rPr lang="en-US"/>
              <a:t>IVc dermatitis de contacto, SSJ/NET</a:t>
            </a:r>
            <a:endParaRPr/>
          </a:p>
          <a:p>
            <a:pPr indent="0" lvl="0" marL="0" rtl="0" algn="l">
              <a:spcBef>
                <a:spcPts val="0"/>
              </a:spcBef>
              <a:spcAft>
                <a:spcPts val="0"/>
              </a:spcAft>
              <a:buClr>
                <a:schemeClr val="dk1"/>
              </a:buClr>
              <a:buSzPts val="1200"/>
              <a:buFont typeface="Calibri"/>
              <a:buNone/>
            </a:pPr>
            <a:r>
              <a:rPr lang="en-US"/>
              <a:t>IVd AGEP pustulosis exantemica generalizada aguda</a:t>
            </a:r>
            <a:endParaRPr/>
          </a:p>
          <a:p>
            <a:pPr indent="0" lvl="0" marL="0" rtl="0" algn="l">
              <a:spcBef>
                <a:spcPts val="0"/>
              </a:spcBef>
              <a:spcAft>
                <a:spcPts val="0"/>
              </a:spcAft>
              <a:buClr>
                <a:schemeClr val="dk1"/>
              </a:buClr>
              <a:buSzPts val="1200"/>
              <a:buFont typeface="Calibri"/>
              <a:buNone/>
            </a:pPr>
            <a:r>
              <a:t/>
            </a:r>
            <a:endParaRPr/>
          </a:p>
        </p:txBody>
      </p:sp>
      <p:sp>
        <p:nvSpPr>
          <p:cNvPr id="190" name="Google Shape;19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Font typeface="Calibri"/>
              <a:buChar char="●"/>
            </a:pPr>
            <a:r>
              <a:rPr lang="en-US"/>
              <a:t>Por lo tanto varía entre un 5 a 25% dependiendo de si tienen VIH o no. </a:t>
            </a:r>
            <a:endParaRPr/>
          </a:p>
          <a:p>
            <a:pPr indent="-228600" lvl="0" marL="457200" rtl="0" algn="l">
              <a:lnSpc>
                <a:spcPct val="100000"/>
              </a:lnSpc>
              <a:spcBef>
                <a:spcPts val="0"/>
              </a:spcBef>
              <a:spcAft>
                <a:spcPts val="0"/>
              </a:spcAft>
              <a:buClr>
                <a:schemeClr val="dk1"/>
              </a:buClr>
              <a:buSzPts val="1100"/>
              <a:buFont typeface="Calibri"/>
              <a:buNone/>
            </a:pPr>
            <a:r>
              <a:rPr lang="en-US"/>
              <a:t>Tiocetazona: en desuso por débil acción contra M tuberculosis  y utilidad en prevenir resistencia a iso oo rifam usada aun mucho países de africa subsahariana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descr="Tag=AccentColor&#10;Flavor=Light&#10;Target=FillAndLine" id="16" name="Google Shape;16;p59"/>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7" name="Google Shape;17;p59"/>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9600"/>
              <a:buFont typeface="Arial"/>
              <a:buNone/>
              <a:defRPr sz="9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59"/>
          <p:cNvSpPr txBox="1"/>
          <p:nvPr>
            <p:ph idx="1" type="subTitle"/>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lt1"/>
              </a:buClr>
              <a:buSzPts val="2800"/>
              <a:buNone/>
              <a:defRPr sz="2800"/>
            </a:lvl1pPr>
            <a:lvl2pPr lvl="1" algn="ctr">
              <a:lnSpc>
                <a:spcPct val="110000"/>
              </a:lnSpc>
              <a:spcBef>
                <a:spcPts val="500"/>
              </a:spcBef>
              <a:spcAft>
                <a:spcPts val="0"/>
              </a:spcAft>
              <a:buClr>
                <a:schemeClr val="lt1"/>
              </a:buClr>
              <a:buSzPts val="2000"/>
              <a:buNone/>
              <a:defRPr sz="2000"/>
            </a:lvl2pPr>
            <a:lvl3pPr lvl="2" algn="ctr">
              <a:lnSpc>
                <a:spcPct val="110000"/>
              </a:lnSpc>
              <a:spcBef>
                <a:spcPts val="500"/>
              </a:spcBef>
              <a:spcAft>
                <a:spcPts val="0"/>
              </a:spcAft>
              <a:buClr>
                <a:schemeClr val="lt1"/>
              </a:buClr>
              <a:buSzPts val="1800"/>
              <a:buNone/>
              <a:defRPr sz="1800"/>
            </a:lvl3pPr>
            <a:lvl4pPr lvl="3" algn="ctr">
              <a:lnSpc>
                <a:spcPct val="110000"/>
              </a:lnSpc>
              <a:spcBef>
                <a:spcPts val="500"/>
              </a:spcBef>
              <a:spcAft>
                <a:spcPts val="0"/>
              </a:spcAft>
              <a:buClr>
                <a:schemeClr val="lt1"/>
              </a:buClr>
              <a:buSzPts val="1600"/>
              <a:buNone/>
              <a:defRPr sz="1600"/>
            </a:lvl4pPr>
            <a:lvl5pPr lvl="4" algn="ctr">
              <a:lnSpc>
                <a:spcPct val="11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9" name="Google Shape;19;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1" name="Shape 81"/>
        <p:cNvGrpSpPr/>
        <p:nvPr/>
      </p:nvGrpSpPr>
      <p:grpSpPr>
        <a:xfrm>
          <a:off x="0" y="0"/>
          <a:ext cx="0" cy="0"/>
          <a:chOff x="0" y="0"/>
          <a:chExt cx="0" cy="0"/>
        </a:xfrm>
      </p:grpSpPr>
      <p:sp>
        <p:nvSpPr>
          <p:cNvPr id="82" name="Google Shape;82;p67"/>
          <p:cNvSpPr txBox="1"/>
          <p:nvPr>
            <p:ph type="title"/>
          </p:nvPr>
        </p:nvSpPr>
        <p:spPr>
          <a:xfrm>
            <a:off x="839788" y="457200"/>
            <a:ext cx="3932237" cy="34290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67"/>
          <p:cNvSpPr txBox="1"/>
          <p:nvPr>
            <p:ph idx="1" type="body"/>
          </p:nvPr>
        </p:nvSpPr>
        <p:spPr>
          <a:xfrm>
            <a:off x="5303520" y="548640"/>
            <a:ext cx="6053328" cy="5431536"/>
          </a:xfrm>
          <a:prstGeom prst="rect">
            <a:avLst/>
          </a:prstGeom>
          <a:noFill/>
          <a:ln>
            <a:noFill/>
          </a:ln>
        </p:spPr>
        <p:txBody>
          <a:bodyPr anchorCtr="0" anchor="ctr" bIns="45700" lIns="91425" spcFirstLastPara="1" rIns="91425" wrap="square" tIns="45700">
            <a:normAutofit/>
          </a:bodyPr>
          <a:lstStyle>
            <a:lvl1pPr indent="-431800" lvl="0" marL="457200" algn="l">
              <a:lnSpc>
                <a:spcPct val="110000"/>
              </a:lnSpc>
              <a:spcBef>
                <a:spcPts val="1000"/>
              </a:spcBef>
              <a:spcAft>
                <a:spcPts val="0"/>
              </a:spcAft>
              <a:buClr>
                <a:schemeClr val="dk1"/>
              </a:buClr>
              <a:buSzPts val="3200"/>
              <a:buChar char="•"/>
              <a:defRPr sz="3200"/>
            </a:lvl1pPr>
            <a:lvl2pPr indent="-406400" lvl="1" marL="914400" algn="l">
              <a:lnSpc>
                <a:spcPct val="110000"/>
              </a:lnSpc>
              <a:spcBef>
                <a:spcPts val="500"/>
              </a:spcBef>
              <a:spcAft>
                <a:spcPts val="0"/>
              </a:spcAft>
              <a:buClr>
                <a:schemeClr val="dk1"/>
              </a:buClr>
              <a:buSzPts val="2800"/>
              <a:buChar char="•"/>
              <a:defRPr sz="2800"/>
            </a:lvl2pPr>
            <a:lvl3pPr indent="-381000" lvl="2" marL="1371600" algn="l">
              <a:lnSpc>
                <a:spcPct val="110000"/>
              </a:lnSpc>
              <a:spcBef>
                <a:spcPts val="500"/>
              </a:spcBef>
              <a:spcAft>
                <a:spcPts val="0"/>
              </a:spcAft>
              <a:buClr>
                <a:schemeClr val="dk1"/>
              </a:buClr>
              <a:buSzPts val="2400"/>
              <a:buChar char="•"/>
              <a:defRPr sz="2400"/>
            </a:lvl3pPr>
            <a:lvl4pPr indent="-355600" lvl="3" marL="1828800" algn="l">
              <a:lnSpc>
                <a:spcPct val="110000"/>
              </a:lnSpc>
              <a:spcBef>
                <a:spcPts val="500"/>
              </a:spcBef>
              <a:spcAft>
                <a:spcPts val="0"/>
              </a:spcAft>
              <a:buClr>
                <a:schemeClr val="dk1"/>
              </a:buClr>
              <a:buSzPts val="2000"/>
              <a:buChar char="•"/>
              <a:defRPr sz="2000"/>
            </a:lvl4pPr>
            <a:lvl5pPr indent="-355600" lvl="4" marL="2286000" algn="l">
              <a:lnSpc>
                <a:spcPct val="11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4" name="Google Shape;84;p67"/>
          <p:cNvSpPr txBox="1"/>
          <p:nvPr>
            <p:ph idx="2" type="body"/>
          </p:nvPr>
        </p:nvSpPr>
        <p:spPr>
          <a:xfrm>
            <a:off x="839788" y="3977640"/>
            <a:ext cx="3932237" cy="2002536"/>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3200"/>
              <a:buNone/>
              <a:defRPr sz="3200"/>
            </a:lvl1pPr>
            <a:lvl2pPr indent="-228600" lvl="1" marL="914400" algn="l">
              <a:lnSpc>
                <a:spcPct val="110000"/>
              </a:lnSpc>
              <a:spcBef>
                <a:spcPts val="500"/>
              </a:spcBef>
              <a:spcAft>
                <a:spcPts val="0"/>
              </a:spcAft>
              <a:buClr>
                <a:schemeClr val="dk1"/>
              </a:buClr>
              <a:buSzPts val="1400"/>
              <a:buNone/>
              <a:defRPr sz="1400"/>
            </a:lvl2pPr>
            <a:lvl3pPr indent="-228600" lvl="2" marL="1371600" algn="l">
              <a:lnSpc>
                <a:spcPct val="110000"/>
              </a:lnSpc>
              <a:spcBef>
                <a:spcPts val="500"/>
              </a:spcBef>
              <a:spcAft>
                <a:spcPts val="0"/>
              </a:spcAft>
              <a:buClr>
                <a:schemeClr val="dk1"/>
              </a:buClr>
              <a:buSzPts val="1200"/>
              <a:buNone/>
              <a:defRPr sz="1200"/>
            </a:lvl3pPr>
            <a:lvl4pPr indent="-228600" lvl="3" marL="1828800" algn="l">
              <a:lnSpc>
                <a:spcPct val="110000"/>
              </a:lnSpc>
              <a:spcBef>
                <a:spcPts val="500"/>
              </a:spcBef>
              <a:spcAft>
                <a:spcPts val="0"/>
              </a:spcAft>
              <a:buClr>
                <a:schemeClr val="dk1"/>
              </a:buClr>
              <a:buSzPts val="1000"/>
              <a:buNone/>
              <a:defRPr sz="1000"/>
            </a:lvl4pPr>
            <a:lvl5pPr indent="-228600" lvl="4" marL="2286000" algn="l">
              <a:lnSpc>
                <a:spcPct val="11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 name="Google Shape;85;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descr="Tag=AccentColor&#10;Flavor=Light&#10;Target=FillAndLine" id="88" name="Google Shape;88;p67"/>
          <p:cNvSpPr/>
          <p:nvPr/>
        </p:nvSpPr>
        <p:spPr>
          <a:xfrm rot="5400000">
            <a:off x="2797492" y="3254143"/>
            <a:ext cx="4480560" cy="27432"/>
          </a:xfrm>
          <a:custGeom>
            <a:rect b="b" l="l" r="r" t="t"/>
            <a:pathLst>
              <a:path extrusionOk="0" fill="none" h="27432" w="448056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extrusionOk="0" h="27432" w="448056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dk1"/>
          </a:solidFill>
          <a:ln cap="rnd" cmpd="sng" w="444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9" name="Shape 89"/>
        <p:cNvGrpSpPr/>
        <p:nvPr/>
      </p:nvGrpSpPr>
      <p:grpSpPr>
        <a:xfrm>
          <a:off x="0" y="0"/>
          <a:ext cx="0" cy="0"/>
          <a:chOff x="0" y="0"/>
          <a:chExt cx="0" cy="0"/>
        </a:xfrm>
      </p:grpSpPr>
      <p:sp>
        <p:nvSpPr>
          <p:cNvPr id="90" name="Google Shape;90;p68"/>
          <p:cNvSpPr txBox="1"/>
          <p:nvPr>
            <p:ph type="title"/>
          </p:nvPr>
        </p:nvSpPr>
        <p:spPr>
          <a:xfrm>
            <a:off x="839788" y="457200"/>
            <a:ext cx="3931920" cy="34290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68"/>
          <p:cNvSpPr/>
          <p:nvPr>
            <p:ph idx="2" type="pic"/>
          </p:nvPr>
        </p:nvSpPr>
        <p:spPr>
          <a:xfrm>
            <a:off x="5303520" y="548640"/>
            <a:ext cx="6053328" cy="5431536"/>
          </a:xfrm>
          <a:prstGeom prst="rect">
            <a:avLst/>
          </a:prstGeom>
          <a:noFill/>
          <a:ln>
            <a:noFill/>
          </a:ln>
        </p:spPr>
      </p:sp>
      <p:sp>
        <p:nvSpPr>
          <p:cNvPr id="92" name="Google Shape;92;p68"/>
          <p:cNvSpPr txBox="1"/>
          <p:nvPr>
            <p:ph idx="1" type="body"/>
          </p:nvPr>
        </p:nvSpPr>
        <p:spPr>
          <a:xfrm>
            <a:off x="839788" y="3977640"/>
            <a:ext cx="3931920" cy="2002536"/>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3200"/>
              <a:buNone/>
              <a:defRPr sz="3200"/>
            </a:lvl1pPr>
            <a:lvl2pPr indent="-228600" lvl="1" marL="914400" algn="l">
              <a:lnSpc>
                <a:spcPct val="110000"/>
              </a:lnSpc>
              <a:spcBef>
                <a:spcPts val="500"/>
              </a:spcBef>
              <a:spcAft>
                <a:spcPts val="0"/>
              </a:spcAft>
              <a:buClr>
                <a:schemeClr val="dk1"/>
              </a:buClr>
              <a:buSzPts val="1400"/>
              <a:buNone/>
              <a:defRPr sz="1400"/>
            </a:lvl2pPr>
            <a:lvl3pPr indent="-228600" lvl="2" marL="1371600" algn="l">
              <a:lnSpc>
                <a:spcPct val="110000"/>
              </a:lnSpc>
              <a:spcBef>
                <a:spcPts val="500"/>
              </a:spcBef>
              <a:spcAft>
                <a:spcPts val="0"/>
              </a:spcAft>
              <a:buClr>
                <a:schemeClr val="dk1"/>
              </a:buClr>
              <a:buSzPts val="1200"/>
              <a:buNone/>
              <a:defRPr sz="1200"/>
            </a:lvl3pPr>
            <a:lvl4pPr indent="-228600" lvl="3" marL="1828800" algn="l">
              <a:lnSpc>
                <a:spcPct val="110000"/>
              </a:lnSpc>
              <a:spcBef>
                <a:spcPts val="500"/>
              </a:spcBef>
              <a:spcAft>
                <a:spcPts val="0"/>
              </a:spcAft>
              <a:buClr>
                <a:schemeClr val="dk1"/>
              </a:buClr>
              <a:buSzPts val="1000"/>
              <a:buNone/>
              <a:defRPr sz="1000"/>
            </a:lvl4pPr>
            <a:lvl5pPr indent="-228600" lvl="4" marL="2286000" algn="l">
              <a:lnSpc>
                <a:spcPct val="11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3" name="Google Shape;93;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descr="Tag=AccentColor&#10;Flavor=Light&#10;Target=FillAndLine" id="96" name="Google Shape;96;p68"/>
          <p:cNvSpPr/>
          <p:nvPr/>
        </p:nvSpPr>
        <p:spPr>
          <a:xfrm rot="5400000">
            <a:off x="2798064" y="3254143"/>
            <a:ext cx="4480560" cy="27432"/>
          </a:xfrm>
          <a:custGeom>
            <a:rect b="b" l="l" r="r" t="t"/>
            <a:pathLst>
              <a:path extrusionOk="0" fill="none" h="27432" w="448056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extrusionOk="0" h="27432" w="448056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dk1"/>
          </a:solidFill>
          <a:ln cap="rnd" cmpd="sng" w="444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7" name="Shape 97"/>
        <p:cNvGrpSpPr/>
        <p:nvPr/>
      </p:nvGrpSpPr>
      <p:grpSpPr>
        <a:xfrm>
          <a:off x="0" y="0"/>
          <a:ext cx="0" cy="0"/>
          <a:chOff x="0" y="0"/>
          <a:chExt cx="0" cy="0"/>
        </a:xfrm>
      </p:grpSpPr>
      <p:sp>
        <p:nvSpPr>
          <p:cNvPr id="98" name="Google Shape;98;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6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3" name="Shape 103"/>
        <p:cNvGrpSpPr/>
        <p:nvPr/>
      </p:nvGrpSpPr>
      <p:grpSpPr>
        <a:xfrm>
          <a:off x="0" y="0"/>
          <a:ext cx="0" cy="0"/>
          <a:chOff x="0" y="0"/>
          <a:chExt cx="0" cy="0"/>
        </a:xfrm>
      </p:grpSpPr>
      <p:sp>
        <p:nvSpPr>
          <p:cNvPr id="104" name="Google Shape;104;p7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7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0"/>
          <p:cNvSpPr txBox="1"/>
          <p:nvPr>
            <p:ph idx="1" type="body"/>
          </p:nvPr>
        </p:nvSpPr>
        <p:spPr>
          <a:xfrm>
            <a:off x="838200" y="1929384"/>
            <a:ext cx="10515600" cy="4251960"/>
          </a:xfrm>
          <a:prstGeom prst="rect">
            <a:avLst/>
          </a:prstGeom>
          <a:noFill/>
          <a:ln>
            <a:noFill/>
          </a:ln>
        </p:spPr>
        <p:txBody>
          <a:bodyPr anchorCtr="0" anchor="t" bIns="45700" lIns="91425" spcFirstLastPara="1" rIns="91425" wrap="square" tIns="45700">
            <a:normAutofit/>
          </a:bodyPr>
          <a:lstStyle>
            <a:lvl1pPr indent="-406400" lvl="0" marL="457200" algn="l">
              <a:lnSpc>
                <a:spcPct val="110000"/>
              </a:lnSpc>
              <a:spcBef>
                <a:spcPts val="1000"/>
              </a:spcBef>
              <a:spcAft>
                <a:spcPts val="0"/>
              </a:spcAft>
              <a:buClr>
                <a:schemeClr val="dk1"/>
              </a:buClr>
              <a:buSzPts val="2800"/>
              <a:buChar char="•"/>
              <a:defRPr sz="2800"/>
            </a:lvl1pPr>
            <a:lvl2pPr indent="-381000" lvl="1" marL="914400" algn="l">
              <a:lnSpc>
                <a:spcPct val="110000"/>
              </a:lnSpc>
              <a:spcBef>
                <a:spcPts val="500"/>
              </a:spcBef>
              <a:spcAft>
                <a:spcPts val="0"/>
              </a:spcAft>
              <a:buClr>
                <a:schemeClr val="dk1"/>
              </a:buClr>
              <a:buSzPts val="2400"/>
              <a:buChar char="•"/>
              <a:defRPr sz="2400"/>
            </a:lvl2pPr>
            <a:lvl3pPr indent="-355600" lvl="2" marL="1371600" algn="l">
              <a:lnSpc>
                <a:spcPct val="110000"/>
              </a:lnSpc>
              <a:spcBef>
                <a:spcPts val="500"/>
              </a:spcBef>
              <a:spcAft>
                <a:spcPts val="0"/>
              </a:spcAft>
              <a:buClr>
                <a:schemeClr val="dk1"/>
              </a:buClr>
              <a:buSzPts val="2000"/>
              <a:buChar char="•"/>
              <a:defRPr sz="2000"/>
            </a:lvl3pPr>
            <a:lvl4pPr indent="-342900" lvl="3" marL="1828800" algn="l">
              <a:lnSpc>
                <a:spcPct val="110000"/>
              </a:lnSpc>
              <a:spcBef>
                <a:spcPts val="500"/>
              </a:spcBef>
              <a:spcAft>
                <a:spcPts val="0"/>
              </a:spcAft>
              <a:buClr>
                <a:schemeClr val="dk1"/>
              </a:buClr>
              <a:buSzPts val="1800"/>
              <a:buChar char="•"/>
              <a:defRPr sz="1800"/>
            </a:lvl4pPr>
            <a:lvl5pPr indent="-342900" lvl="4" marL="2286000" algn="l">
              <a:lnSpc>
                <a:spcPct val="11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descr="Tag=AccentColor&#10;Flavor=Light&#10;Target=FillAndLine" id="34" name="Google Shape;34;p60"/>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sp>
        <p:nvSpPr>
          <p:cNvPr id="36" name="Google Shape;36;p61"/>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 name="Google Shape;37;p61"/>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lvl1pPr>
            <a:lvl2pPr indent="-317500" lvl="1" marL="914400" algn="l">
              <a:lnSpc>
                <a:spcPct val="115000"/>
              </a:lnSpc>
              <a:spcBef>
                <a:spcPts val="0"/>
              </a:spcBef>
              <a:spcAft>
                <a:spcPts val="0"/>
              </a:spcAft>
              <a:buClr>
                <a:schemeClr val="dk1"/>
              </a:buClr>
              <a:buSzPts val="1400"/>
              <a:buChar char="○"/>
              <a:defRPr/>
            </a:lvl2pPr>
            <a:lvl3pPr indent="-317500" lvl="2" marL="1371600" algn="l">
              <a:lnSpc>
                <a:spcPct val="115000"/>
              </a:lnSpc>
              <a:spcBef>
                <a:spcPts val="0"/>
              </a:spcBef>
              <a:spcAft>
                <a:spcPts val="0"/>
              </a:spcAft>
              <a:buClr>
                <a:schemeClr val="dk1"/>
              </a:buClr>
              <a:buSzPts val="1400"/>
              <a:buChar char="■"/>
              <a:defRPr/>
            </a:lvl3pPr>
            <a:lvl4pPr indent="-317500" lvl="3" marL="1828800" algn="l">
              <a:lnSpc>
                <a:spcPct val="115000"/>
              </a:lnSpc>
              <a:spcBef>
                <a:spcPts val="0"/>
              </a:spcBef>
              <a:spcAft>
                <a:spcPts val="0"/>
              </a:spcAft>
              <a:buClr>
                <a:schemeClr val="dk1"/>
              </a:buClr>
              <a:buSzPts val="1400"/>
              <a:buChar char="●"/>
              <a:defRPr/>
            </a:lvl4pPr>
            <a:lvl5pPr indent="-317500" lvl="4" marL="2286000" algn="l">
              <a:lnSpc>
                <a:spcPct val="115000"/>
              </a:lnSpc>
              <a:spcBef>
                <a:spcPts val="0"/>
              </a:spcBef>
              <a:spcAft>
                <a:spcPts val="0"/>
              </a:spcAft>
              <a:buClr>
                <a:schemeClr val="dk1"/>
              </a:buClr>
              <a:buSzPts val="1400"/>
              <a:buChar char="○"/>
              <a:defRPr/>
            </a:lvl5pPr>
            <a:lvl6pPr indent="-317500" lvl="5" marL="2743200" algn="l">
              <a:lnSpc>
                <a:spcPct val="115000"/>
              </a:lnSpc>
              <a:spcBef>
                <a:spcPts val="0"/>
              </a:spcBef>
              <a:spcAft>
                <a:spcPts val="0"/>
              </a:spcAft>
              <a:buClr>
                <a:schemeClr val="dk1"/>
              </a:buClr>
              <a:buSzPts val="1400"/>
              <a:buChar char="■"/>
              <a:defRPr/>
            </a:lvl6pPr>
            <a:lvl7pPr indent="-317500" lvl="6" marL="3200400" algn="l">
              <a:lnSpc>
                <a:spcPct val="115000"/>
              </a:lnSpc>
              <a:spcBef>
                <a:spcPts val="0"/>
              </a:spcBef>
              <a:spcAft>
                <a:spcPts val="0"/>
              </a:spcAft>
              <a:buClr>
                <a:schemeClr val="dk1"/>
              </a:buClr>
              <a:buSzPts val="1400"/>
              <a:buChar char="●"/>
              <a:defRPr/>
            </a:lvl7pPr>
            <a:lvl8pPr indent="-317500" lvl="7" marL="3657600" algn="l">
              <a:lnSpc>
                <a:spcPct val="115000"/>
              </a:lnSpc>
              <a:spcBef>
                <a:spcPts val="0"/>
              </a:spcBef>
              <a:spcAft>
                <a:spcPts val="0"/>
              </a:spcAft>
              <a:buClr>
                <a:schemeClr val="dk1"/>
              </a:buClr>
              <a:buSzPts val="1400"/>
              <a:buChar char="○"/>
              <a:defRPr/>
            </a:lvl8pPr>
            <a:lvl9pPr indent="-317500" lvl="8" marL="4114800" algn="l">
              <a:lnSpc>
                <a:spcPct val="115000"/>
              </a:lnSpc>
              <a:spcBef>
                <a:spcPts val="0"/>
              </a:spcBef>
              <a:spcAft>
                <a:spcPts val="0"/>
              </a:spcAft>
              <a:buClr>
                <a:schemeClr val="dk1"/>
              </a:buClr>
              <a:buSzPts val="1400"/>
              <a:buChar char="■"/>
              <a:defRPr/>
            </a:lvl9pPr>
          </a:lstStyle>
          <a:p/>
        </p:txBody>
      </p:sp>
      <p:sp>
        <p:nvSpPr>
          <p:cNvPr id="38" name="Google Shape;38;p6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 name="Shape 39"/>
        <p:cNvGrpSpPr/>
        <p:nvPr/>
      </p:nvGrpSpPr>
      <p:grpSpPr>
        <a:xfrm>
          <a:off x="0" y="0"/>
          <a:ext cx="0" cy="0"/>
          <a:chOff x="0" y="0"/>
          <a:chExt cx="0" cy="0"/>
        </a:xfrm>
      </p:grpSpPr>
      <p:sp>
        <p:nvSpPr>
          <p:cNvPr descr="Tag=AccentColor&#10;Flavor=Light&#10;Target=FillAndLine" id="40" name="Google Shape;40;p58"/>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1" name="Google Shape;41;p58"/>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9600"/>
              <a:buFont typeface="Arial"/>
              <a:buNone/>
              <a:defRPr sz="9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58"/>
          <p:cNvSpPr txBox="1"/>
          <p:nvPr>
            <p:ph idx="1" type="subTitle"/>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3" name="Google Shape;43;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p62"/>
          <p:cNvSpPr txBox="1"/>
          <p:nvPr>
            <p:ph type="title"/>
          </p:nvPr>
        </p:nvSpPr>
        <p:spPr>
          <a:xfrm>
            <a:off x="841248" y="448056"/>
            <a:ext cx="10515600" cy="406908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8000"/>
              <a:buFont typeface="Arial"/>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62"/>
          <p:cNvSpPr txBox="1"/>
          <p:nvPr>
            <p:ph idx="1" type="body"/>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888888"/>
              </a:buClr>
              <a:buSzPts val="2800"/>
              <a:buNone/>
              <a:defRPr sz="2800">
                <a:solidFill>
                  <a:srgbClr val="888888"/>
                </a:solidFill>
              </a:defRPr>
            </a:lvl1pPr>
            <a:lvl2pPr indent="-228600" lvl="1" marL="914400" algn="l">
              <a:lnSpc>
                <a:spcPct val="110000"/>
              </a:lnSpc>
              <a:spcBef>
                <a:spcPts val="500"/>
              </a:spcBef>
              <a:spcAft>
                <a:spcPts val="0"/>
              </a:spcAft>
              <a:buClr>
                <a:srgbClr val="888888"/>
              </a:buClr>
              <a:buSzPts val="2000"/>
              <a:buNone/>
              <a:defRPr sz="2000">
                <a:solidFill>
                  <a:srgbClr val="888888"/>
                </a:solidFill>
              </a:defRPr>
            </a:lvl2pPr>
            <a:lvl3pPr indent="-228600" lvl="2" marL="1371600" algn="l">
              <a:lnSpc>
                <a:spcPct val="110000"/>
              </a:lnSpc>
              <a:spcBef>
                <a:spcPts val="500"/>
              </a:spcBef>
              <a:spcAft>
                <a:spcPts val="0"/>
              </a:spcAft>
              <a:buClr>
                <a:srgbClr val="888888"/>
              </a:buClr>
              <a:buSzPts val="1800"/>
              <a:buNone/>
              <a:defRPr sz="1800">
                <a:solidFill>
                  <a:srgbClr val="888888"/>
                </a:solidFill>
              </a:defRPr>
            </a:lvl3pPr>
            <a:lvl4pPr indent="-228600" lvl="3" marL="1828800" algn="l">
              <a:lnSpc>
                <a:spcPct val="110000"/>
              </a:lnSpc>
              <a:spcBef>
                <a:spcPts val="500"/>
              </a:spcBef>
              <a:spcAft>
                <a:spcPts val="0"/>
              </a:spcAft>
              <a:buClr>
                <a:srgbClr val="888888"/>
              </a:buClr>
              <a:buSzPts val="1600"/>
              <a:buNone/>
              <a:defRPr sz="1600">
                <a:solidFill>
                  <a:srgbClr val="888888"/>
                </a:solidFill>
              </a:defRPr>
            </a:lvl4pPr>
            <a:lvl5pPr indent="-228600" lvl="4" marL="2286000" algn="l">
              <a:lnSpc>
                <a:spcPct val="11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9" name="Google Shape;49;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descr="Tag=AccentColor&#10;Flavor=Light&#10;Target=FillAndLine" id="52" name="Google Shape;52;p62"/>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3" name="Shape 53"/>
        <p:cNvGrpSpPr/>
        <p:nvPr/>
      </p:nvGrpSpPr>
      <p:grpSpPr>
        <a:xfrm>
          <a:off x="0" y="0"/>
          <a:ext cx="0" cy="0"/>
          <a:chOff x="0" y="0"/>
          <a:chExt cx="0" cy="0"/>
        </a:xfrm>
      </p:grpSpPr>
      <p:sp>
        <p:nvSpPr>
          <p:cNvPr id="54" name="Google Shape;54;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63"/>
          <p:cNvSpPr txBox="1"/>
          <p:nvPr>
            <p:ph idx="1" type="body"/>
          </p:nvPr>
        </p:nvSpPr>
        <p:spPr>
          <a:xfrm>
            <a:off x="838200" y="1929384"/>
            <a:ext cx="5181600" cy="425196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63"/>
          <p:cNvSpPr txBox="1"/>
          <p:nvPr>
            <p:ph idx="2" type="body"/>
          </p:nvPr>
        </p:nvSpPr>
        <p:spPr>
          <a:xfrm>
            <a:off x="6172200" y="1929384"/>
            <a:ext cx="5181600" cy="425196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descr="Tag=AccentColor&#10;Flavor=Light&#10;Target=FillAndLine" id="60" name="Google Shape;60;p63"/>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1" name="Shape 61"/>
        <p:cNvGrpSpPr/>
        <p:nvPr/>
      </p:nvGrpSpPr>
      <p:grpSpPr>
        <a:xfrm>
          <a:off x="0" y="0"/>
          <a:ext cx="0" cy="0"/>
          <a:chOff x="0" y="0"/>
          <a:chExt cx="0" cy="0"/>
        </a:xfrm>
      </p:grpSpPr>
      <p:sp>
        <p:nvSpPr>
          <p:cNvPr id="62" name="Google Shape;62;p6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64"/>
          <p:cNvSpPr txBox="1"/>
          <p:nvPr>
            <p:ph idx="1" type="body"/>
          </p:nvPr>
        </p:nvSpPr>
        <p:spPr>
          <a:xfrm>
            <a:off x="839788" y="1938528"/>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3600"/>
              <a:buNone/>
              <a:defRPr b="1" sz="3600"/>
            </a:lvl1pPr>
            <a:lvl2pPr indent="-228600" lvl="1" marL="914400" algn="l">
              <a:lnSpc>
                <a:spcPct val="110000"/>
              </a:lnSpc>
              <a:spcBef>
                <a:spcPts val="500"/>
              </a:spcBef>
              <a:spcAft>
                <a:spcPts val="0"/>
              </a:spcAft>
              <a:buClr>
                <a:schemeClr val="dk1"/>
              </a:buClr>
              <a:buSzPts val="2000"/>
              <a:buNone/>
              <a:defRPr b="1" sz="2000"/>
            </a:lvl2pPr>
            <a:lvl3pPr indent="-228600" lvl="2" marL="1371600" algn="l">
              <a:lnSpc>
                <a:spcPct val="110000"/>
              </a:lnSpc>
              <a:spcBef>
                <a:spcPts val="500"/>
              </a:spcBef>
              <a:spcAft>
                <a:spcPts val="0"/>
              </a:spcAft>
              <a:buClr>
                <a:schemeClr val="dk1"/>
              </a:buClr>
              <a:buSzPts val="1800"/>
              <a:buNone/>
              <a:defRPr b="1" sz="1800"/>
            </a:lvl3pPr>
            <a:lvl4pPr indent="-228600" lvl="3" marL="1828800" algn="l">
              <a:lnSpc>
                <a:spcPct val="110000"/>
              </a:lnSpc>
              <a:spcBef>
                <a:spcPts val="500"/>
              </a:spcBef>
              <a:spcAft>
                <a:spcPts val="0"/>
              </a:spcAft>
              <a:buClr>
                <a:schemeClr val="dk1"/>
              </a:buClr>
              <a:buSzPts val="1600"/>
              <a:buNone/>
              <a:defRPr b="1" sz="1600"/>
            </a:lvl4pPr>
            <a:lvl5pPr indent="-228600" lvl="4" marL="2286000" algn="l">
              <a:lnSpc>
                <a:spcPct val="11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4" name="Google Shape;64;p64"/>
          <p:cNvSpPr txBox="1"/>
          <p:nvPr>
            <p:ph idx="2" type="body"/>
          </p:nvPr>
        </p:nvSpPr>
        <p:spPr>
          <a:xfrm>
            <a:off x="839788" y="2926080"/>
            <a:ext cx="5157787" cy="3264408"/>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64"/>
          <p:cNvSpPr txBox="1"/>
          <p:nvPr>
            <p:ph idx="3" type="body"/>
          </p:nvPr>
        </p:nvSpPr>
        <p:spPr>
          <a:xfrm>
            <a:off x="6172200" y="1938528"/>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3600"/>
              <a:buNone/>
              <a:defRPr b="1" sz="3600"/>
            </a:lvl1pPr>
            <a:lvl2pPr indent="-228600" lvl="1" marL="914400" algn="l">
              <a:lnSpc>
                <a:spcPct val="110000"/>
              </a:lnSpc>
              <a:spcBef>
                <a:spcPts val="500"/>
              </a:spcBef>
              <a:spcAft>
                <a:spcPts val="0"/>
              </a:spcAft>
              <a:buClr>
                <a:schemeClr val="dk1"/>
              </a:buClr>
              <a:buSzPts val="2000"/>
              <a:buNone/>
              <a:defRPr b="1" sz="2000"/>
            </a:lvl2pPr>
            <a:lvl3pPr indent="-228600" lvl="2" marL="1371600" algn="l">
              <a:lnSpc>
                <a:spcPct val="110000"/>
              </a:lnSpc>
              <a:spcBef>
                <a:spcPts val="500"/>
              </a:spcBef>
              <a:spcAft>
                <a:spcPts val="0"/>
              </a:spcAft>
              <a:buClr>
                <a:schemeClr val="dk1"/>
              </a:buClr>
              <a:buSzPts val="1800"/>
              <a:buNone/>
              <a:defRPr b="1" sz="1800"/>
            </a:lvl3pPr>
            <a:lvl4pPr indent="-228600" lvl="3" marL="1828800" algn="l">
              <a:lnSpc>
                <a:spcPct val="110000"/>
              </a:lnSpc>
              <a:spcBef>
                <a:spcPts val="500"/>
              </a:spcBef>
              <a:spcAft>
                <a:spcPts val="0"/>
              </a:spcAft>
              <a:buClr>
                <a:schemeClr val="dk1"/>
              </a:buClr>
              <a:buSzPts val="1600"/>
              <a:buNone/>
              <a:defRPr b="1" sz="1600"/>
            </a:lvl4pPr>
            <a:lvl5pPr indent="-228600" lvl="4" marL="2286000" algn="l">
              <a:lnSpc>
                <a:spcPct val="11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6" name="Google Shape;66;p64"/>
          <p:cNvSpPr txBox="1"/>
          <p:nvPr>
            <p:ph idx="4" type="body"/>
          </p:nvPr>
        </p:nvSpPr>
        <p:spPr>
          <a:xfrm>
            <a:off x="6172200" y="2926080"/>
            <a:ext cx="5183188" cy="3264408"/>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descr="Tag=AccentColor&#10;Flavor=Light&#10;Target=FillAndLine" id="70" name="Google Shape;70;p64"/>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p65"/>
          <p:cNvSpPr txBox="1"/>
          <p:nvPr>
            <p:ph type="title"/>
          </p:nvPr>
        </p:nvSpPr>
        <p:spPr>
          <a:xfrm>
            <a:off x="2203704" y="1728216"/>
            <a:ext cx="7781544" cy="3392424"/>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7800"/>
              <a:buFont typeface="Arial"/>
              <a:buNone/>
              <a:defRPr sz="7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descr="Tag=AccentColor&#10;Flavor=Light&#10;Target=FillAndLine" id="76" name="Google Shape;76;p65"/>
          <p:cNvSpPr/>
          <p:nvPr/>
        </p:nvSpPr>
        <p:spPr>
          <a:xfrm>
            <a:off x="3974206" y="5126892"/>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3" Type="http://schemas.openxmlformats.org/officeDocument/2006/relationships/theme" Target="../theme/theme2.xml"/><Relationship Id="rId1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lt1"/>
              </a:buClr>
              <a:buSzPts val="4800"/>
              <a:buFont typeface="Arial"/>
              <a:buNone/>
              <a:defRPr b="0" i="0" sz="48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1pPr>
            <a:lvl2pPr indent="-406400" lvl="1" marL="914400" marR="0" rtl="0" algn="l">
              <a:lnSpc>
                <a:spcPct val="11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lnSpc>
                <a:spcPct val="11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lnSpc>
                <a:spcPct val="11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lnSpc>
                <a:spcPct val="11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12" name="Google Shape;12;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6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3" name="Google Shape;13;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6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4" name="Google Shape;14;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600" u="none" cap="none" strike="noStrike">
                <a:solidFill>
                  <a:schemeClr val="lt1"/>
                </a:solidFill>
                <a:latin typeface="Arial"/>
                <a:ea typeface="Arial"/>
                <a:cs typeface="Arial"/>
                <a:sym typeface="Arial"/>
              </a:defRPr>
            </a:lvl1pPr>
            <a:lvl2pPr indent="0" lvl="1" marL="0" marR="0" rtl="0" algn="r">
              <a:spcBef>
                <a:spcPts val="0"/>
              </a:spcBef>
              <a:buNone/>
              <a:defRPr b="0" i="0" sz="1600" u="none" cap="none" strike="noStrike">
                <a:solidFill>
                  <a:schemeClr val="lt1"/>
                </a:solidFill>
                <a:latin typeface="Arial"/>
                <a:ea typeface="Arial"/>
                <a:cs typeface="Arial"/>
                <a:sym typeface="Arial"/>
              </a:defRPr>
            </a:lvl2pPr>
            <a:lvl3pPr indent="0" lvl="2" marL="0" marR="0" rtl="0" algn="r">
              <a:spcBef>
                <a:spcPts val="0"/>
              </a:spcBef>
              <a:buNone/>
              <a:defRPr b="0" i="0" sz="1600" u="none" cap="none" strike="noStrike">
                <a:solidFill>
                  <a:schemeClr val="lt1"/>
                </a:solidFill>
                <a:latin typeface="Arial"/>
                <a:ea typeface="Arial"/>
                <a:cs typeface="Arial"/>
                <a:sym typeface="Arial"/>
              </a:defRPr>
            </a:lvl3pPr>
            <a:lvl4pPr indent="0" lvl="3" marL="0" marR="0" rtl="0" algn="r">
              <a:spcBef>
                <a:spcPts val="0"/>
              </a:spcBef>
              <a:buNone/>
              <a:defRPr b="0" i="0" sz="1600" u="none" cap="none" strike="noStrike">
                <a:solidFill>
                  <a:schemeClr val="lt1"/>
                </a:solidFill>
                <a:latin typeface="Arial"/>
                <a:ea typeface="Arial"/>
                <a:cs typeface="Arial"/>
                <a:sym typeface="Arial"/>
              </a:defRPr>
            </a:lvl4pPr>
            <a:lvl5pPr indent="0" lvl="4" marL="0" marR="0" rtl="0" algn="r">
              <a:spcBef>
                <a:spcPts val="0"/>
              </a:spcBef>
              <a:buNone/>
              <a:defRPr b="0" i="0" sz="1600" u="none" cap="none" strike="noStrike">
                <a:solidFill>
                  <a:schemeClr val="lt1"/>
                </a:solidFill>
                <a:latin typeface="Arial"/>
                <a:ea typeface="Arial"/>
                <a:cs typeface="Arial"/>
                <a:sym typeface="Arial"/>
              </a:defRPr>
            </a:lvl5pPr>
            <a:lvl6pPr indent="0" lvl="5" marL="0" marR="0" rtl="0" algn="r">
              <a:spcBef>
                <a:spcPts val="0"/>
              </a:spcBef>
              <a:buNone/>
              <a:defRPr b="0" i="0" sz="1600" u="none" cap="none" strike="noStrike">
                <a:solidFill>
                  <a:schemeClr val="lt1"/>
                </a:solidFill>
                <a:latin typeface="Arial"/>
                <a:ea typeface="Arial"/>
                <a:cs typeface="Arial"/>
                <a:sym typeface="Arial"/>
              </a:defRPr>
            </a:lvl6pPr>
            <a:lvl7pPr indent="0" lvl="6" marL="0" marR="0" rtl="0" algn="r">
              <a:spcBef>
                <a:spcPts val="0"/>
              </a:spcBef>
              <a:buNone/>
              <a:defRPr b="0" i="0" sz="1600" u="none" cap="none" strike="noStrike">
                <a:solidFill>
                  <a:schemeClr val="lt1"/>
                </a:solidFill>
                <a:latin typeface="Arial"/>
                <a:ea typeface="Arial"/>
                <a:cs typeface="Arial"/>
                <a:sym typeface="Arial"/>
              </a:defRPr>
            </a:lvl7pPr>
            <a:lvl8pPr indent="0" lvl="7" marL="0" marR="0" rtl="0" algn="r">
              <a:spcBef>
                <a:spcPts val="0"/>
              </a:spcBef>
              <a:buNone/>
              <a:defRPr b="0" i="0" sz="1600" u="none" cap="none" strike="noStrike">
                <a:solidFill>
                  <a:schemeClr val="lt1"/>
                </a:solidFill>
                <a:latin typeface="Arial"/>
                <a:ea typeface="Arial"/>
                <a:cs typeface="Arial"/>
                <a:sym typeface="Arial"/>
              </a:defRPr>
            </a:lvl8pPr>
            <a:lvl9pPr indent="0" lvl="8" marL="0" marR="0" rtl="0" algn="r">
              <a:spcBef>
                <a:spcPts val="0"/>
              </a:spcBef>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 name="Shape 22"/>
        <p:cNvGrpSpPr/>
        <p:nvPr/>
      </p:nvGrpSpPr>
      <p:grpSpPr>
        <a:xfrm>
          <a:off x="0" y="0"/>
          <a:ext cx="0" cy="0"/>
          <a:chOff x="0" y="0"/>
          <a:chExt cx="0" cy="0"/>
        </a:xfrm>
      </p:grpSpPr>
      <p:sp>
        <p:nvSpPr>
          <p:cNvPr id="23" name="Google Shape;23;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 name="Google Shape;24;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1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 name="Google Shape;25;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6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 name="Google Shape;26;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6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 name="Google Shape;27;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600" u="none" cap="none" strike="noStrike">
                <a:solidFill>
                  <a:srgbClr val="888888"/>
                </a:solidFill>
                <a:latin typeface="Arial"/>
                <a:ea typeface="Arial"/>
                <a:cs typeface="Arial"/>
                <a:sym typeface="Arial"/>
              </a:defRPr>
            </a:lvl1pPr>
            <a:lvl2pPr indent="0" lvl="1" marL="0" marR="0" rtl="0" algn="r">
              <a:spcBef>
                <a:spcPts val="0"/>
              </a:spcBef>
              <a:buNone/>
              <a:defRPr b="0" i="0" sz="1600" u="none" cap="none" strike="noStrike">
                <a:solidFill>
                  <a:srgbClr val="888888"/>
                </a:solidFill>
                <a:latin typeface="Arial"/>
                <a:ea typeface="Arial"/>
                <a:cs typeface="Arial"/>
                <a:sym typeface="Arial"/>
              </a:defRPr>
            </a:lvl2pPr>
            <a:lvl3pPr indent="0" lvl="2" marL="0" marR="0" rtl="0" algn="r">
              <a:spcBef>
                <a:spcPts val="0"/>
              </a:spcBef>
              <a:buNone/>
              <a:defRPr b="0" i="0" sz="1600" u="none" cap="none" strike="noStrike">
                <a:solidFill>
                  <a:srgbClr val="888888"/>
                </a:solidFill>
                <a:latin typeface="Arial"/>
                <a:ea typeface="Arial"/>
                <a:cs typeface="Arial"/>
                <a:sym typeface="Arial"/>
              </a:defRPr>
            </a:lvl3pPr>
            <a:lvl4pPr indent="0" lvl="3" marL="0" marR="0" rtl="0" algn="r">
              <a:spcBef>
                <a:spcPts val="0"/>
              </a:spcBef>
              <a:buNone/>
              <a:defRPr b="0" i="0" sz="1600" u="none" cap="none" strike="noStrike">
                <a:solidFill>
                  <a:srgbClr val="888888"/>
                </a:solidFill>
                <a:latin typeface="Arial"/>
                <a:ea typeface="Arial"/>
                <a:cs typeface="Arial"/>
                <a:sym typeface="Arial"/>
              </a:defRPr>
            </a:lvl4pPr>
            <a:lvl5pPr indent="0" lvl="4" marL="0" marR="0" rtl="0" algn="r">
              <a:spcBef>
                <a:spcPts val="0"/>
              </a:spcBef>
              <a:buNone/>
              <a:defRPr b="0" i="0" sz="1600" u="none" cap="none" strike="noStrike">
                <a:solidFill>
                  <a:srgbClr val="888888"/>
                </a:solidFill>
                <a:latin typeface="Arial"/>
                <a:ea typeface="Arial"/>
                <a:cs typeface="Arial"/>
                <a:sym typeface="Arial"/>
              </a:defRPr>
            </a:lvl5pPr>
            <a:lvl6pPr indent="0" lvl="5" marL="0" marR="0" rtl="0" algn="r">
              <a:spcBef>
                <a:spcPts val="0"/>
              </a:spcBef>
              <a:buNone/>
              <a:defRPr b="0" i="0" sz="1600" u="none" cap="none" strike="noStrike">
                <a:solidFill>
                  <a:srgbClr val="888888"/>
                </a:solidFill>
                <a:latin typeface="Arial"/>
                <a:ea typeface="Arial"/>
                <a:cs typeface="Arial"/>
                <a:sym typeface="Arial"/>
              </a:defRPr>
            </a:lvl6pPr>
            <a:lvl7pPr indent="0" lvl="6" marL="0" marR="0" rtl="0" algn="r">
              <a:spcBef>
                <a:spcPts val="0"/>
              </a:spcBef>
              <a:buNone/>
              <a:defRPr b="0" i="0" sz="1600" u="none" cap="none" strike="noStrike">
                <a:solidFill>
                  <a:srgbClr val="888888"/>
                </a:solidFill>
                <a:latin typeface="Arial"/>
                <a:ea typeface="Arial"/>
                <a:cs typeface="Arial"/>
                <a:sym typeface="Arial"/>
              </a:defRPr>
            </a:lvl7pPr>
            <a:lvl8pPr indent="0" lvl="7" marL="0" marR="0" rtl="0" algn="r">
              <a:spcBef>
                <a:spcPts val="0"/>
              </a:spcBef>
              <a:buNone/>
              <a:defRPr b="0" i="0" sz="1600" u="none" cap="none" strike="noStrike">
                <a:solidFill>
                  <a:srgbClr val="888888"/>
                </a:solidFill>
                <a:latin typeface="Arial"/>
                <a:ea typeface="Arial"/>
                <a:cs typeface="Arial"/>
                <a:sym typeface="Arial"/>
              </a:defRPr>
            </a:lvl8pPr>
            <a:lvl9pPr indent="0" lvl="8" marL="0" marR="0" rtl="0" algn="r">
              <a:spcBef>
                <a:spcPts val="0"/>
              </a:spcBef>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75.png"/><Relationship Id="rId5"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0.png"/><Relationship Id="rId4" Type="http://schemas.openxmlformats.org/officeDocument/2006/relationships/image" Target="../media/image52.png"/><Relationship Id="rId5" Type="http://schemas.openxmlformats.org/officeDocument/2006/relationships/image" Target="../media/image33.png"/><Relationship Id="rId6"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1.jpg"/><Relationship Id="rId5"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40.png"/><Relationship Id="rId5" Type="http://schemas.openxmlformats.org/officeDocument/2006/relationships/image" Target="../media/image42.png"/><Relationship Id="rId6" Type="http://schemas.openxmlformats.org/officeDocument/2006/relationships/image" Target="../media/image29.png"/><Relationship Id="rId7" Type="http://schemas.openxmlformats.org/officeDocument/2006/relationships/image" Target="../media/image31.png"/><Relationship Id="rId8"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3.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7.jpg"/><Relationship Id="rId4" Type="http://schemas.openxmlformats.org/officeDocument/2006/relationships/image" Target="../media/image39.jpg"/><Relationship Id="rId5" Type="http://schemas.openxmlformats.org/officeDocument/2006/relationships/image" Target="../media/image58.jpg"/><Relationship Id="rId6" Type="http://schemas.openxmlformats.org/officeDocument/2006/relationships/image" Target="../media/image4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9.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7.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1.png"/><Relationship Id="rId4" Type="http://schemas.openxmlformats.org/officeDocument/2006/relationships/image" Target="../media/image55.png"/><Relationship Id="rId5" Type="http://schemas.openxmlformats.org/officeDocument/2006/relationships/image" Target="../media/image54.png"/><Relationship Id="rId6" Type="http://schemas.openxmlformats.org/officeDocument/2006/relationships/image" Target="../media/image73.png"/><Relationship Id="rId7"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6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2.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4.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8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2" name="Shape 112"/>
        <p:cNvGrpSpPr/>
        <p:nvPr/>
      </p:nvGrpSpPr>
      <p:grpSpPr>
        <a:xfrm>
          <a:off x="0" y="0"/>
          <a:ext cx="0" cy="0"/>
          <a:chOff x="0" y="0"/>
          <a:chExt cx="0" cy="0"/>
        </a:xfrm>
      </p:grpSpPr>
      <p:sp>
        <p:nvSpPr>
          <p:cNvPr id="113" name="Google Shape;113;p1"/>
          <p:cNvSpPr/>
          <p:nvPr/>
        </p:nvSpPr>
        <p:spPr>
          <a:xfrm>
            <a:off x="0" y="0"/>
            <a:ext cx="1218895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Personas dándose la mano" id="114" name="Google Shape;114;p1"/>
          <p:cNvPicPr preferRelativeResize="0"/>
          <p:nvPr/>
        </p:nvPicPr>
        <p:blipFill rotWithShape="1">
          <a:blip r:embed="rId3">
            <a:alphaModFix amt="50000"/>
          </a:blip>
          <a:srcRect b="1836" l="0" r="-1" t="13871"/>
          <a:stretch/>
        </p:blipFill>
        <p:spPr>
          <a:xfrm>
            <a:off x="20" y="10"/>
            <a:ext cx="12188930" cy="6857990"/>
          </a:xfrm>
          <a:prstGeom prst="rect">
            <a:avLst/>
          </a:prstGeom>
          <a:noFill/>
          <a:ln>
            <a:noFill/>
          </a:ln>
        </p:spPr>
      </p:pic>
      <p:sp>
        <p:nvSpPr>
          <p:cNvPr id="115" name="Google Shape;115;p1"/>
          <p:cNvSpPr txBox="1"/>
          <p:nvPr>
            <p:ph type="ctrTitle"/>
          </p:nvPr>
        </p:nvSpPr>
        <p:spPr>
          <a:xfrm>
            <a:off x="1524000" y="1122363"/>
            <a:ext cx="9144000" cy="306324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5300"/>
              <a:buFont typeface="Arial"/>
              <a:buNone/>
            </a:pPr>
            <a:r>
              <a:rPr lang="en-US" sz="5300"/>
              <a:t>“Desafíos terapeuticos en TBC: efectos adversos en el tratamiento anti tuberculoso”</a:t>
            </a:r>
            <a:endParaRPr/>
          </a:p>
        </p:txBody>
      </p:sp>
      <p:sp>
        <p:nvSpPr>
          <p:cNvPr id="116" name="Google Shape;116;p1"/>
          <p:cNvSpPr txBox="1"/>
          <p:nvPr>
            <p:ph idx="1" type="subTitle"/>
          </p:nvPr>
        </p:nvSpPr>
        <p:spPr>
          <a:xfrm>
            <a:off x="1524000" y="4419423"/>
            <a:ext cx="9448800" cy="140530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lang="en-US" sz="2400"/>
              <a:t>Dra.Michelle Colodro G Becada Medicina Interna</a:t>
            </a:r>
            <a:br>
              <a:rPr lang="en-US" sz="2400"/>
            </a:br>
            <a:r>
              <a:rPr lang="en-US" sz="2400"/>
              <a:t>Dr.Néstor Villalobos Médico Internista</a:t>
            </a:r>
            <a:endParaRPr/>
          </a:p>
          <a:p>
            <a:pPr indent="0" lvl="0" marL="0" rtl="0" algn="ctr">
              <a:lnSpc>
                <a:spcPct val="100000"/>
              </a:lnSpc>
              <a:spcBef>
                <a:spcPts val="1000"/>
              </a:spcBef>
              <a:spcAft>
                <a:spcPts val="0"/>
              </a:spcAft>
              <a:buClr>
                <a:schemeClr val="lt1"/>
              </a:buClr>
              <a:buSzPts val="2400"/>
              <a:buNone/>
            </a:pPr>
            <a:r>
              <a:rPr lang="en-US" sz="2400"/>
              <a:t>HCSBA</a:t>
            </a:r>
            <a:endParaRPr/>
          </a:p>
        </p:txBody>
      </p:sp>
      <p:sp>
        <p:nvSpPr>
          <p:cNvPr id="117" name="Google Shape;117;p1"/>
          <p:cNvSpPr/>
          <p:nvPr/>
        </p:nvSpPr>
        <p:spPr>
          <a:xfrm>
            <a:off x="3974206" y="441942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8" name="Google Shape;118;p1"/>
          <p:cNvSpPr/>
          <p:nvPr/>
        </p:nvSpPr>
        <p:spPr>
          <a:xfrm flipH="1" rot="10800000">
            <a:off x="838200" y="720953"/>
            <a:ext cx="10515600" cy="5416094"/>
          </a:xfrm>
          <a:custGeom>
            <a:rect b="b" l="l" r="r" t="t"/>
            <a:pathLst>
              <a:path extrusionOk="0" h="5416094" w="1051560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noFill/>
          <a:ln cap="rnd" cmpd="sng" w="603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15"/>
                                        </p:tgtEl>
                                        <p:attrNameLst>
                                          <p:attrName>style.visibility</p:attrName>
                                        </p:attrNameLst>
                                      </p:cBhvr>
                                      <p:to>
                                        <p:strVal val="visible"/>
                                      </p:to>
                                    </p:set>
                                    <p:animEffect filter="fade" transition="in">
                                      <p:cBhvr>
                                        <p:cTn dur="400"/>
                                        <p:tgtEl>
                                          <p:spTgt spid="115"/>
                                        </p:tgtEl>
                                      </p:cBhvr>
                                    </p:animEffect>
                                  </p:childTnLst>
                                </p:cTn>
                              </p:par>
                              <p:par>
                                <p:cTn fill="hold" nodeType="withEffect" presetClass="entr" presetID="10" presetSubtype="0">
                                  <p:stCondLst>
                                    <p:cond delay="2000"/>
                                  </p:stCondLst>
                                  <p:childTnLst>
                                    <p:set>
                                      <p:cBhvr>
                                        <p:cTn dur="1" fill="hold">
                                          <p:stCondLst>
                                            <p:cond delay="0"/>
                                          </p:stCondLst>
                                        </p:cTn>
                                        <p:tgtEl>
                                          <p:spTgt spid="116">
                                            <p:txEl>
                                              <p:pRg end="0" st="0"/>
                                            </p:txEl>
                                          </p:spTgt>
                                        </p:tgtEl>
                                        <p:attrNameLst>
                                          <p:attrName>style.visibility</p:attrName>
                                        </p:attrNameLst>
                                      </p:cBhvr>
                                      <p:to>
                                        <p:strVal val="visible"/>
                                      </p:to>
                                    </p:set>
                                    <p:animEffect filter="fade" transition="in">
                                      <p:cBhvr>
                                        <p:cTn dur="400"/>
                                        <p:tgtEl>
                                          <p:spTgt spid="116">
                                            <p:txEl>
                                              <p:pRg end="0" st="0"/>
                                            </p:txEl>
                                          </p:spTgt>
                                        </p:tgtEl>
                                      </p:cBhvr>
                                    </p:animEffect>
                                  </p:childTnLst>
                                </p:cTn>
                              </p:par>
                              <p:par>
                                <p:cTn fill="hold" nodeType="withEffect" presetClass="entr" presetID="10" presetSubtype="0">
                                  <p:stCondLst>
                                    <p:cond delay="2000"/>
                                  </p:stCondLst>
                                  <p:childTnLst>
                                    <p:set>
                                      <p:cBhvr>
                                        <p:cTn dur="1" fill="hold">
                                          <p:stCondLst>
                                            <p:cond delay="0"/>
                                          </p:stCondLst>
                                        </p:cTn>
                                        <p:tgtEl>
                                          <p:spTgt spid="116">
                                            <p:txEl>
                                              <p:pRg end="1" st="1"/>
                                            </p:txEl>
                                          </p:spTgt>
                                        </p:tgtEl>
                                        <p:attrNameLst>
                                          <p:attrName>style.visibility</p:attrName>
                                        </p:attrNameLst>
                                      </p:cBhvr>
                                      <p:to>
                                        <p:strVal val="visible"/>
                                      </p:to>
                                    </p:set>
                                    <p:animEffect filter="fade" transition="in">
                                      <p:cBhvr>
                                        <p:cTn dur="400"/>
                                        <p:tgtEl>
                                          <p:spTgt spid="11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0"/>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1111"/>
              <a:buFont typeface="Arial"/>
              <a:buNone/>
            </a:pPr>
            <a:r>
              <a:rPr lang="en-US"/>
              <a:t>Reacciones cutáneas</a:t>
            </a:r>
            <a:endParaRPr/>
          </a:p>
          <a:p>
            <a:pPr indent="0" lvl="0" marL="0" rtl="0" algn="l">
              <a:lnSpc>
                <a:spcPct val="100000"/>
              </a:lnSpc>
              <a:spcBef>
                <a:spcPts val="0"/>
              </a:spcBef>
              <a:spcAft>
                <a:spcPts val="0"/>
              </a:spcAft>
              <a:buClr>
                <a:schemeClr val="dk1"/>
              </a:buClr>
              <a:buSzPct val="111111"/>
              <a:buFont typeface="Arial"/>
              <a:buNone/>
            </a:pPr>
            <a:r>
              <a:t/>
            </a:r>
            <a:endParaRPr/>
          </a:p>
        </p:txBody>
      </p:sp>
      <p:grpSp>
        <p:nvGrpSpPr>
          <p:cNvPr id="223" name="Google Shape;223;p10"/>
          <p:cNvGrpSpPr/>
          <p:nvPr/>
        </p:nvGrpSpPr>
        <p:grpSpPr>
          <a:xfrm>
            <a:off x="415599" y="1538785"/>
            <a:ext cx="11642080" cy="5185323"/>
            <a:chOff x="0" y="2153"/>
            <a:chExt cx="11642080" cy="5185323"/>
          </a:xfrm>
        </p:grpSpPr>
        <p:sp>
          <p:nvSpPr>
            <p:cNvPr id="224" name="Google Shape;224;p10"/>
            <p:cNvSpPr/>
            <p:nvPr/>
          </p:nvSpPr>
          <p:spPr>
            <a:xfrm>
              <a:off x="0" y="2153"/>
              <a:ext cx="11642080" cy="1091646"/>
            </a:xfrm>
            <a:prstGeom prst="roundRect">
              <a:avLst>
                <a:gd fmla="val 10000" name="adj"/>
              </a:avLst>
            </a:prstGeom>
            <a:solidFill>
              <a:srgbClr val="D5DA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0"/>
            <p:cNvSpPr/>
            <p:nvPr/>
          </p:nvSpPr>
          <p:spPr>
            <a:xfrm>
              <a:off x="330223" y="247774"/>
              <a:ext cx="600405" cy="600405"/>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0"/>
            <p:cNvSpPr/>
            <p:nvPr/>
          </p:nvSpPr>
          <p:spPr>
            <a:xfrm>
              <a:off x="1260852" y="2153"/>
              <a:ext cx="10381228" cy="109164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
            <p:cNvSpPr txBox="1"/>
            <p:nvPr/>
          </p:nvSpPr>
          <p:spPr>
            <a:xfrm>
              <a:off x="1260852" y="2153"/>
              <a:ext cx="10381228" cy="1091646"/>
            </a:xfrm>
            <a:prstGeom prst="rect">
              <a:avLst/>
            </a:prstGeom>
            <a:noFill/>
            <a:ln>
              <a:noFill/>
            </a:ln>
          </p:spPr>
          <p:txBody>
            <a:bodyPr anchorCtr="0" anchor="ctr" bIns="115525" lIns="115525" spcFirstLastPara="1" rIns="115525" wrap="square" tIns="115525">
              <a:noAutofit/>
            </a:bodyPr>
            <a:lstStyle/>
            <a:p>
              <a:pPr indent="0" lvl="0" marL="0" marR="0" rtl="0" algn="l">
                <a:lnSpc>
                  <a:spcPct val="100000"/>
                </a:lnSpc>
                <a:spcBef>
                  <a:spcPts val="0"/>
                </a:spcBef>
                <a:spcAft>
                  <a:spcPts val="0"/>
                </a:spcAft>
                <a:buClr>
                  <a:schemeClr val="dk1"/>
                </a:buClr>
                <a:buSzPts val="3200"/>
                <a:buFont typeface="Arial"/>
                <a:buNone/>
              </a:pPr>
              <a:r>
                <a:rPr b="1" lang="en-US" sz="3200">
                  <a:solidFill>
                    <a:schemeClr val="dk1"/>
                  </a:solidFill>
                  <a:latin typeface="Arial"/>
                  <a:ea typeface="Arial"/>
                  <a:cs typeface="Arial"/>
                  <a:sym typeface="Arial"/>
                </a:rPr>
                <a:t>La piel suele tener un número limitado de formas de expresar una noxa dada</a:t>
              </a:r>
              <a:r>
                <a:rPr lang="en-US" sz="3200">
                  <a:solidFill>
                    <a:schemeClr val="dk1"/>
                  </a:solidFill>
                  <a:latin typeface="Arial"/>
                  <a:ea typeface="Arial"/>
                  <a:cs typeface="Arial"/>
                  <a:sym typeface="Arial"/>
                </a:rPr>
                <a:t>.</a:t>
              </a:r>
              <a:endParaRPr sz="3200">
                <a:solidFill>
                  <a:schemeClr val="dk1"/>
                </a:solidFill>
                <a:latin typeface="Arial"/>
                <a:ea typeface="Arial"/>
                <a:cs typeface="Arial"/>
                <a:sym typeface="Arial"/>
              </a:endParaRPr>
            </a:p>
          </p:txBody>
        </p:sp>
        <p:sp>
          <p:nvSpPr>
            <p:cNvPr id="228" name="Google Shape;228;p10"/>
            <p:cNvSpPr/>
            <p:nvPr/>
          </p:nvSpPr>
          <p:spPr>
            <a:xfrm>
              <a:off x="0" y="1366712"/>
              <a:ext cx="11642080" cy="1091646"/>
            </a:xfrm>
            <a:prstGeom prst="roundRect">
              <a:avLst>
                <a:gd fmla="val 10000" name="adj"/>
              </a:avLst>
            </a:prstGeom>
            <a:solidFill>
              <a:srgbClr val="D5DA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0"/>
            <p:cNvSpPr/>
            <p:nvPr/>
          </p:nvSpPr>
          <p:spPr>
            <a:xfrm>
              <a:off x="330223" y="1612333"/>
              <a:ext cx="600405" cy="600405"/>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0"/>
            <p:cNvSpPr/>
            <p:nvPr/>
          </p:nvSpPr>
          <p:spPr>
            <a:xfrm>
              <a:off x="1260852" y="1366712"/>
              <a:ext cx="10381228" cy="109164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0"/>
            <p:cNvSpPr txBox="1"/>
            <p:nvPr/>
          </p:nvSpPr>
          <p:spPr>
            <a:xfrm>
              <a:off x="1260852" y="1366712"/>
              <a:ext cx="10381228" cy="1091646"/>
            </a:xfrm>
            <a:prstGeom prst="rect">
              <a:avLst/>
            </a:prstGeom>
            <a:noFill/>
            <a:ln>
              <a:noFill/>
            </a:ln>
          </p:spPr>
          <p:txBody>
            <a:bodyPr anchorCtr="0" anchor="ctr" bIns="115525" lIns="115525" spcFirstLastPara="1" rIns="115525" wrap="square" tIns="115525">
              <a:noAutofit/>
            </a:bodyPr>
            <a:lstStyle/>
            <a:p>
              <a:pPr indent="0" lvl="0" marL="0" marR="0" rtl="0" algn="l">
                <a:lnSpc>
                  <a:spcPct val="100000"/>
                </a:lnSpc>
                <a:spcBef>
                  <a:spcPts val="0"/>
                </a:spcBef>
                <a:spcAft>
                  <a:spcPts val="0"/>
                </a:spcAft>
                <a:buClr>
                  <a:schemeClr val="dk1"/>
                </a:buClr>
                <a:buSzPts val="3200"/>
                <a:buFont typeface="Arial"/>
                <a:buNone/>
              </a:pPr>
              <a:r>
                <a:rPr b="1" lang="en-US" sz="3200">
                  <a:solidFill>
                    <a:schemeClr val="dk1"/>
                  </a:solidFill>
                  <a:latin typeface="Arial"/>
                  <a:ea typeface="Arial"/>
                  <a:cs typeface="Arial"/>
                  <a:sym typeface="Arial"/>
                </a:rPr>
                <a:t>Las reacciones graves involucran anafilaxia, DRESS, NET/SJ y AGEP. </a:t>
              </a:r>
              <a:endParaRPr b="1" sz="3200">
                <a:solidFill>
                  <a:schemeClr val="dk1"/>
                </a:solidFill>
                <a:latin typeface="Arial"/>
                <a:ea typeface="Arial"/>
                <a:cs typeface="Arial"/>
                <a:sym typeface="Arial"/>
              </a:endParaRPr>
            </a:p>
          </p:txBody>
        </p:sp>
        <p:sp>
          <p:nvSpPr>
            <p:cNvPr id="232" name="Google Shape;232;p10"/>
            <p:cNvSpPr/>
            <p:nvPr/>
          </p:nvSpPr>
          <p:spPr>
            <a:xfrm>
              <a:off x="0" y="2731271"/>
              <a:ext cx="11642080" cy="1091646"/>
            </a:xfrm>
            <a:prstGeom prst="roundRect">
              <a:avLst>
                <a:gd fmla="val 10000" name="adj"/>
              </a:avLst>
            </a:prstGeom>
            <a:solidFill>
              <a:srgbClr val="D5DA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0"/>
            <p:cNvSpPr/>
            <p:nvPr/>
          </p:nvSpPr>
          <p:spPr>
            <a:xfrm>
              <a:off x="330223" y="2976891"/>
              <a:ext cx="600405" cy="600405"/>
            </a:xfrm>
            <a:prstGeom prst="rect">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0"/>
            <p:cNvSpPr/>
            <p:nvPr/>
          </p:nvSpPr>
          <p:spPr>
            <a:xfrm>
              <a:off x="1260852" y="2731271"/>
              <a:ext cx="10381228" cy="109164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0"/>
            <p:cNvSpPr txBox="1"/>
            <p:nvPr/>
          </p:nvSpPr>
          <p:spPr>
            <a:xfrm>
              <a:off x="1260852" y="2731271"/>
              <a:ext cx="10381228" cy="1091646"/>
            </a:xfrm>
            <a:prstGeom prst="rect">
              <a:avLst/>
            </a:prstGeom>
            <a:noFill/>
            <a:ln>
              <a:noFill/>
            </a:ln>
          </p:spPr>
          <p:txBody>
            <a:bodyPr anchorCtr="0" anchor="ctr" bIns="115525" lIns="115525" spcFirstLastPara="1" rIns="115525" wrap="square" tIns="115525">
              <a:noAutofit/>
            </a:bodyPr>
            <a:lstStyle/>
            <a:p>
              <a:pPr indent="0" lvl="0" marL="0" marR="0" rtl="0" algn="l">
                <a:lnSpc>
                  <a:spcPct val="100000"/>
                </a:lnSpc>
                <a:spcBef>
                  <a:spcPts val="0"/>
                </a:spcBef>
                <a:spcAft>
                  <a:spcPts val="0"/>
                </a:spcAft>
                <a:buClr>
                  <a:schemeClr val="dk1"/>
                </a:buClr>
                <a:buSzPts val="2800"/>
                <a:buFont typeface="Arial"/>
                <a:buNone/>
              </a:pPr>
              <a:r>
                <a:rPr b="1" lang="en-US" sz="2800">
                  <a:solidFill>
                    <a:schemeClr val="dk1"/>
                  </a:solidFill>
                  <a:latin typeface="Arial"/>
                  <a:ea typeface="Arial"/>
                  <a:cs typeface="Arial"/>
                  <a:sym typeface="Arial"/>
                </a:rPr>
                <a:t>Como signos de alarma tenemos el compromiso sistémico, angioedema y signos sugerentes de DRESS y SSJ/NET (edema facial, dolor cutáneo, nikolsky positivo, etc)</a:t>
              </a:r>
              <a:endParaRPr sz="2800">
                <a:solidFill>
                  <a:schemeClr val="dk1"/>
                </a:solidFill>
                <a:latin typeface="Arial"/>
                <a:ea typeface="Arial"/>
                <a:cs typeface="Arial"/>
                <a:sym typeface="Arial"/>
              </a:endParaRPr>
            </a:p>
          </p:txBody>
        </p:sp>
        <p:sp>
          <p:nvSpPr>
            <p:cNvPr id="236" name="Google Shape;236;p10"/>
            <p:cNvSpPr/>
            <p:nvPr/>
          </p:nvSpPr>
          <p:spPr>
            <a:xfrm>
              <a:off x="0" y="4095830"/>
              <a:ext cx="11642080" cy="1091646"/>
            </a:xfrm>
            <a:prstGeom prst="roundRect">
              <a:avLst>
                <a:gd fmla="val 10000" name="adj"/>
              </a:avLst>
            </a:prstGeom>
            <a:solidFill>
              <a:srgbClr val="D5DA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0"/>
            <p:cNvSpPr/>
            <p:nvPr/>
          </p:nvSpPr>
          <p:spPr>
            <a:xfrm>
              <a:off x="330223" y="4341450"/>
              <a:ext cx="600405" cy="600405"/>
            </a:xfrm>
            <a:prstGeom prst="rect">
              <a:avLst/>
            </a:prstGeom>
            <a:blipFill rotWithShape="1">
              <a:blip r:embed="rId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0"/>
            <p:cNvSpPr/>
            <p:nvPr/>
          </p:nvSpPr>
          <p:spPr>
            <a:xfrm>
              <a:off x="1260852" y="4095830"/>
              <a:ext cx="5238936" cy="109164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0"/>
            <p:cNvSpPr txBox="1"/>
            <p:nvPr/>
          </p:nvSpPr>
          <p:spPr>
            <a:xfrm>
              <a:off x="1260852" y="4095830"/>
              <a:ext cx="5238936" cy="1091646"/>
            </a:xfrm>
            <a:prstGeom prst="rect">
              <a:avLst/>
            </a:prstGeom>
            <a:noFill/>
            <a:ln>
              <a:noFill/>
            </a:ln>
          </p:spPr>
          <p:txBody>
            <a:bodyPr anchorCtr="0" anchor="ctr" bIns="115525" lIns="115525" spcFirstLastPara="1" rIns="115525" wrap="square" tIns="115525">
              <a:noAutofit/>
            </a:bodyPr>
            <a:lstStyle/>
            <a:p>
              <a:pPr indent="0" lvl="0" marL="0" marR="0" rtl="0" algn="l">
                <a:lnSpc>
                  <a:spcPct val="100000"/>
                </a:lnSpc>
                <a:spcBef>
                  <a:spcPts val="0"/>
                </a:spcBef>
                <a:spcAft>
                  <a:spcPts val="0"/>
                </a:spcAft>
                <a:buClr>
                  <a:schemeClr val="dk1"/>
                </a:buClr>
                <a:buSzPts val="3200"/>
                <a:buFont typeface="Arial"/>
                <a:buNone/>
              </a:pPr>
              <a:r>
                <a:rPr b="1" lang="en-US" sz="3200">
                  <a:solidFill>
                    <a:schemeClr val="dk1"/>
                  </a:solidFill>
                  <a:latin typeface="Arial"/>
                  <a:ea typeface="Arial"/>
                  <a:cs typeface="Arial"/>
                  <a:sym typeface="Arial"/>
                </a:rPr>
                <a:t>Reacciones cutáneas de tipo tardío 🡪 </a:t>
              </a:r>
              <a:endParaRPr b="1" sz="3200">
                <a:solidFill>
                  <a:schemeClr val="dk1"/>
                </a:solidFill>
                <a:latin typeface="Arial"/>
                <a:ea typeface="Arial"/>
                <a:cs typeface="Arial"/>
                <a:sym typeface="Arial"/>
              </a:endParaRPr>
            </a:p>
          </p:txBody>
        </p:sp>
        <p:sp>
          <p:nvSpPr>
            <p:cNvPr id="240" name="Google Shape;240;p10"/>
            <p:cNvSpPr/>
            <p:nvPr/>
          </p:nvSpPr>
          <p:spPr>
            <a:xfrm>
              <a:off x="6499788" y="4095830"/>
              <a:ext cx="5142292" cy="109164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0"/>
            <p:cNvSpPr txBox="1"/>
            <p:nvPr/>
          </p:nvSpPr>
          <p:spPr>
            <a:xfrm>
              <a:off x="6499788" y="4095830"/>
              <a:ext cx="5142292" cy="1091646"/>
            </a:xfrm>
            <a:prstGeom prst="rect">
              <a:avLst/>
            </a:prstGeom>
            <a:noFill/>
            <a:ln>
              <a:noFill/>
            </a:ln>
          </p:spPr>
          <p:txBody>
            <a:bodyPr anchorCtr="0" anchor="ctr" bIns="115525" lIns="115525" spcFirstLastPara="1" rIns="115525" wrap="square" tIns="115525">
              <a:noAutofit/>
            </a:bodyPr>
            <a:lstStyle/>
            <a:p>
              <a:pPr indent="0" lvl="0" marL="0" marR="0" rtl="0" algn="l">
                <a:lnSpc>
                  <a:spcPct val="100000"/>
                </a:lnSpc>
                <a:spcBef>
                  <a:spcPts val="0"/>
                </a:spcBef>
                <a:spcAft>
                  <a:spcPts val="0"/>
                </a:spcAft>
                <a:buClr>
                  <a:schemeClr val="dk1"/>
                </a:buClr>
                <a:buSzPts val="2800"/>
                <a:buFont typeface="Arial"/>
                <a:buNone/>
              </a:pPr>
              <a:r>
                <a:rPr b="1" lang="en-US" sz="2800">
                  <a:solidFill>
                    <a:schemeClr val="dk1"/>
                  </a:solidFill>
                  <a:latin typeface="Arial"/>
                  <a:ea typeface="Arial"/>
                  <a:cs typeface="Arial"/>
                  <a:sym typeface="Arial"/>
                </a:rPr>
                <a:t>Reacción morbiliforme o rash maculopapular – DRESS - SSJ/NET- Reacciones liquenoides- Erupción fija por drogas</a:t>
              </a:r>
              <a:endParaRPr b="1" sz="2800">
                <a:solidFill>
                  <a:schemeClr val="dk1"/>
                </a:solidFill>
                <a:latin typeface="Arial"/>
                <a:ea typeface="Arial"/>
                <a:cs typeface="Arial"/>
                <a:sym typeface="Arial"/>
              </a:endParaRPr>
            </a:p>
          </p:txBody>
        </p:sp>
      </p:grpSp>
      <p:sp>
        <p:nvSpPr>
          <p:cNvPr id="242" name="Google Shape;242;p10"/>
          <p:cNvSpPr txBox="1"/>
          <p:nvPr/>
        </p:nvSpPr>
        <p:spPr>
          <a:xfrm>
            <a:off x="7518000" y="0"/>
            <a:ext cx="4674000" cy="1723508"/>
          </a:xfrm>
          <a:prstGeom prst="rect">
            <a:avLst/>
          </a:prstGeom>
          <a:solidFill>
            <a:srgbClr val="F4CCCC"/>
          </a:solidFill>
          <a:ln>
            <a:noFill/>
          </a:ln>
        </p:spPr>
        <p:txBody>
          <a:bodyPr anchorCtr="0" anchor="t" bIns="121900" lIns="121900" spcFirstLastPara="1" rIns="121900" wrap="square" tIns="121900">
            <a:spAutoFit/>
          </a:bodyPr>
          <a:lstStyle/>
          <a:p>
            <a:pPr indent="-457188" lvl="0" marL="609585" marR="0" rtl="0" algn="l">
              <a:spcBef>
                <a:spcPts val="0"/>
              </a:spcBef>
              <a:spcAft>
                <a:spcPts val="0"/>
              </a:spcAft>
              <a:buClr>
                <a:schemeClr val="dk2"/>
              </a:buClr>
              <a:buSzPts val="1800"/>
              <a:buFont typeface="Arial"/>
              <a:buChar char="●"/>
            </a:pPr>
            <a:r>
              <a:rPr b="1" lang="en-US" sz="2400">
                <a:solidFill>
                  <a:schemeClr val="dk2"/>
                </a:solidFill>
                <a:latin typeface="Arial"/>
                <a:ea typeface="Arial"/>
                <a:cs typeface="Arial"/>
                <a:sym typeface="Arial"/>
              </a:rPr>
              <a:t>Compromiso sistémico</a:t>
            </a:r>
            <a:endParaRPr b="1" sz="2400">
              <a:solidFill>
                <a:schemeClr val="dk2"/>
              </a:solidFill>
              <a:latin typeface="Arial"/>
              <a:ea typeface="Arial"/>
              <a:cs typeface="Arial"/>
              <a:sym typeface="Arial"/>
            </a:endParaRPr>
          </a:p>
          <a:p>
            <a:pPr indent="-457188" lvl="0" marL="609585" marR="0" rtl="0" algn="l">
              <a:spcBef>
                <a:spcPts val="0"/>
              </a:spcBef>
              <a:spcAft>
                <a:spcPts val="0"/>
              </a:spcAft>
              <a:buClr>
                <a:schemeClr val="dk2"/>
              </a:buClr>
              <a:buSzPts val="1800"/>
              <a:buFont typeface="Arial"/>
              <a:buChar char="●"/>
            </a:pPr>
            <a:r>
              <a:rPr b="1" lang="en-US" sz="2400">
                <a:solidFill>
                  <a:schemeClr val="dk2"/>
                </a:solidFill>
                <a:latin typeface="Arial"/>
                <a:ea typeface="Arial"/>
                <a:cs typeface="Arial"/>
                <a:sym typeface="Arial"/>
              </a:rPr>
              <a:t>Angioedema</a:t>
            </a:r>
            <a:endParaRPr b="1" sz="2400">
              <a:solidFill>
                <a:schemeClr val="dk2"/>
              </a:solidFill>
              <a:latin typeface="Arial"/>
              <a:ea typeface="Arial"/>
              <a:cs typeface="Arial"/>
              <a:sym typeface="Arial"/>
            </a:endParaRPr>
          </a:p>
          <a:p>
            <a:pPr indent="-457188" lvl="0" marL="609585" marR="0" rtl="0" algn="l">
              <a:spcBef>
                <a:spcPts val="0"/>
              </a:spcBef>
              <a:spcAft>
                <a:spcPts val="0"/>
              </a:spcAft>
              <a:buClr>
                <a:schemeClr val="dk2"/>
              </a:buClr>
              <a:buSzPts val="1800"/>
              <a:buFont typeface="Arial"/>
              <a:buChar char="●"/>
            </a:pPr>
            <a:r>
              <a:rPr b="1" lang="en-US" sz="2400">
                <a:solidFill>
                  <a:schemeClr val="dk2"/>
                </a:solidFill>
                <a:latin typeface="Arial"/>
                <a:ea typeface="Arial"/>
                <a:cs typeface="Arial"/>
                <a:sym typeface="Arial"/>
              </a:rPr>
              <a:t>Signos de DRESS</a:t>
            </a:r>
            <a:endParaRPr b="1" sz="2400">
              <a:solidFill>
                <a:schemeClr val="dk2"/>
              </a:solidFill>
              <a:latin typeface="Arial"/>
              <a:ea typeface="Arial"/>
              <a:cs typeface="Arial"/>
              <a:sym typeface="Arial"/>
            </a:endParaRPr>
          </a:p>
          <a:p>
            <a:pPr indent="-457188" lvl="0" marL="609585" marR="0" rtl="0" algn="l">
              <a:spcBef>
                <a:spcPts val="0"/>
              </a:spcBef>
              <a:spcAft>
                <a:spcPts val="0"/>
              </a:spcAft>
              <a:buClr>
                <a:schemeClr val="dk2"/>
              </a:buClr>
              <a:buSzPts val="1800"/>
              <a:buFont typeface="Arial"/>
              <a:buChar char="●"/>
            </a:pPr>
            <a:r>
              <a:rPr b="1" lang="en-US" sz="2400">
                <a:solidFill>
                  <a:schemeClr val="dk2"/>
                </a:solidFill>
                <a:latin typeface="Arial"/>
                <a:ea typeface="Arial"/>
                <a:cs typeface="Arial"/>
                <a:sym typeface="Arial"/>
              </a:rPr>
              <a:t>Signos de SSJ/NET</a:t>
            </a:r>
            <a:endParaRPr b="1" sz="2400">
              <a:solidFill>
                <a:schemeClr val="dk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6" name="Shape 246"/>
        <p:cNvGrpSpPr/>
        <p:nvPr/>
      </p:nvGrpSpPr>
      <p:grpSpPr>
        <a:xfrm>
          <a:off x="0" y="0"/>
          <a:ext cx="0" cy="0"/>
          <a:chOff x="0" y="0"/>
          <a:chExt cx="0" cy="0"/>
        </a:xfrm>
      </p:grpSpPr>
      <p:sp>
        <p:nvSpPr>
          <p:cNvPr id="247" name="Google Shape;247;p1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8" name="Google Shape;248;p11"/>
          <p:cNvSpPr txBox="1"/>
          <p:nvPr>
            <p:ph type="title"/>
          </p:nvPr>
        </p:nvSpPr>
        <p:spPr>
          <a:xfrm>
            <a:off x="635000" y="634029"/>
            <a:ext cx="10921640" cy="131469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Arial"/>
              <a:buNone/>
            </a:pPr>
            <a:r>
              <a:rPr lang="en-US" sz="4000"/>
              <a:t>Siguiendo con el caso. </a:t>
            </a:r>
            <a:br>
              <a:rPr lang="en-US" sz="4000"/>
            </a:br>
            <a:r>
              <a:rPr lang="en-US" sz="4000"/>
              <a:t>La conducta apropiada a seguir…</a:t>
            </a:r>
            <a:endParaRPr/>
          </a:p>
        </p:txBody>
      </p:sp>
      <p:sp>
        <p:nvSpPr>
          <p:cNvPr id="249" name="Google Shape;249;p11"/>
          <p:cNvSpPr/>
          <p:nvPr/>
        </p:nvSpPr>
        <p:spPr>
          <a:xfrm flipH="1" rot="10800000">
            <a:off x="648305" y="2241737"/>
            <a:ext cx="10900219" cy="18288"/>
          </a:xfrm>
          <a:custGeom>
            <a:rect b="b" l="l" r="r" t="t"/>
            <a:pathLst>
              <a:path extrusionOk="0" fill="none" h="18288" w="10900219">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extrusionOk="0" h="18288" w="10900219">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rgbClr val="778DC2"/>
          </a:solidFill>
          <a:ln cap="flat" cmpd="sng" w="34925">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50" name="Google Shape;250;p11"/>
          <p:cNvGrpSpPr/>
          <p:nvPr/>
        </p:nvGrpSpPr>
        <p:grpSpPr>
          <a:xfrm>
            <a:off x="912840" y="2877919"/>
            <a:ext cx="10355481" cy="3333296"/>
            <a:chOff x="280193" y="72821"/>
            <a:chExt cx="10355481" cy="3333296"/>
          </a:xfrm>
        </p:grpSpPr>
        <p:sp>
          <p:nvSpPr>
            <p:cNvPr id="251" name="Google Shape;251;p11"/>
            <p:cNvSpPr/>
            <p:nvPr/>
          </p:nvSpPr>
          <p:spPr>
            <a:xfrm>
              <a:off x="280193" y="72821"/>
              <a:ext cx="1370938" cy="1370938"/>
            </a:xfrm>
            <a:prstGeom prst="ellipse">
              <a:avLst/>
            </a:prstGeom>
            <a:solidFill>
              <a:srgbClr val="72AA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a:off x="568090" y="360718"/>
              <a:ext cx="795144" cy="795144"/>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a:off x="1944904" y="72821"/>
              <a:ext cx="3231497" cy="137093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1"/>
            <p:cNvSpPr txBox="1"/>
            <p:nvPr/>
          </p:nvSpPr>
          <p:spPr>
            <a:xfrm>
              <a:off x="1944904" y="72821"/>
              <a:ext cx="3231497" cy="1370938"/>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485681"/>
                </a:buClr>
                <a:buSzPts val="2800"/>
                <a:buFont typeface="Arial"/>
                <a:buNone/>
              </a:pPr>
              <a:r>
                <a:rPr b="1" lang="en-US" sz="2800">
                  <a:solidFill>
                    <a:srgbClr val="485681"/>
                  </a:solidFill>
                  <a:latin typeface="Arial"/>
                  <a:ea typeface="Arial"/>
                  <a:cs typeface="Arial"/>
                  <a:sym typeface="Arial"/>
                </a:rPr>
                <a:t>Se han reportado RAMs a todos los antituberculosos por lo que es imposible discrminar cuál de ellos provocó la reacción</a:t>
              </a:r>
              <a:r>
                <a:rPr lang="en-US" sz="2400">
                  <a:solidFill>
                    <a:schemeClr val="dk1"/>
                  </a:solidFill>
                  <a:latin typeface="Arial"/>
                  <a:ea typeface="Arial"/>
                  <a:cs typeface="Arial"/>
                  <a:sym typeface="Arial"/>
                </a:rPr>
                <a:t>.</a:t>
              </a:r>
              <a:endParaRPr/>
            </a:p>
          </p:txBody>
        </p:sp>
        <p:sp>
          <p:nvSpPr>
            <p:cNvPr id="255" name="Google Shape;255;p11"/>
            <p:cNvSpPr/>
            <p:nvPr/>
          </p:nvSpPr>
          <p:spPr>
            <a:xfrm>
              <a:off x="5739466" y="72821"/>
              <a:ext cx="1370938" cy="1370938"/>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a:off x="6027363" y="360718"/>
              <a:ext cx="795144" cy="795144"/>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a:off x="7404177" y="72821"/>
              <a:ext cx="3231497" cy="137093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txBox="1"/>
            <p:nvPr/>
          </p:nvSpPr>
          <p:spPr>
            <a:xfrm>
              <a:off x="7404177" y="72821"/>
              <a:ext cx="3231497" cy="1370938"/>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b="1" lang="en-US" sz="3200">
                  <a:solidFill>
                    <a:schemeClr val="dk1"/>
                  </a:solidFill>
                  <a:latin typeface="Arial"/>
                  <a:ea typeface="Arial"/>
                  <a:cs typeface="Arial"/>
                  <a:sym typeface="Arial"/>
                </a:rPr>
                <a:t>NO se puede solo eliminar algunos por el alto riesgo de perpetuar o empeorar cuadro.</a:t>
              </a:r>
              <a:endParaRPr/>
            </a:p>
          </p:txBody>
        </p:sp>
        <p:sp>
          <p:nvSpPr>
            <p:cNvPr id="259" name="Google Shape;259;p11"/>
            <p:cNvSpPr/>
            <p:nvPr/>
          </p:nvSpPr>
          <p:spPr>
            <a:xfrm>
              <a:off x="280193" y="2035179"/>
              <a:ext cx="1370938" cy="1370938"/>
            </a:xfrm>
            <a:prstGeom prst="ellipse">
              <a:avLst/>
            </a:prstGeom>
            <a:solidFill>
              <a:srgbClr val="C276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1"/>
            <p:cNvSpPr/>
            <p:nvPr/>
          </p:nvSpPr>
          <p:spPr>
            <a:xfrm>
              <a:off x="568090" y="2323076"/>
              <a:ext cx="795144" cy="795144"/>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a:off x="1944904" y="2035179"/>
              <a:ext cx="3231497" cy="137093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txBox="1"/>
            <p:nvPr/>
          </p:nvSpPr>
          <p:spPr>
            <a:xfrm>
              <a:off x="1944904" y="2035179"/>
              <a:ext cx="3231497" cy="1370938"/>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b="1" lang="en-US" sz="3200">
                  <a:solidFill>
                    <a:schemeClr val="dk1"/>
                  </a:solidFill>
                  <a:latin typeface="Arial"/>
                  <a:ea typeface="Arial"/>
                  <a:cs typeface="Arial"/>
                  <a:sym typeface="Arial"/>
                </a:rPr>
                <a:t>Se debe frenar respuesta inmunológica aguda con CORTICOIDES SISTËMICOS.</a:t>
              </a:r>
              <a:endParaRPr/>
            </a:p>
          </p:txBody>
        </p:sp>
        <p:sp>
          <p:nvSpPr>
            <p:cNvPr id="263" name="Google Shape;263;p11"/>
            <p:cNvSpPr/>
            <p:nvPr/>
          </p:nvSpPr>
          <p:spPr>
            <a:xfrm>
              <a:off x="5739466" y="2035179"/>
              <a:ext cx="1370938" cy="1370938"/>
            </a:xfrm>
            <a:prstGeom prst="ellipse">
              <a:avLst/>
            </a:prstGeom>
            <a:solidFill>
              <a:srgbClr val="C39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
            <p:cNvSpPr/>
            <p:nvPr/>
          </p:nvSpPr>
          <p:spPr>
            <a:xfrm>
              <a:off x="6027363" y="2323076"/>
              <a:ext cx="795144" cy="795144"/>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a:off x="7404177" y="2035179"/>
              <a:ext cx="3231497" cy="137093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txBox="1"/>
            <p:nvPr/>
          </p:nvSpPr>
          <p:spPr>
            <a:xfrm>
              <a:off x="7404177" y="2035179"/>
              <a:ext cx="3231497" cy="1370938"/>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3200"/>
                <a:buFont typeface="Arial"/>
                <a:buNone/>
              </a:pPr>
              <a:r>
                <a:rPr b="1" lang="en-US" sz="3200">
                  <a:solidFill>
                    <a:schemeClr val="dk1"/>
                  </a:solidFill>
                  <a:latin typeface="Arial"/>
                  <a:ea typeface="Arial"/>
                  <a:cs typeface="Arial"/>
                  <a:sym typeface="Arial"/>
                </a:rPr>
                <a:t>SUSPENDER TODOS LOS FÄRMACOS + CORTICOTERAPIA SISTËMICA</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1" name="Shape 271"/>
        <p:cNvGrpSpPr/>
        <p:nvPr/>
      </p:nvGrpSpPr>
      <p:grpSpPr>
        <a:xfrm>
          <a:off x="0" y="0"/>
          <a:ext cx="0" cy="0"/>
          <a:chOff x="0" y="0"/>
          <a:chExt cx="0" cy="0"/>
        </a:xfrm>
      </p:grpSpPr>
      <p:sp>
        <p:nvSpPr>
          <p:cNvPr id="272" name="Google Shape;272;p1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 name="Google Shape;273;p12"/>
          <p:cNvSpPr txBox="1"/>
          <p:nvPr>
            <p:ph type="title"/>
          </p:nvPr>
        </p:nvSpPr>
        <p:spPr>
          <a:xfrm>
            <a:off x="635000" y="634029"/>
            <a:ext cx="10921640" cy="1314698"/>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6700"/>
              <a:buFont typeface="Arial"/>
              <a:buNone/>
            </a:pPr>
            <a:r>
              <a:rPr lang="en-US" sz="6700"/>
              <a:t>Continuemos con el caso…</a:t>
            </a:r>
            <a:endParaRPr/>
          </a:p>
        </p:txBody>
      </p:sp>
      <p:sp>
        <p:nvSpPr>
          <p:cNvPr id="274" name="Google Shape;274;p12"/>
          <p:cNvSpPr/>
          <p:nvPr/>
        </p:nvSpPr>
        <p:spPr>
          <a:xfrm flipH="1" rot="10800000">
            <a:off x="648305" y="2241737"/>
            <a:ext cx="10900219" cy="18288"/>
          </a:xfrm>
          <a:custGeom>
            <a:rect b="b" l="l" r="r" t="t"/>
            <a:pathLst>
              <a:path extrusionOk="0" fill="none" h="18288" w="10900219">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extrusionOk="0" h="18288" w="10900219">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rgbClr val="778DC2"/>
          </a:solidFill>
          <a:ln cap="flat" cmpd="sng" w="34925">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5" name="Google Shape;275;p12"/>
          <p:cNvGrpSpPr/>
          <p:nvPr/>
        </p:nvGrpSpPr>
        <p:grpSpPr>
          <a:xfrm>
            <a:off x="638104" y="3108100"/>
            <a:ext cx="10980043" cy="3227440"/>
            <a:chOff x="5457" y="303002"/>
            <a:chExt cx="10980043" cy="3227440"/>
          </a:xfrm>
        </p:grpSpPr>
        <p:sp>
          <p:nvSpPr>
            <p:cNvPr id="276" name="Google Shape;276;p12"/>
            <p:cNvSpPr/>
            <p:nvPr/>
          </p:nvSpPr>
          <p:spPr>
            <a:xfrm>
              <a:off x="935969" y="666812"/>
              <a:ext cx="744409" cy="71"/>
            </a:xfrm>
            <a:prstGeom prst="rect">
              <a:avLst/>
            </a:prstGeom>
            <a:solidFill>
              <a:srgbClr val="D3E2E7">
                <a:alpha val="89803"/>
              </a:srgbClr>
            </a:solidFill>
            <a:ln cap="flat" cmpd="sng" w="12700">
              <a:solidFill>
                <a:srgbClr val="D3E2E7">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2"/>
            <p:cNvSpPr/>
            <p:nvPr/>
          </p:nvSpPr>
          <p:spPr>
            <a:xfrm>
              <a:off x="1725044" y="604317"/>
              <a:ext cx="85607" cy="160792"/>
            </a:xfrm>
            <a:prstGeom prst="chevron">
              <a:avLst>
                <a:gd fmla="val 90000" name="adj"/>
              </a:avLst>
            </a:prstGeom>
            <a:solidFill>
              <a:srgbClr val="DDDBED">
                <a:alpha val="89803"/>
              </a:srgbClr>
            </a:solidFill>
            <a:ln cap="flat" cmpd="sng" w="12700">
              <a:solidFill>
                <a:srgbClr val="DDDBE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2"/>
            <p:cNvSpPr/>
            <p:nvPr/>
          </p:nvSpPr>
          <p:spPr>
            <a:xfrm>
              <a:off x="479072" y="303002"/>
              <a:ext cx="727691" cy="727691"/>
            </a:xfrm>
            <a:prstGeom prst="ellipse">
              <a:avLst/>
            </a:prstGeom>
            <a:solidFill>
              <a:srgbClr val="72AAC0"/>
            </a:solidFill>
            <a:ln cap="flat" cmpd="sng" w="12700">
              <a:solidFill>
                <a:srgbClr val="72AAC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2"/>
            <p:cNvSpPr txBox="1"/>
            <p:nvPr/>
          </p:nvSpPr>
          <p:spPr>
            <a:xfrm>
              <a:off x="585640" y="409570"/>
              <a:ext cx="514555" cy="514555"/>
            </a:xfrm>
            <a:prstGeom prst="rect">
              <a:avLst/>
            </a:prstGeom>
            <a:noFill/>
            <a:ln>
              <a:noFill/>
            </a:ln>
          </p:spPr>
          <p:txBody>
            <a:bodyPr anchorCtr="0" anchor="ctr" bIns="28225" lIns="28225" spcFirstLastPara="1" rIns="28225" wrap="square" tIns="28225">
              <a:noAutofit/>
            </a:bodyPr>
            <a:lstStyle/>
            <a:p>
              <a:pPr indent="0" lvl="0" marL="0" marR="0" rtl="0" algn="ctr">
                <a:lnSpc>
                  <a:spcPct val="90000"/>
                </a:lnSpc>
                <a:spcBef>
                  <a:spcPts val="0"/>
                </a:spcBef>
                <a:spcAft>
                  <a:spcPts val="0"/>
                </a:spcAft>
                <a:buClr>
                  <a:schemeClr val="lt1"/>
                </a:buClr>
                <a:buSzPts val="3300"/>
                <a:buFont typeface="Arial"/>
                <a:buNone/>
              </a:pPr>
              <a:r>
                <a:rPr lang="en-US" sz="3300">
                  <a:solidFill>
                    <a:schemeClr val="lt1"/>
                  </a:solidFill>
                  <a:latin typeface="Arial"/>
                  <a:ea typeface="Arial"/>
                  <a:cs typeface="Arial"/>
                  <a:sym typeface="Arial"/>
                </a:rPr>
                <a:t>1</a:t>
              </a:r>
              <a:endParaRPr/>
            </a:p>
          </p:txBody>
        </p:sp>
        <p:sp>
          <p:nvSpPr>
            <p:cNvPr id="280" name="Google Shape;280;p12"/>
            <p:cNvSpPr/>
            <p:nvPr/>
          </p:nvSpPr>
          <p:spPr>
            <a:xfrm>
              <a:off x="5457" y="1196293"/>
              <a:ext cx="1674921" cy="2334149"/>
            </a:xfrm>
            <a:prstGeom prst="upArrowCallout">
              <a:avLst>
                <a:gd fmla="val 50000" name="adj1"/>
                <a:gd fmla="val 20000" name="adj2"/>
                <a:gd fmla="val 20000" name="adj3"/>
                <a:gd fmla="val 100000" name="adj4"/>
              </a:avLst>
            </a:prstGeom>
            <a:solidFill>
              <a:srgbClr val="E9D5D5">
                <a:alpha val="89803"/>
              </a:srgbClr>
            </a:solidFill>
            <a:ln cap="flat" cmpd="sng" w="12700">
              <a:solidFill>
                <a:srgbClr val="E9D5D5">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2"/>
            <p:cNvSpPr txBox="1"/>
            <p:nvPr/>
          </p:nvSpPr>
          <p:spPr>
            <a:xfrm>
              <a:off x="5457" y="1531277"/>
              <a:ext cx="1674921" cy="1999165"/>
            </a:xfrm>
            <a:prstGeom prst="rect">
              <a:avLst/>
            </a:prstGeom>
            <a:noFill/>
            <a:ln>
              <a:noFill/>
            </a:ln>
          </p:spPr>
          <p:txBody>
            <a:bodyPr anchorCtr="0" anchor="t" bIns="165100" lIns="132100" spcFirstLastPara="1" rIns="132100" wrap="square" tIns="165100">
              <a:noAutofit/>
            </a:bodyPr>
            <a:lstStyle/>
            <a:p>
              <a:pPr indent="0" lvl="0" marL="0" marR="0" rtl="0" algn="l">
                <a:lnSpc>
                  <a:spcPct val="9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Ante sospecha de Síndrome de Dress + Nefritis intersticial 2daria se hospitaliza y se suspende 1era línea de anti TBC.</a:t>
              </a:r>
              <a:endParaRPr/>
            </a:p>
          </p:txBody>
        </p:sp>
        <p:sp>
          <p:nvSpPr>
            <p:cNvPr id="282" name="Google Shape;282;p12"/>
            <p:cNvSpPr/>
            <p:nvPr/>
          </p:nvSpPr>
          <p:spPr>
            <a:xfrm>
              <a:off x="1866481" y="666812"/>
              <a:ext cx="1674921" cy="72"/>
            </a:xfrm>
            <a:prstGeom prst="rect">
              <a:avLst/>
            </a:prstGeom>
            <a:solidFill>
              <a:srgbClr val="E9DDD5">
                <a:alpha val="89803"/>
              </a:srgbClr>
            </a:solidFill>
            <a:ln cap="flat" cmpd="sng" w="12700">
              <a:solidFill>
                <a:srgbClr val="E9DDD5">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2"/>
            <p:cNvSpPr/>
            <p:nvPr/>
          </p:nvSpPr>
          <p:spPr>
            <a:xfrm>
              <a:off x="3586068" y="604317"/>
              <a:ext cx="85607" cy="160792"/>
            </a:xfrm>
            <a:prstGeom prst="chevron">
              <a:avLst>
                <a:gd fmla="val 90000" name="adj"/>
              </a:avLst>
            </a:prstGeom>
            <a:solidFill>
              <a:srgbClr val="E3E0D3">
                <a:alpha val="89803"/>
              </a:srgbClr>
            </a:solidFill>
            <a:ln cap="flat" cmpd="sng" w="12700">
              <a:solidFill>
                <a:srgbClr val="E3E0D3">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2"/>
            <p:cNvSpPr/>
            <p:nvPr/>
          </p:nvSpPr>
          <p:spPr>
            <a:xfrm>
              <a:off x="2340096" y="303002"/>
              <a:ext cx="727691" cy="727691"/>
            </a:xfrm>
            <a:prstGeom prst="ellipse">
              <a:avLst/>
            </a:prstGeom>
            <a:solidFill>
              <a:schemeClr val="accent3"/>
            </a:solidFill>
            <a:ln cap="flat" cmpd="sng" w="12700">
              <a:solidFill>
                <a:schemeClr val="accent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2"/>
            <p:cNvSpPr txBox="1"/>
            <p:nvPr/>
          </p:nvSpPr>
          <p:spPr>
            <a:xfrm>
              <a:off x="2446664" y="409570"/>
              <a:ext cx="514555" cy="514555"/>
            </a:xfrm>
            <a:prstGeom prst="rect">
              <a:avLst/>
            </a:prstGeom>
            <a:noFill/>
            <a:ln>
              <a:noFill/>
            </a:ln>
          </p:spPr>
          <p:txBody>
            <a:bodyPr anchorCtr="0" anchor="ctr" bIns="28225" lIns="28225" spcFirstLastPara="1" rIns="28225" wrap="square" tIns="28225">
              <a:noAutofit/>
            </a:bodyPr>
            <a:lstStyle/>
            <a:p>
              <a:pPr indent="0" lvl="0" marL="0" marR="0" rtl="0" algn="ctr">
                <a:lnSpc>
                  <a:spcPct val="90000"/>
                </a:lnSpc>
                <a:spcBef>
                  <a:spcPts val="0"/>
                </a:spcBef>
                <a:spcAft>
                  <a:spcPts val="0"/>
                </a:spcAft>
                <a:buClr>
                  <a:schemeClr val="lt1"/>
                </a:buClr>
                <a:buSzPts val="3300"/>
                <a:buFont typeface="Arial"/>
                <a:buNone/>
              </a:pPr>
              <a:r>
                <a:rPr lang="en-US" sz="3300">
                  <a:solidFill>
                    <a:schemeClr val="lt1"/>
                  </a:solidFill>
                  <a:latin typeface="Arial"/>
                  <a:ea typeface="Arial"/>
                  <a:cs typeface="Arial"/>
                  <a:sym typeface="Arial"/>
                </a:rPr>
                <a:t>2</a:t>
              </a:r>
              <a:endParaRPr/>
            </a:p>
          </p:txBody>
        </p:sp>
        <p:sp>
          <p:nvSpPr>
            <p:cNvPr id="286" name="Google Shape;286;p12"/>
            <p:cNvSpPr/>
            <p:nvPr/>
          </p:nvSpPr>
          <p:spPr>
            <a:xfrm>
              <a:off x="1866481" y="1196293"/>
              <a:ext cx="1674921" cy="2334149"/>
            </a:xfrm>
            <a:prstGeom prst="upArrowCallout">
              <a:avLst>
                <a:gd fmla="val 50000" name="adj1"/>
                <a:gd fmla="val 20000" name="adj2"/>
                <a:gd fmla="val 20000" name="adj3"/>
                <a:gd fmla="val 100000" name="adj4"/>
              </a:avLst>
            </a:prstGeom>
            <a:solidFill>
              <a:srgbClr val="D3E2E7">
                <a:alpha val="89803"/>
              </a:srgbClr>
            </a:solidFill>
            <a:ln cap="flat" cmpd="sng" w="12700">
              <a:solidFill>
                <a:srgbClr val="D3E2E7">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2"/>
            <p:cNvSpPr txBox="1"/>
            <p:nvPr/>
          </p:nvSpPr>
          <p:spPr>
            <a:xfrm>
              <a:off x="1866481" y="1531277"/>
              <a:ext cx="1674921" cy="1999165"/>
            </a:xfrm>
            <a:prstGeom prst="rect">
              <a:avLst/>
            </a:prstGeom>
            <a:noFill/>
            <a:ln>
              <a:noFill/>
            </a:ln>
          </p:spPr>
          <p:txBody>
            <a:bodyPr anchorCtr="0" anchor="t" bIns="165100" lIns="132100" spcFirstLastPara="1" rIns="132100" wrap="square" tIns="165100">
              <a:noAutofit/>
            </a:bodyPr>
            <a:lstStyle/>
            <a:p>
              <a:pPr indent="0" lvl="0" marL="0" marR="0" rtl="0" algn="l">
                <a:lnSpc>
                  <a:spcPct val="90000"/>
                </a:lnSpc>
                <a:spcBef>
                  <a:spcPts val="0"/>
                </a:spcBef>
                <a:spcAft>
                  <a:spcPts val="0"/>
                </a:spcAft>
                <a:buClr>
                  <a:schemeClr val="dk1"/>
                </a:buClr>
                <a:buSzPts val="2400"/>
                <a:buFont typeface="Arial"/>
                <a:buNone/>
              </a:pPr>
              <a:r>
                <a:rPr b="1" lang="en-US" sz="2400">
                  <a:solidFill>
                    <a:schemeClr val="dk1"/>
                  </a:solidFill>
                  <a:latin typeface="Arial"/>
                  <a:ea typeface="Arial"/>
                  <a:cs typeface="Arial"/>
                  <a:sym typeface="Arial"/>
                </a:rPr>
                <a:t>Evoluciona con deterioro de función renal 🡪 crea 6.0 mg/dl.</a:t>
              </a:r>
              <a:endParaRPr/>
            </a:p>
          </p:txBody>
        </p:sp>
        <p:sp>
          <p:nvSpPr>
            <p:cNvPr id="288" name="Google Shape;288;p12"/>
            <p:cNvSpPr/>
            <p:nvPr/>
          </p:nvSpPr>
          <p:spPr>
            <a:xfrm>
              <a:off x="3727506" y="666812"/>
              <a:ext cx="1674921" cy="72"/>
            </a:xfrm>
            <a:prstGeom prst="rect">
              <a:avLst/>
            </a:prstGeom>
            <a:solidFill>
              <a:srgbClr val="DDDBED">
                <a:alpha val="89803"/>
              </a:srgbClr>
            </a:solidFill>
            <a:ln cap="flat" cmpd="sng" w="12700">
              <a:solidFill>
                <a:srgbClr val="DDDBE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
            <p:cNvSpPr/>
            <p:nvPr/>
          </p:nvSpPr>
          <p:spPr>
            <a:xfrm>
              <a:off x="5447092" y="604317"/>
              <a:ext cx="85607" cy="160792"/>
            </a:xfrm>
            <a:prstGeom prst="chevron">
              <a:avLst>
                <a:gd fmla="val 90000" name="adj"/>
              </a:avLst>
            </a:prstGeom>
            <a:solidFill>
              <a:srgbClr val="E9D5D5">
                <a:alpha val="89803"/>
              </a:srgbClr>
            </a:solidFill>
            <a:ln cap="flat" cmpd="sng" w="12700">
              <a:solidFill>
                <a:srgbClr val="E9D5D5">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2"/>
            <p:cNvSpPr/>
            <p:nvPr/>
          </p:nvSpPr>
          <p:spPr>
            <a:xfrm>
              <a:off x="4201121" y="303002"/>
              <a:ext cx="727691" cy="727691"/>
            </a:xfrm>
            <a:prstGeom prst="ellipse">
              <a:avLst/>
            </a:prstGeom>
            <a:solidFill>
              <a:srgbClr val="C27677"/>
            </a:solidFill>
            <a:ln cap="flat" cmpd="sng" w="12700">
              <a:solidFill>
                <a:srgbClr val="C27677"/>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
            <p:cNvSpPr txBox="1"/>
            <p:nvPr/>
          </p:nvSpPr>
          <p:spPr>
            <a:xfrm>
              <a:off x="4307689" y="409570"/>
              <a:ext cx="514555" cy="514555"/>
            </a:xfrm>
            <a:prstGeom prst="rect">
              <a:avLst/>
            </a:prstGeom>
            <a:noFill/>
            <a:ln>
              <a:noFill/>
            </a:ln>
          </p:spPr>
          <p:txBody>
            <a:bodyPr anchorCtr="0" anchor="ctr" bIns="28225" lIns="28225" spcFirstLastPara="1" rIns="28225" wrap="square" tIns="28225">
              <a:noAutofit/>
            </a:bodyPr>
            <a:lstStyle/>
            <a:p>
              <a:pPr indent="0" lvl="0" marL="0" marR="0" rtl="0" algn="ctr">
                <a:lnSpc>
                  <a:spcPct val="90000"/>
                </a:lnSpc>
                <a:spcBef>
                  <a:spcPts val="0"/>
                </a:spcBef>
                <a:spcAft>
                  <a:spcPts val="0"/>
                </a:spcAft>
                <a:buClr>
                  <a:schemeClr val="lt1"/>
                </a:buClr>
                <a:buSzPts val="3300"/>
                <a:buFont typeface="Arial"/>
                <a:buNone/>
              </a:pPr>
              <a:r>
                <a:rPr lang="en-US" sz="3300">
                  <a:solidFill>
                    <a:schemeClr val="lt1"/>
                  </a:solidFill>
                  <a:latin typeface="Arial"/>
                  <a:ea typeface="Arial"/>
                  <a:cs typeface="Arial"/>
                  <a:sym typeface="Arial"/>
                </a:rPr>
                <a:t>3</a:t>
              </a:r>
              <a:endParaRPr/>
            </a:p>
          </p:txBody>
        </p:sp>
        <p:sp>
          <p:nvSpPr>
            <p:cNvPr id="292" name="Google Shape;292;p12"/>
            <p:cNvSpPr/>
            <p:nvPr/>
          </p:nvSpPr>
          <p:spPr>
            <a:xfrm>
              <a:off x="3727506" y="1196293"/>
              <a:ext cx="1674921" cy="2334149"/>
            </a:xfrm>
            <a:prstGeom prst="upArrowCallout">
              <a:avLst>
                <a:gd fmla="val 50000" name="adj1"/>
                <a:gd fmla="val 20000" name="adj2"/>
                <a:gd fmla="val 20000" name="adj3"/>
                <a:gd fmla="val 100000" name="adj4"/>
              </a:avLst>
            </a:prstGeom>
            <a:solidFill>
              <a:srgbClr val="E9DDD5">
                <a:alpha val="89803"/>
              </a:srgbClr>
            </a:solidFill>
            <a:ln cap="flat" cmpd="sng" w="12700">
              <a:solidFill>
                <a:srgbClr val="E9DDD5">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2"/>
            <p:cNvSpPr txBox="1"/>
            <p:nvPr/>
          </p:nvSpPr>
          <p:spPr>
            <a:xfrm>
              <a:off x="3727506" y="1531277"/>
              <a:ext cx="1674921" cy="1999165"/>
            </a:xfrm>
            <a:prstGeom prst="rect">
              <a:avLst/>
            </a:prstGeom>
            <a:noFill/>
            <a:ln>
              <a:noFill/>
            </a:ln>
          </p:spPr>
          <p:txBody>
            <a:bodyPr anchorCtr="0" anchor="t" bIns="165100" lIns="132100" spcFirstLastPara="1" rIns="132100" wrap="square" tIns="165100">
              <a:noAutofit/>
            </a:bodyPr>
            <a:lstStyle/>
            <a:p>
              <a:pPr indent="0" lvl="0" marL="0" marR="0" rtl="0" algn="l">
                <a:lnSpc>
                  <a:spcPct val="9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22/09/23 🡪UTI Metilprednisolona 250mg/dia ev (3 pulsos) y luego se mantiene con Prednisona 40mg/día.</a:t>
              </a:r>
              <a:endParaRPr/>
            </a:p>
          </p:txBody>
        </p:sp>
        <p:sp>
          <p:nvSpPr>
            <p:cNvPr id="294" name="Google Shape;294;p12"/>
            <p:cNvSpPr/>
            <p:nvPr/>
          </p:nvSpPr>
          <p:spPr>
            <a:xfrm>
              <a:off x="5588530" y="666812"/>
              <a:ext cx="1674921" cy="72"/>
            </a:xfrm>
            <a:prstGeom prst="rect">
              <a:avLst/>
            </a:prstGeom>
            <a:solidFill>
              <a:srgbClr val="E3E0D3">
                <a:alpha val="89803"/>
              </a:srgbClr>
            </a:solidFill>
            <a:ln cap="flat" cmpd="sng" w="12700">
              <a:solidFill>
                <a:srgbClr val="E3E0D3">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2"/>
            <p:cNvSpPr/>
            <p:nvPr/>
          </p:nvSpPr>
          <p:spPr>
            <a:xfrm>
              <a:off x="7308116" y="604317"/>
              <a:ext cx="85607" cy="160792"/>
            </a:xfrm>
            <a:prstGeom prst="chevron">
              <a:avLst>
                <a:gd fmla="val 90000" name="adj"/>
              </a:avLst>
            </a:prstGeom>
            <a:solidFill>
              <a:srgbClr val="D3E2E7">
                <a:alpha val="89803"/>
              </a:srgbClr>
            </a:solidFill>
            <a:ln cap="flat" cmpd="sng" w="12700">
              <a:solidFill>
                <a:srgbClr val="D3E2E7">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2"/>
            <p:cNvSpPr/>
            <p:nvPr/>
          </p:nvSpPr>
          <p:spPr>
            <a:xfrm>
              <a:off x="6062145" y="303002"/>
              <a:ext cx="727691" cy="727691"/>
            </a:xfrm>
            <a:prstGeom prst="ellipse">
              <a:avLst/>
            </a:prstGeom>
            <a:solidFill>
              <a:srgbClr val="C3997B"/>
            </a:solidFill>
            <a:ln cap="flat" cmpd="sng" w="12700">
              <a:solidFill>
                <a:srgbClr val="C3997B"/>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2"/>
            <p:cNvSpPr txBox="1"/>
            <p:nvPr/>
          </p:nvSpPr>
          <p:spPr>
            <a:xfrm>
              <a:off x="6168713" y="409570"/>
              <a:ext cx="514555" cy="514555"/>
            </a:xfrm>
            <a:prstGeom prst="rect">
              <a:avLst/>
            </a:prstGeom>
            <a:noFill/>
            <a:ln>
              <a:noFill/>
            </a:ln>
          </p:spPr>
          <p:txBody>
            <a:bodyPr anchorCtr="0" anchor="ctr" bIns="28225" lIns="28225" spcFirstLastPara="1" rIns="28225" wrap="square" tIns="28225">
              <a:noAutofit/>
            </a:bodyPr>
            <a:lstStyle/>
            <a:p>
              <a:pPr indent="0" lvl="0" marL="0" marR="0" rtl="0" algn="ctr">
                <a:lnSpc>
                  <a:spcPct val="90000"/>
                </a:lnSpc>
                <a:spcBef>
                  <a:spcPts val="0"/>
                </a:spcBef>
                <a:spcAft>
                  <a:spcPts val="0"/>
                </a:spcAft>
                <a:buClr>
                  <a:schemeClr val="lt1"/>
                </a:buClr>
                <a:buSzPts val="3300"/>
                <a:buFont typeface="Arial"/>
                <a:buNone/>
              </a:pPr>
              <a:r>
                <a:rPr lang="en-US" sz="3300">
                  <a:solidFill>
                    <a:schemeClr val="lt1"/>
                  </a:solidFill>
                  <a:latin typeface="Arial"/>
                  <a:ea typeface="Arial"/>
                  <a:cs typeface="Arial"/>
                  <a:sym typeface="Arial"/>
                </a:rPr>
                <a:t>4</a:t>
              </a:r>
              <a:endParaRPr/>
            </a:p>
          </p:txBody>
        </p:sp>
        <p:sp>
          <p:nvSpPr>
            <p:cNvPr id="298" name="Google Shape;298;p12"/>
            <p:cNvSpPr/>
            <p:nvPr/>
          </p:nvSpPr>
          <p:spPr>
            <a:xfrm>
              <a:off x="5588530" y="1196293"/>
              <a:ext cx="1674921" cy="2334149"/>
            </a:xfrm>
            <a:prstGeom prst="upArrowCallout">
              <a:avLst>
                <a:gd fmla="val 50000" name="adj1"/>
                <a:gd fmla="val 20000" name="adj2"/>
                <a:gd fmla="val 20000" name="adj3"/>
                <a:gd fmla="val 100000" name="adj4"/>
              </a:avLst>
            </a:prstGeom>
            <a:solidFill>
              <a:srgbClr val="DDDBED">
                <a:alpha val="89803"/>
              </a:srgbClr>
            </a:solidFill>
            <a:ln cap="flat" cmpd="sng" w="12700">
              <a:solidFill>
                <a:srgbClr val="DDDBE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2"/>
            <p:cNvSpPr txBox="1"/>
            <p:nvPr/>
          </p:nvSpPr>
          <p:spPr>
            <a:xfrm>
              <a:off x="5588530" y="1531277"/>
              <a:ext cx="1674921" cy="1999165"/>
            </a:xfrm>
            <a:prstGeom prst="rect">
              <a:avLst/>
            </a:prstGeom>
            <a:noFill/>
            <a:ln>
              <a:noFill/>
            </a:ln>
          </p:spPr>
          <p:txBody>
            <a:bodyPr anchorCtr="0" anchor="t" bIns="165100" lIns="132100" spcFirstLastPara="1" rIns="132100" wrap="square" tIns="165100">
              <a:noAutofit/>
            </a:bodyPr>
            <a:lstStyle/>
            <a:p>
              <a:pPr indent="0" lvl="0" marL="0" marR="0" rtl="0" algn="l">
                <a:lnSpc>
                  <a:spcPct val="9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Mejoría clínica con normalización de función renal por lo que se decide suspender Prednisona.</a:t>
              </a:r>
              <a:endParaRPr/>
            </a:p>
          </p:txBody>
        </p:sp>
        <p:sp>
          <p:nvSpPr>
            <p:cNvPr id="300" name="Google Shape;300;p12"/>
            <p:cNvSpPr/>
            <p:nvPr/>
          </p:nvSpPr>
          <p:spPr>
            <a:xfrm>
              <a:off x="7449554" y="666812"/>
              <a:ext cx="1674921" cy="72"/>
            </a:xfrm>
            <a:prstGeom prst="rect">
              <a:avLst/>
            </a:prstGeom>
            <a:solidFill>
              <a:srgbClr val="E9D5D5">
                <a:alpha val="89803"/>
              </a:srgbClr>
            </a:solidFill>
            <a:ln cap="flat" cmpd="sng" w="12700">
              <a:solidFill>
                <a:srgbClr val="E9D5D5">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2"/>
            <p:cNvSpPr/>
            <p:nvPr/>
          </p:nvSpPr>
          <p:spPr>
            <a:xfrm>
              <a:off x="9169141" y="604317"/>
              <a:ext cx="85607" cy="160792"/>
            </a:xfrm>
            <a:prstGeom prst="chevron">
              <a:avLst>
                <a:gd fmla="val 90000" name="adj"/>
              </a:avLst>
            </a:prstGeom>
            <a:solidFill>
              <a:srgbClr val="E9DDD5">
                <a:alpha val="89803"/>
              </a:srgbClr>
            </a:solidFill>
            <a:ln cap="flat" cmpd="sng" w="12700">
              <a:solidFill>
                <a:srgbClr val="E9DDD5">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2"/>
            <p:cNvSpPr/>
            <p:nvPr/>
          </p:nvSpPr>
          <p:spPr>
            <a:xfrm>
              <a:off x="7923169" y="303002"/>
              <a:ext cx="727691" cy="727691"/>
            </a:xfrm>
            <a:prstGeom prst="ellipse">
              <a:avLst/>
            </a:prstGeom>
            <a:solidFill>
              <a:schemeClr val="accent6"/>
            </a:solidFill>
            <a:ln cap="flat" cmpd="sng" w="12700">
              <a:solidFill>
                <a:schemeClr val="accent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2"/>
            <p:cNvSpPr txBox="1"/>
            <p:nvPr/>
          </p:nvSpPr>
          <p:spPr>
            <a:xfrm>
              <a:off x="8029737" y="409570"/>
              <a:ext cx="514555" cy="514555"/>
            </a:xfrm>
            <a:prstGeom prst="rect">
              <a:avLst/>
            </a:prstGeom>
            <a:noFill/>
            <a:ln>
              <a:noFill/>
            </a:ln>
          </p:spPr>
          <p:txBody>
            <a:bodyPr anchorCtr="0" anchor="ctr" bIns="28225" lIns="28225" spcFirstLastPara="1" rIns="28225" wrap="square" tIns="28225">
              <a:noAutofit/>
            </a:bodyPr>
            <a:lstStyle/>
            <a:p>
              <a:pPr indent="0" lvl="0" marL="0" marR="0" rtl="0" algn="ctr">
                <a:lnSpc>
                  <a:spcPct val="90000"/>
                </a:lnSpc>
                <a:spcBef>
                  <a:spcPts val="0"/>
                </a:spcBef>
                <a:spcAft>
                  <a:spcPts val="0"/>
                </a:spcAft>
                <a:buClr>
                  <a:schemeClr val="lt1"/>
                </a:buClr>
                <a:buSzPts val="3300"/>
                <a:buFont typeface="Arial"/>
                <a:buNone/>
              </a:pPr>
              <a:r>
                <a:rPr lang="en-US" sz="3300">
                  <a:solidFill>
                    <a:schemeClr val="lt1"/>
                  </a:solidFill>
                  <a:latin typeface="Arial"/>
                  <a:ea typeface="Arial"/>
                  <a:cs typeface="Arial"/>
                  <a:sym typeface="Arial"/>
                </a:rPr>
                <a:t>5</a:t>
              </a:r>
              <a:endParaRPr/>
            </a:p>
          </p:txBody>
        </p:sp>
        <p:sp>
          <p:nvSpPr>
            <p:cNvPr id="304" name="Google Shape;304;p12"/>
            <p:cNvSpPr/>
            <p:nvPr/>
          </p:nvSpPr>
          <p:spPr>
            <a:xfrm>
              <a:off x="7449554" y="1196293"/>
              <a:ext cx="1674921" cy="2334149"/>
            </a:xfrm>
            <a:prstGeom prst="upArrowCallout">
              <a:avLst>
                <a:gd fmla="val 50000" name="adj1"/>
                <a:gd fmla="val 20000" name="adj2"/>
                <a:gd fmla="val 20000" name="adj3"/>
                <a:gd fmla="val 100000" name="adj4"/>
              </a:avLst>
            </a:prstGeom>
            <a:solidFill>
              <a:srgbClr val="E3E0D3">
                <a:alpha val="89803"/>
              </a:srgbClr>
            </a:solidFill>
            <a:ln cap="flat" cmpd="sng" w="12700">
              <a:solidFill>
                <a:srgbClr val="E3E0D3">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2"/>
            <p:cNvSpPr txBox="1"/>
            <p:nvPr/>
          </p:nvSpPr>
          <p:spPr>
            <a:xfrm>
              <a:off x="7449554" y="1531277"/>
              <a:ext cx="1674921" cy="1999165"/>
            </a:xfrm>
            <a:prstGeom prst="rect">
              <a:avLst/>
            </a:prstGeom>
            <a:noFill/>
            <a:ln>
              <a:noFill/>
            </a:ln>
          </p:spPr>
          <p:txBody>
            <a:bodyPr anchorCtr="0" anchor="t" bIns="165100" lIns="132100" spcFirstLastPara="1" rIns="132100" wrap="square" tIns="165100">
              <a:noAutofit/>
            </a:bodyPr>
            <a:lstStyle/>
            <a:p>
              <a:pPr indent="0" lvl="0" marL="0" marR="0" rtl="0" algn="l">
                <a:lnSpc>
                  <a:spcPct val="9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A las 48 hrs Crea de 2.39 mg/dl. Y nuevo peak de Eosinofilia por lo que se reinicia Prednisona..</a:t>
              </a:r>
              <a:endParaRPr/>
            </a:p>
          </p:txBody>
        </p:sp>
        <p:sp>
          <p:nvSpPr>
            <p:cNvPr id="306" name="Google Shape;306;p12"/>
            <p:cNvSpPr/>
            <p:nvPr/>
          </p:nvSpPr>
          <p:spPr>
            <a:xfrm>
              <a:off x="9310579" y="666811"/>
              <a:ext cx="837460" cy="72"/>
            </a:xfrm>
            <a:prstGeom prst="rect">
              <a:avLst/>
            </a:prstGeom>
            <a:solidFill>
              <a:srgbClr val="D3E2E7">
                <a:alpha val="89803"/>
              </a:srgbClr>
            </a:solidFill>
            <a:ln cap="flat" cmpd="sng" w="12700">
              <a:solidFill>
                <a:srgbClr val="D3E2E7">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2"/>
            <p:cNvSpPr/>
            <p:nvPr/>
          </p:nvSpPr>
          <p:spPr>
            <a:xfrm>
              <a:off x="9784194" y="303002"/>
              <a:ext cx="727691" cy="727691"/>
            </a:xfrm>
            <a:prstGeom prst="ellipse">
              <a:avLst/>
            </a:prstGeom>
            <a:solidFill>
              <a:srgbClr val="72AAC0"/>
            </a:solidFill>
            <a:ln cap="flat" cmpd="sng" w="12700">
              <a:solidFill>
                <a:srgbClr val="72AAC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2"/>
            <p:cNvSpPr txBox="1"/>
            <p:nvPr/>
          </p:nvSpPr>
          <p:spPr>
            <a:xfrm>
              <a:off x="9890762" y="409570"/>
              <a:ext cx="514555" cy="514555"/>
            </a:xfrm>
            <a:prstGeom prst="rect">
              <a:avLst/>
            </a:prstGeom>
            <a:noFill/>
            <a:ln>
              <a:noFill/>
            </a:ln>
          </p:spPr>
          <p:txBody>
            <a:bodyPr anchorCtr="0" anchor="ctr" bIns="28225" lIns="28225" spcFirstLastPara="1" rIns="28225" wrap="square" tIns="28225">
              <a:noAutofit/>
            </a:bodyPr>
            <a:lstStyle/>
            <a:p>
              <a:pPr indent="0" lvl="0" marL="0" marR="0" rtl="0" algn="ctr">
                <a:lnSpc>
                  <a:spcPct val="90000"/>
                </a:lnSpc>
                <a:spcBef>
                  <a:spcPts val="0"/>
                </a:spcBef>
                <a:spcAft>
                  <a:spcPts val="0"/>
                </a:spcAft>
                <a:buClr>
                  <a:schemeClr val="lt1"/>
                </a:buClr>
                <a:buSzPts val="3300"/>
                <a:buFont typeface="Arial"/>
                <a:buNone/>
              </a:pPr>
              <a:r>
                <a:rPr lang="en-US" sz="3300">
                  <a:solidFill>
                    <a:schemeClr val="lt1"/>
                  </a:solidFill>
                  <a:latin typeface="Arial"/>
                  <a:ea typeface="Arial"/>
                  <a:cs typeface="Arial"/>
                  <a:sym typeface="Arial"/>
                </a:rPr>
                <a:t>6</a:t>
              </a:r>
              <a:endParaRPr/>
            </a:p>
          </p:txBody>
        </p:sp>
        <p:sp>
          <p:nvSpPr>
            <p:cNvPr id="309" name="Google Shape;309;p12"/>
            <p:cNvSpPr/>
            <p:nvPr/>
          </p:nvSpPr>
          <p:spPr>
            <a:xfrm>
              <a:off x="9310579" y="1196293"/>
              <a:ext cx="1674921" cy="2334149"/>
            </a:xfrm>
            <a:prstGeom prst="upArrowCallout">
              <a:avLst>
                <a:gd fmla="val 50000" name="adj1"/>
                <a:gd fmla="val 20000" name="adj2"/>
                <a:gd fmla="val 20000" name="adj3"/>
                <a:gd fmla="val 100000" name="adj4"/>
              </a:avLst>
            </a:prstGeom>
            <a:solidFill>
              <a:srgbClr val="E9D5D5">
                <a:alpha val="89803"/>
              </a:srgbClr>
            </a:solidFill>
            <a:ln cap="flat" cmpd="sng" w="12700">
              <a:solidFill>
                <a:srgbClr val="E9D5D5">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2"/>
            <p:cNvSpPr txBox="1"/>
            <p:nvPr/>
          </p:nvSpPr>
          <p:spPr>
            <a:xfrm>
              <a:off x="9310579" y="1531277"/>
              <a:ext cx="1674921" cy="1999165"/>
            </a:xfrm>
            <a:prstGeom prst="rect">
              <a:avLst/>
            </a:prstGeom>
            <a:noFill/>
            <a:ln>
              <a:noFill/>
            </a:ln>
          </p:spPr>
          <p:txBody>
            <a:bodyPr anchorCtr="0" anchor="t" bIns="165100" lIns="132100" spcFirstLastPara="1" rIns="132100" wrap="square" tIns="165100">
              <a:noAutofit/>
            </a:bodyPr>
            <a:lstStyle/>
            <a:p>
              <a:pPr indent="0" lvl="0" marL="0" marR="0" rtl="0" algn="l">
                <a:lnSpc>
                  <a:spcPct val="9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Hponatremia mod. ELPu: Na 48, glucosuria de 140 y OSMu 162 md/dl. 🡪 Se sospecha daño tubular proximal post NIA.</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4800"/>
              <a:buFont typeface="Arial"/>
              <a:buNone/>
            </a:pPr>
            <a:r>
              <a:rPr lang="en-US"/>
              <a:t>LINEA TEMPORAL</a:t>
            </a:r>
            <a:endParaRPr/>
          </a:p>
        </p:txBody>
      </p:sp>
      <p:grpSp>
        <p:nvGrpSpPr>
          <p:cNvPr id="317" name="Google Shape;317;p13"/>
          <p:cNvGrpSpPr/>
          <p:nvPr/>
        </p:nvGrpSpPr>
        <p:grpSpPr>
          <a:xfrm>
            <a:off x="838200" y="2049455"/>
            <a:ext cx="11126492" cy="4664271"/>
            <a:chOff x="0" y="120642"/>
            <a:chExt cx="11126492" cy="4664271"/>
          </a:xfrm>
        </p:grpSpPr>
        <p:sp>
          <p:nvSpPr>
            <p:cNvPr id="318" name="Google Shape;318;p13"/>
            <p:cNvSpPr/>
            <p:nvPr/>
          </p:nvSpPr>
          <p:spPr>
            <a:xfrm>
              <a:off x="0" y="1435474"/>
              <a:ext cx="11126492" cy="1913965"/>
            </a:xfrm>
            <a:prstGeom prst="notchedRightArrow">
              <a:avLst>
                <a:gd fmla="val 50000" name="adj1"/>
                <a:gd fmla="val 50000" name="adj2"/>
              </a:avLst>
            </a:prstGeom>
            <a:solidFill>
              <a:srgbClr val="D5DA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3"/>
            <p:cNvSpPr/>
            <p:nvPr/>
          </p:nvSpPr>
          <p:spPr>
            <a:xfrm>
              <a:off x="54054" y="120642"/>
              <a:ext cx="3164801" cy="11103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3"/>
            <p:cNvSpPr txBox="1"/>
            <p:nvPr/>
          </p:nvSpPr>
          <p:spPr>
            <a:xfrm>
              <a:off x="54054" y="120642"/>
              <a:ext cx="3164801" cy="1110310"/>
            </a:xfrm>
            <a:prstGeom prst="rect">
              <a:avLst/>
            </a:prstGeom>
            <a:noFill/>
            <a:ln>
              <a:noFill/>
            </a:ln>
          </p:spPr>
          <p:txBody>
            <a:bodyPr anchorCtr="0" anchor="b" bIns="199125" lIns="199125" spcFirstLastPara="1" rIns="199125" wrap="square" tIns="199125">
              <a:noAutofit/>
            </a:bodyPr>
            <a:lstStyle/>
            <a:p>
              <a:pPr indent="0" lvl="0" marL="0" marR="0" rtl="0" algn="ctr">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Inicio </a:t>
              </a:r>
              <a:br>
                <a:rPr lang="en-US" sz="2800">
                  <a:solidFill>
                    <a:schemeClr val="dk1"/>
                  </a:solidFill>
                  <a:latin typeface="Arial"/>
                  <a:ea typeface="Arial"/>
                  <a:cs typeface="Arial"/>
                  <a:sym typeface="Arial"/>
                </a:rPr>
              </a:br>
              <a:r>
                <a:rPr lang="en-US" sz="2800">
                  <a:solidFill>
                    <a:schemeClr val="dk1"/>
                  </a:solidFill>
                  <a:latin typeface="Arial"/>
                  <a:ea typeface="Arial"/>
                  <a:cs typeface="Arial"/>
                  <a:sym typeface="Arial"/>
                </a:rPr>
                <a:t>tratamiento anti TBC</a:t>
              </a:r>
              <a:endParaRPr/>
            </a:p>
          </p:txBody>
        </p:sp>
        <p:sp>
          <p:nvSpPr>
            <p:cNvPr id="321" name="Google Shape;321;p13"/>
            <p:cNvSpPr/>
            <p:nvPr/>
          </p:nvSpPr>
          <p:spPr>
            <a:xfrm>
              <a:off x="795024" y="1386156"/>
              <a:ext cx="1646847" cy="1610774"/>
            </a:xfrm>
            <a:prstGeom prst="ellipse">
              <a:avLst/>
            </a:prstGeom>
            <a:solidFill>
              <a:srgbClr val="768D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3"/>
            <p:cNvSpPr/>
            <p:nvPr/>
          </p:nvSpPr>
          <p:spPr>
            <a:xfrm>
              <a:off x="3393362" y="2870948"/>
              <a:ext cx="3227117" cy="191396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
            <p:cNvSpPr txBox="1"/>
            <p:nvPr/>
          </p:nvSpPr>
          <p:spPr>
            <a:xfrm>
              <a:off x="3393362" y="2870948"/>
              <a:ext cx="3227117" cy="1913965"/>
            </a:xfrm>
            <a:prstGeom prst="rect">
              <a:avLst/>
            </a:prstGeom>
            <a:noFill/>
            <a:ln>
              <a:noFill/>
            </a:ln>
          </p:spPr>
          <p:txBody>
            <a:bodyPr anchorCtr="0" anchor="t" bIns="241800" lIns="241800" spcFirstLastPara="1" rIns="241800" wrap="square" tIns="241800">
              <a:noAutofit/>
            </a:bodyPr>
            <a:lstStyle/>
            <a:p>
              <a:pPr indent="0" lvl="0" marL="0" marR="0" rtl="0" algn="ctr">
                <a:lnSpc>
                  <a:spcPct val="90000"/>
                </a:lnSpc>
                <a:spcBef>
                  <a:spcPts val="0"/>
                </a:spcBef>
                <a:spcAft>
                  <a:spcPts val="0"/>
                </a:spcAft>
                <a:buClr>
                  <a:schemeClr val="dk1"/>
                </a:buClr>
                <a:buSzPts val="3400"/>
                <a:buFont typeface="Arial"/>
                <a:buNone/>
              </a:pPr>
              <a:r>
                <a:t/>
              </a:r>
              <a:endParaRPr sz="3400">
                <a:solidFill>
                  <a:schemeClr val="dk1"/>
                </a:solidFill>
                <a:latin typeface="Arial"/>
                <a:ea typeface="Arial"/>
                <a:cs typeface="Arial"/>
                <a:sym typeface="Arial"/>
              </a:endParaRPr>
            </a:p>
          </p:txBody>
        </p:sp>
        <p:sp>
          <p:nvSpPr>
            <p:cNvPr id="324" name="Google Shape;324;p13"/>
            <p:cNvSpPr/>
            <p:nvPr/>
          </p:nvSpPr>
          <p:spPr>
            <a:xfrm flipH="1" rot="10800000">
              <a:off x="2688427" y="1394529"/>
              <a:ext cx="1624846" cy="1650977"/>
            </a:xfrm>
            <a:prstGeom prst="ellipse">
              <a:avLst/>
            </a:prstGeom>
            <a:solidFill>
              <a:srgbClr val="768D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3"/>
            <p:cNvSpPr/>
            <p:nvPr/>
          </p:nvSpPr>
          <p:spPr>
            <a:xfrm>
              <a:off x="2661033" y="2836961"/>
              <a:ext cx="1661707" cy="143951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3"/>
            <p:cNvSpPr txBox="1"/>
            <p:nvPr/>
          </p:nvSpPr>
          <p:spPr>
            <a:xfrm>
              <a:off x="2661033" y="2836961"/>
              <a:ext cx="1661707" cy="1439512"/>
            </a:xfrm>
            <a:prstGeom prst="rect">
              <a:avLst/>
            </a:prstGeom>
            <a:noFill/>
            <a:ln>
              <a:noFill/>
            </a:ln>
          </p:spPr>
          <p:txBody>
            <a:bodyPr anchorCtr="0" anchor="b" bIns="241800" lIns="241800" spcFirstLastPara="1" rIns="241800" wrap="square" tIns="241800">
              <a:noAutofit/>
            </a:bodyPr>
            <a:lstStyle/>
            <a:p>
              <a:pPr indent="0" lvl="0" marL="0" marR="0" rtl="0" algn="ctr">
                <a:lnSpc>
                  <a:spcPct val="90000"/>
                </a:lnSpc>
                <a:spcBef>
                  <a:spcPts val="0"/>
                </a:spcBef>
                <a:spcAft>
                  <a:spcPts val="0"/>
                </a:spcAft>
                <a:buClr>
                  <a:schemeClr val="dk1"/>
                </a:buClr>
                <a:buSzPts val="3400"/>
                <a:buFont typeface="Arial"/>
                <a:buNone/>
              </a:pPr>
              <a:r>
                <a:rPr lang="en-US" sz="3400">
                  <a:solidFill>
                    <a:schemeClr val="dk1"/>
                  </a:solidFill>
                  <a:latin typeface="Arial"/>
                  <a:ea typeface="Arial"/>
                  <a:cs typeface="Arial"/>
                  <a:sym typeface="Arial"/>
                </a:rPr>
                <a:t>Cuadro clínico</a:t>
              </a:r>
              <a:endParaRPr sz="3400">
                <a:solidFill>
                  <a:schemeClr val="dk1"/>
                </a:solidFill>
                <a:latin typeface="Arial"/>
                <a:ea typeface="Arial"/>
                <a:cs typeface="Arial"/>
                <a:sym typeface="Arial"/>
              </a:endParaRPr>
            </a:p>
          </p:txBody>
        </p:sp>
        <p:sp>
          <p:nvSpPr>
            <p:cNvPr id="327" name="Google Shape;327;p13"/>
            <p:cNvSpPr/>
            <p:nvPr/>
          </p:nvSpPr>
          <p:spPr>
            <a:xfrm flipH="1" rot="10800000">
              <a:off x="6553140" y="1414272"/>
              <a:ext cx="1777203" cy="1649666"/>
            </a:xfrm>
            <a:prstGeom prst="ellipse">
              <a:avLst/>
            </a:prstGeom>
            <a:solidFill>
              <a:srgbClr val="768D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8" name="Google Shape;328;p13"/>
          <p:cNvSpPr txBox="1"/>
          <p:nvPr/>
        </p:nvSpPr>
        <p:spPr>
          <a:xfrm>
            <a:off x="1828801" y="3793659"/>
            <a:ext cx="130185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ial"/>
                <a:ea typeface="Arial"/>
                <a:cs typeface="Arial"/>
                <a:sym typeface="Arial"/>
              </a:rPr>
              <a:t>Julio 2023</a:t>
            </a:r>
            <a:endParaRPr/>
          </a:p>
        </p:txBody>
      </p:sp>
      <p:sp>
        <p:nvSpPr>
          <p:cNvPr id="329" name="Google Shape;329;p13"/>
          <p:cNvSpPr txBox="1"/>
          <p:nvPr/>
        </p:nvSpPr>
        <p:spPr>
          <a:xfrm>
            <a:off x="3704096" y="3440947"/>
            <a:ext cx="1301858"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br>
              <a:rPr b="1" lang="en-US" sz="2400">
                <a:solidFill>
                  <a:schemeClr val="dk1"/>
                </a:solidFill>
                <a:latin typeface="Arial"/>
                <a:ea typeface="Arial"/>
                <a:cs typeface="Arial"/>
                <a:sym typeface="Arial"/>
              </a:rPr>
            </a:br>
            <a:r>
              <a:rPr b="1" lang="en-US" sz="2800">
                <a:solidFill>
                  <a:schemeClr val="dk1"/>
                </a:solidFill>
                <a:latin typeface="Arial"/>
                <a:ea typeface="Arial"/>
                <a:cs typeface="Arial"/>
                <a:sym typeface="Arial"/>
              </a:rPr>
              <a:t>9 Sept 2023</a:t>
            </a:r>
            <a:endParaRPr/>
          </a:p>
        </p:txBody>
      </p:sp>
      <p:sp>
        <p:nvSpPr>
          <p:cNvPr id="330" name="Google Shape;330;p13"/>
          <p:cNvSpPr/>
          <p:nvPr/>
        </p:nvSpPr>
        <p:spPr>
          <a:xfrm flipH="1">
            <a:off x="5434743" y="3343083"/>
            <a:ext cx="1641657" cy="1611500"/>
          </a:xfrm>
          <a:prstGeom prst="ellipse">
            <a:avLst/>
          </a:prstGeom>
          <a:solidFill>
            <a:srgbClr val="768DC2"/>
          </a:solidFill>
          <a:ln cap="flat" cmpd="sng" w="127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Arial"/>
                <a:ea typeface="Arial"/>
                <a:cs typeface="Arial"/>
                <a:sym typeface="Arial"/>
              </a:rPr>
              <a:t>13 Sept   2023</a:t>
            </a:r>
            <a:endParaRPr b="1" sz="2400">
              <a:solidFill>
                <a:schemeClr val="dk1"/>
              </a:solidFill>
              <a:latin typeface="Arial"/>
              <a:ea typeface="Arial"/>
              <a:cs typeface="Arial"/>
              <a:sym typeface="Arial"/>
            </a:endParaRPr>
          </a:p>
        </p:txBody>
      </p:sp>
      <p:grpSp>
        <p:nvGrpSpPr>
          <p:cNvPr id="331" name="Google Shape;331;p13"/>
          <p:cNvGrpSpPr/>
          <p:nvPr/>
        </p:nvGrpSpPr>
        <p:grpSpPr>
          <a:xfrm>
            <a:off x="5434742" y="1947818"/>
            <a:ext cx="2003861" cy="1536976"/>
            <a:chOff x="2340130" y="2759782"/>
            <a:chExt cx="2003861" cy="1536976"/>
          </a:xfrm>
        </p:grpSpPr>
        <p:sp>
          <p:nvSpPr>
            <p:cNvPr id="332" name="Google Shape;332;p13"/>
            <p:cNvSpPr/>
            <p:nvPr/>
          </p:nvSpPr>
          <p:spPr>
            <a:xfrm>
              <a:off x="2526688" y="2759782"/>
              <a:ext cx="1817303" cy="14931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3" name="Google Shape;333;p13"/>
            <p:cNvSpPr txBox="1"/>
            <p:nvPr/>
          </p:nvSpPr>
          <p:spPr>
            <a:xfrm>
              <a:off x="2340130" y="2803629"/>
              <a:ext cx="1817303" cy="1493129"/>
            </a:xfrm>
            <a:prstGeom prst="rect">
              <a:avLst/>
            </a:prstGeom>
            <a:noFill/>
            <a:ln>
              <a:noFill/>
            </a:ln>
          </p:spPr>
          <p:txBody>
            <a:bodyPr anchorCtr="0" anchor="b" bIns="241800" lIns="241800" spcFirstLastPara="1" rIns="241800" wrap="square" tIns="241800">
              <a:noAutofit/>
            </a:bodyPr>
            <a:lstStyle/>
            <a:p>
              <a:pPr indent="0" lvl="0" marL="0" marR="0" rtl="0" algn="ctr">
                <a:lnSpc>
                  <a:spcPct val="90000"/>
                </a:lnSpc>
                <a:spcBef>
                  <a:spcPts val="0"/>
                </a:spcBef>
                <a:spcAft>
                  <a:spcPts val="0"/>
                </a:spcAft>
                <a:buClr>
                  <a:schemeClr val="dk1"/>
                </a:buClr>
                <a:buSzPts val="3400"/>
                <a:buFont typeface="Arial"/>
                <a:buNone/>
              </a:pPr>
              <a:r>
                <a:rPr lang="en-US" sz="3400">
                  <a:solidFill>
                    <a:schemeClr val="dk1"/>
                  </a:solidFill>
                  <a:latin typeface="Arial"/>
                  <a:ea typeface="Arial"/>
                  <a:cs typeface="Arial"/>
                  <a:sym typeface="Arial"/>
                </a:rPr>
                <a:t>Ingreso HEC y suspension fármacos</a:t>
              </a:r>
              <a:endParaRPr sz="3400">
                <a:solidFill>
                  <a:schemeClr val="dk1"/>
                </a:solidFill>
                <a:latin typeface="Arial"/>
                <a:ea typeface="Arial"/>
                <a:cs typeface="Arial"/>
                <a:sym typeface="Arial"/>
              </a:endParaRPr>
            </a:p>
          </p:txBody>
        </p:sp>
      </p:grpSp>
      <p:sp>
        <p:nvSpPr>
          <p:cNvPr id="334" name="Google Shape;334;p13"/>
          <p:cNvSpPr txBox="1"/>
          <p:nvPr/>
        </p:nvSpPr>
        <p:spPr>
          <a:xfrm>
            <a:off x="7331702" y="5242521"/>
            <a:ext cx="2232339" cy="1493129"/>
          </a:xfrm>
          <a:prstGeom prst="rect">
            <a:avLst/>
          </a:prstGeom>
          <a:noFill/>
          <a:ln>
            <a:noFill/>
          </a:ln>
        </p:spPr>
        <p:txBody>
          <a:bodyPr anchorCtr="0" anchor="b" bIns="241800" lIns="241800" spcFirstLastPara="1" rIns="241800" wrap="square" tIns="241800">
            <a:noAutofit/>
          </a:bodyPr>
          <a:lstStyle/>
          <a:p>
            <a:pPr indent="0" lvl="0" marL="0" marR="0" rtl="0" algn="ctr">
              <a:lnSpc>
                <a:spcPct val="90000"/>
              </a:lnSpc>
              <a:spcBef>
                <a:spcPts val="0"/>
              </a:spcBef>
              <a:spcAft>
                <a:spcPts val="0"/>
              </a:spcAft>
              <a:buClr>
                <a:schemeClr val="dk1"/>
              </a:buClr>
              <a:buSzPts val="3400"/>
              <a:buFont typeface="Arial"/>
              <a:buNone/>
            </a:pPr>
            <a:r>
              <a:rPr lang="en-US" sz="3400">
                <a:solidFill>
                  <a:schemeClr val="dk1"/>
                </a:solidFill>
                <a:latin typeface="Arial"/>
                <a:ea typeface="Arial"/>
                <a:cs typeface="Arial"/>
                <a:sym typeface="Arial"/>
              </a:rPr>
              <a:t>Ingreso UTI e inicio Metilprednisolona</a:t>
            </a:r>
            <a:endParaRPr sz="3400">
              <a:solidFill>
                <a:schemeClr val="dk1"/>
              </a:solidFill>
              <a:latin typeface="Arial"/>
              <a:ea typeface="Arial"/>
              <a:cs typeface="Arial"/>
              <a:sym typeface="Arial"/>
            </a:endParaRPr>
          </a:p>
        </p:txBody>
      </p:sp>
      <p:sp>
        <p:nvSpPr>
          <p:cNvPr id="335" name="Google Shape;335;p13"/>
          <p:cNvSpPr txBox="1"/>
          <p:nvPr/>
        </p:nvSpPr>
        <p:spPr>
          <a:xfrm>
            <a:off x="7727201" y="3850200"/>
            <a:ext cx="144134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ial"/>
                <a:ea typeface="Arial"/>
                <a:cs typeface="Arial"/>
                <a:sym typeface="Arial"/>
              </a:rPr>
              <a:t>22 Sept 2023</a:t>
            </a:r>
            <a:endParaRPr/>
          </a:p>
        </p:txBody>
      </p:sp>
      <p:sp>
        <p:nvSpPr>
          <p:cNvPr id="336" name="Google Shape;336;p13"/>
          <p:cNvSpPr/>
          <p:nvPr/>
        </p:nvSpPr>
        <p:spPr>
          <a:xfrm flipH="1">
            <a:off x="9542369" y="3343082"/>
            <a:ext cx="1811430" cy="1661313"/>
          </a:xfrm>
          <a:prstGeom prst="ellipse">
            <a:avLst/>
          </a:prstGeom>
          <a:solidFill>
            <a:srgbClr val="768DC2"/>
          </a:solidFill>
          <a:ln cap="flat" cmpd="sng" w="127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  </a:t>
            </a:r>
            <a:r>
              <a:rPr b="1" lang="en-US" sz="2800">
                <a:solidFill>
                  <a:schemeClr val="dk1"/>
                </a:solidFill>
                <a:latin typeface="Arial"/>
                <a:ea typeface="Arial"/>
                <a:cs typeface="Arial"/>
                <a:sym typeface="Arial"/>
              </a:rPr>
              <a:t>4 octubre   2023</a:t>
            </a:r>
            <a:endParaRPr/>
          </a:p>
        </p:txBody>
      </p:sp>
      <p:sp>
        <p:nvSpPr>
          <p:cNvPr id="337" name="Google Shape;337;p13"/>
          <p:cNvSpPr txBox="1"/>
          <p:nvPr/>
        </p:nvSpPr>
        <p:spPr>
          <a:xfrm>
            <a:off x="9542369" y="1981466"/>
            <a:ext cx="1987201" cy="1493129"/>
          </a:xfrm>
          <a:prstGeom prst="rect">
            <a:avLst/>
          </a:prstGeom>
          <a:noFill/>
          <a:ln>
            <a:noFill/>
          </a:ln>
        </p:spPr>
        <p:txBody>
          <a:bodyPr anchorCtr="0" anchor="b" bIns="241800" lIns="241800" spcFirstLastPara="1" rIns="241800" wrap="square" tIns="241800">
            <a:noAutofit/>
          </a:bodyPr>
          <a:lstStyle/>
          <a:p>
            <a:pPr indent="0" lvl="0" marL="0" marR="0" rtl="0" algn="ctr">
              <a:lnSpc>
                <a:spcPct val="90000"/>
              </a:lnSpc>
              <a:spcBef>
                <a:spcPts val="0"/>
              </a:spcBef>
              <a:spcAft>
                <a:spcPts val="0"/>
              </a:spcAft>
              <a:buClr>
                <a:schemeClr val="dk1"/>
              </a:buClr>
              <a:buSzPts val="3400"/>
              <a:buFont typeface="Arial"/>
              <a:buNone/>
            </a:pPr>
            <a:r>
              <a:rPr lang="en-US" sz="3400">
                <a:solidFill>
                  <a:schemeClr val="dk1"/>
                </a:solidFill>
                <a:latin typeface="Arial"/>
                <a:ea typeface="Arial"/>
                <a:cs typeface="Arial"/>
                <a:sym typeface="Arial"/>
              </a:rPr>
              <a:t>Normalización función renal/hep/Eo.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4"/>
          <p:cNvSpPr txBox="1"/>
          <p:nvPr>
            <p:ph type="ctrTitle"/>
          </p:nvPr>
        </p:nvSpPr>
        <p:spPr>
          <a:xfrm>
            <a:off x="415600" y="3718405"/>
            <a:ext cx="11360800" cy="2736800"/>
          </a:xfrm>
          <a:prstGeom prst="rect">
            <a:avLst/>
          </a:prstGeom>
          <a:noFill/>
          <a:ln>
            <a:noFill/>
          </a:ln>
        </p:spPr>
        <p:txBody>
          <a:bodyPr anchorCtr="0" anchor="b" bIns="121900" lIns="121900" spcFirstLastPara="1" rIns="121900" wrap="square" tIns="121900">
            <a:normAutofit fontScale="90000"/>
          </a:bodyPr>
          <a:lstStyle/>
          <a:p>
            <a:pPr indent="0" lvl="0" marL="0" rtl="0" algn="ctr">
              <a:lnSpc>
                <a:spcPct val="100000"/>
              </a:lnSpc>
              <a:spcBef>
                <a:spcPts val="0"/>
              </a:spcBef>
              <a:spcAft>
                <a:spcPts val="0"/>
              </a:spcAft>
              <a:buClr>
                <a:schemeClr val="dk1"/>
              </a:buClr>
              <a:buSzPct val="111111"/>
              <a:buFont typeface="Arial"/>
              <a:buNone/>
            </a:pPr>
            <a:r>
              <a:rPr lang="en-US"/>
              <a:t>Reacciones adversas cutáneas asociadas a fármacos antituberculosis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6" name="Shape 346"/>
        <p:cNvGrpSpPr/>
        <p:nvPr/>
      </p:nvGrpSpPr>
      <p:grpSpPr>
        <a:xfrm>
          <a:off x="0" y="0"/>
          <a:ext cx="0" cy="0"/>
          <a:chOff x="0" y="0"/>
          <a:chExt cx="0" cy="0"/>
        </a:xfrm>
      </p:grpSpPr>
      <p:sp>
        <p:nvSpPr>
          <p:cNvPr id="347" name="Google Shape;347;p15"/>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8" name="Google Shape;348;p1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9" name="Google Shape;349;p15"/>
          <p:cNvSpPr txBox="1"/>
          <p:nvPr>
            <p:ph type="title"/>
          </p:nvPr>
        </p:nvSpPr>
        <p:spPr>
          <a:xfrm>
            <a:off x="635000" y="634029"/>
            <a:ext cx="10921640" cy="131469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44"/>
              <a:buFont typeface="Arial"/>
              <a:buNone/>
            </a:pPr>
            <a:r>
              <a:rPr lang="en-US" sz="4000"/>
              <a:t>RAMC a medicamentos antituberculosos de primera línea</a:t>
            </a:r>
            <a:endParaRPr/>
          </a:p>
        </p:txBody>
      </p:sp>
      <p:sp>
        <p:nvSpPr>
          <p:cNvPr id="350" name="Google Shape;350;p15"/>
          <p:cNvSpPr/>
          <p:nvPr/>
        </p:nvSpPr>
        <p:spPr>
          <a:xfrm flipH="1" rot="10800000">
            <a:off x="648305" y="2241737"/>
            <a:ext cx="10900219" cy="18288"/>
          </a:xfrm>
          <a:custGeom>
            <a:rect b="b" l="l" r="r" t="t"/>
            <a:pathLst>
              <a:path extrusionOk="0" fill="none" h="18288" w="10900219">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extrusionOk="0" h="18288" w="10900219">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rgbClr val="778DC2"/>
          </a:solidFill>
          <a:ln cap="flat" cmpd="sng" w="34925">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51" name="Google Shape;351;p15"/>
          <p:cNvGrpSpPr/>
          <p:nvPr/>
        </p:nvGrpSpPr>
        <p:grpSpPr>
          <a:xfrm>
            <a:off x="632647" y="2813258"/>
            <a:ext cx="10312906" cy="3162812"/>
            <a:chOff x="0" y="406929"/>
            <a:chExt cx="10312906" cy="3162812"/>
          </a:xfrm>
        </p:grpSpPr>
        <p:sp>
          <p:nvSpPr>
            <p:cNvPr id="352" name="Google Shape;352;p15"/>
            <p:cNvSpPr/>
            <p:nvPr/>
          </p:nvSpPr>
          <p:spPr>
            <a:xfrm>
              <a:off x="367349" y="406929"/>
              <a:ext cx="1428077" cy="1483507"/>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5"/>
            <p:cNvSpPr/>
            <p:nvPr/>
          </p:nvSpPr>
          <p:spPr>
            <a:xfrm>
              <a:off x="0" y="2385075"/>
              <a:ext cx="2177583" cy="11846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5"/>
            <p:cNvSpPr txBox="1"/>
            <p:nvPr/>
          </p:nvSpPr>
          <p:spPr>
            <a:xfrm>
              <a:off x="0" y="2385075"/>
              <a:ext cx="2177583" cy="1184666"/>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dk1"/>
                </a:buClr>
                <a:buSzPts val="4000"/>
                <a:buFont typeface="Arial"/>
                <a:buNone/>
              </a:pPr>
              <a:r>
                <a:rPr b="1" lang="en-US" sz="4000">
                  <a:solidFill>
                    <a:schemeClr val="dk1"/>
                  </a:solidFill>
                  <a:latin typeface="Arial"/>
                  <a:ea typeface="Arial"/>
                  <a:cs typeface="Arial"/>
                  <a:sym typeface="Arial"/>
                </a:rPr>
                <a:t>Reporte de casos principalmente</a:t>
              </a:r>
              <a:r>
                <a:rPr lang="en-US" sz="1700">
                  <a:solidFill>
                    <a:schemeClr val="dk1"/>
                  </a:solidFill>
                  <a:latin typeface="Arial"/>
                  <a:ea typeface="Arial"/>
                  <a:cs typeface="Arial"/>
                  <a:sym typeface="Arial"/>
                </a:rPr>
                <a:t>.</a:t>
              </a:r>
              <a:endParaRPr sz="1700">
                <a:solidFill>
                  <a:schemeClr val="dk1"/>
                </a:solidFill>
                <a:latin typeface="Arial"/>
                <a:ea typeface="Arial"/>
                <a:cs typeface="Arial"/>
                <a:sym typeface="Arial"/>
              </a:endParaRPr>
            </a:p>
          </p:txBody>
        </p:sp>
        <p:sp>
          <p:nvSpPr>
            <p:cNvPr id="355" name="Google Shape;355;p15"/>
            <p:cNvSpPr/>
            <p:nvPr/>
          </p:nvSpPr>
          <p:spPr>
            <a:xfrm>
              <a:off x="3401838" y="527187"/>
              <a:ext cx="1209252" cy="979897"/>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5"/>
            <p:cNvSpPr/>
            <p:nvPr/>
          </p:nvSpPr>
          <p:spPr>
            <a:xfrm>
              <a:off x="3126432" y="1599313"/>
              <a:ext cx="1735217" cy="11846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5"/>
            <p:cNvSpPr txBox="1"/>
            <p:nvPr/>
          </p:nvSpPr>
          <p:spPr>
            <a:xfrm>
              <a:off x="3126432" y="1599313"/>
              <a:ext cx="1735217" cy="1184666"/>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dk1"/>
                </a:buClr>
                <a:buSzPts val="2800"/>
                <a:buFont typeface="Arial"/>
                <a:buNone/>
              </a:pPr>
              <a:r>
                <a:rPr b="1" lang="en-US" sz="2800">
                  <a:solidFill>
                    <a:schemeClr val="dk1"/>
                  </a:solidFill>
                  <a:latin typeface="Arial"/>
                  <a:ea typeface="Arial"/>
                  <a:cs typeface="Arial"/>
                  <a:sym typeface="Arial"/>
                </a:rPr>
                <a:t>Complejidad del tratamiento de  TBC → riesgo de RAM severas a primera línea; menor eficacia y toxicidad de drogas de 2a línea. </a:t>
              </a:r>
              <a:endParaRPr b="1" sz="2800">
                <a:solidFill>
                  <a:schemeClr val="dk1"/>
                </a:solidFill>
                <a:latin typeface="Arial"/>
                <a:ea typeface="Arial"/>
                <a:cs typeface="Arial"/>
                <a:sym typeface="Arial"/>
              </a:endParaRPr>
            </a:p>
          </p:txBody>
        </p:sp>
        <p:sp>
          <p:nvSpPr>
            <p:cNvPr id="358" name="Google Shape;358;p15"/>
            <p:cNvSpPr/>
            <p:nvPr/>
          </p:nvSpPr>
          <p:spPr>
            <a:xfrm>
              <a:off x="6357794" y="527742"/>
              <a:ext cx="734853" cy="734853"/>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
            <p:cNvSpPr/>
            <p:nvPr/>
          </p:nvSpPr>
          <p:spPr>
            <a:xfrm>
              <a:off x="5924215" y="1723298"/>
              <a:ext cx="1633007" cy="11846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5"/>
            <p:cNvSpPr txBox="1"/>
            <p:nvPr/>
          </p:nvSpPr>
          <p:spPr>
            <a:xfrm>
              <a:off x="5924215" y="1723298"/>
              <a:ext cx="1633007" cy="1184666"/>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dk1"/>
                </a:buClr>
                <a:buSzPts val="2800"/>
                <a:buFont typeface="Arial"/>
                <a:buNone/>
              </a:pPr>
              <a:r>
                <a:rPr b="1" lang="en-US" sz="2800">
                  <a:solidFill>
                    <a:schemeClr val="dk1"/>
                  </a:solidFill>
                  <a:latin typeface="Arial"/>
                  <a:ea typeface="Arial"/>
                  <a:cs typeface="Arial"/>
                  <a:sym typeface="Arial"/>
                </a:rPr>
                <a:t>Riesgo de RAMs, interacciones farmacológicas, ajustes de dosis, entre otros → manejo individualizado. </a:t>
              </a:r>
              <a:endParaRPr b="1" sz="2800">
                <a:solidFill>
                  <a:schemeClr val="dk1"/>
                </a:solidFill>
                <a:latin typeface="Arial"/>
                <a:ea typeface="Arial"/>
                <a:cs typeface="Arial"/>
                <a:sym typeface="Arial"/>
              </a:endParaRPr>
            </a:p>
          </p:txBody>
        </p:sp>
        <p:sp>
          <p:nvSpPr>
            <p:cNvPr id="361" name="Google Shape;361;p15"/>
            <p:cNvSpPr/>
            <p:nvPr/>
          </p:nvSpPr>
          <p:spPr>
            <a:xfrm>
              <a:off x="9020500" y="618298"/>
              <a:ext cx="734853" cy="734853"/>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5"/>
            <p:cNvSpPr/>
            <p:nvPr/>
          </p:nvSpPr>
          <p:spPr>
            <a:xfrm>
              <a:off x="8679899" y="1720858"/>
              <a:ext cx="1633007" cy="11846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5"/>
            <p:cNvSpPr txBox="1"/>
            <p:nvPr/>
          </p:nvSpPr>
          <p:spPr>
            <a:xfrm>
              <a:off x="8679899" y="1720858"/>
              <a:ext cx="1633007" cy="1184666"/>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dk1"/>
                </a:buClr>
                <a:buSzPts val="2800"/>
                <a:buFont typeface="Arial"/>
                <a:buNone/>
              </a:pPr>
              <a:r>
                <a:rPr b="1" lang="en-US" sz="2800">
                  <a:solidFill>
                    <a:schemeClr val="dk1"/>
                  </a:solidFill>
                  <a:latin typeface="Arial"/>
                  <a:ea typeface="Arial"/>
                  <a:cs typeface="Arial"/>
                  <a:sym typeface="Arial"/>
                </a:rPr>
                <a:t>Importancia de buscar activamente y reconocer las RAMs asociadas para un manejo precoz. </a:t>
              </a:r>
              <a:endParaRPr b="1" sz="2800">
                <a:solidFill>
                  <a:schemeClr val="dk1"/>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16"/>
          <p:cNvSpPr txBox="1"/>
          <p:nvPr>
            <p:ph type="title"/>
          </p:nvPr>
        </p:nvSpPr>
        <p:spPr>
          <a:xfrm>
            <a:off x="415600" y="9690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Clr>
                <a:schemeClr val="dk1"/>
              </a:buClr>
              <a:buSzPct val="111111"/>
              <a:buFont typeface="Arial"/>
              <a:buNone/>
            </a:pPr>
            <a:r>
              <a:rPr lang="en-US"/>
              <a:t>RAMC a medicamentos antituberculosos de primera línea</a:t>
            </a:r>
            <a:endParaRPr/>
          </a:p>
        </p:txBody>
      </p:sp>
      <p:sp>
        <p:nvSpPr>
          <p:cNvPr id="369" name="Google Shape;369;p16"/>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Clr>
                <a:schemeClr val="dk1"/>
              </a:buClr>
              <a:buSzPts val="1800"/>
              <a:buNone/>
            </a:pPr>
            <a:r>
              <a:t/>
            </a:r>
            <a:endParaRPr/>
          </a:p>
        </p:txBody>
      </p:sp>
      <p:grpSp>
        <p:nvGrpSpPr>
          <p:cNvPr id="370" name="Google Shape;370;p16"/>
          <p:cNvGrpSpPr/>
          <p:nvPr/>
        </p:nvGrpSpPr>
        <p:grpSpPr>
          <a:xfrm>
            <a:off x="415600" y="1617127"/>
            <a:ext cx="11360800" cy="4950420"/>
            <a:chOff x="0" y="0"/>
            <a:chExt cx="8601712" cy="3712815"/>
          </a:xfrm>
        </p:grpSpPr>
        <p:sp>
          <p:nvSpPr>
            <p:cNvPr id="371" name="Google Shape;371;p16"/>
            <p:cNvSpPr/>
            <p:nvPr/>
          </p:nvSpPr>
          <p:spPr>
            <a:xfrm>
              <a:off x="0" y="0"/>
              <a:ext cx="8601712" cy="1768007"/>
            </a:xfrm>
            <a:prstGeom prst="roundRect">
              <a:avLst>
                <a:gd fmla="val 10000"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72" name="Google Shape;372;p16"/>
            <p:cNvSpPr txBox="1"/>
            <p:nvPr/>
          </p:nvSpPr>
          <p:spPr>
            <a:xfrm>
              <a:off x="1897143" y="0"/>
              <a:ext cx="6704568" cy="1768007"/>
            </a:xfrm>
            <a:prstGeom prst="rect">
              <a:avLst/>
            </a:prstGeom>
            <a:noFill/>
            <a:ln>
              <a:noFill/>
            </a:ln>
          </p:spPr>
          <p:txBody>
            <a:bodyPr anchorCtr="0" anchor="t" bIns="106650" lIns="106650" spcFirstLastPara="1" rIns="106650" wrap="square" tIns="106650">
              <a:noAutofit/>
            </a:bodyPr>
            <a:lstStyle/>
            <a:p>
              <a:pPr indent="0" lvl="0" marL="0" marR="0" rtl="0" algn="l">
                <a:lnSpc>
                  <a:spcPct val="90000"/>
                </a:lnSpc>
                <a:spcBef>
                  <a:spcPts val="0"/>
                </a:spcBef>
                <a:spcAft>
                  <a:spcPts val="0"/>
                </a:spcAft>
                <a:buNone/>
              </a:pPr>
              <a:r>
                <a:rPr lang="en-US" sz="2800">
                  <a:solidFill>
                    <a:schemeClr val="lt1"/>
                  </a:solidFill>
                  <a:latin typeface="Arial"/>
                  <a:ea typeface="Arial"/>
                  <a:cs typeface="Arial"/>
                  <a:sym typeface="Arial"/>
                </a:rPr>
                <a:t>Exantema morbiliforme</a:t>
              </a:r>
              <a:endParaRPr sz="2800">
                <a:solidFill>
                  <a:schemeClr val="lt1"/>
                </a:solidFill>
                <a:latin typeface="Arial"/>
                <a:ea typeface="Arial"/>
                <a:cs typeface="Arial"/>
                <a:sym typeface="Arial"/>
              </a:endParaRPr>
            </a:p>
            <a:p>
              <a:pPr indent="-228594" lvl="1" marL="228594" marR="0" rtl="0" algn="l">
                <a:lnSpc>
                  <a:spcPct val="90000"/>
                </a:lnSpc>
                <a:spcBef>
                  <a:spcPts val="980"/>
                </a:spcBef>
                <a:spcAft>
                  <a:spcPts val="0"/>
                </a:spcAft>
                <a:buClr>
                  <a:srgbClr val="000000"/>
                </a:buClr>
                <a:buSzPts val="1800"/>
                <a:buFont typeface="Arial"/>
                <a:buChar char="•"/>
              </a:pPr>
              <a:r>
                <a:rPr b="0" i="0" lang="en-US" sz="2400" u="none" cap="none" strike="noStrike">
                  <a:solidFill>
                    <a:schemeClr val="lt1"/>
                  </a:solidFill>
                  <a:latin typeface="Arial"/>
                  <a:ea typeface="Arial"/>
                  <a:cs typeface="Arial"/>
                  <a:sym typeface="Arial"/>
                </a:rPr>
                <a:t>Más común de las RAMC (hasta 95% según series)</a:t>
              </a:r>
              <a:endParaRPr b="0" i="0" sz="2400" u="none" cap="none" strike="noStrike">
                <a:solidFill>
                  <a:schemeClr val="lt1"/>
                </a:solidFill>
                <a:latin typeface="Arial"/>
                <a:ea typeface="Arial"/>
                <a:cs typeface="Arial"/>
                <a:sym typeface="Arial"/>
              </a:endParaRPr>
            </a:p>
            <a:p>
              <a:pPr indent="-228594" lvl="1" marL="228594" marR="0" rtl="0" algn="l">
                <a:lnSpc>
                  <a:spcPct val="90000"/>
                </a:lnSpc>
                <a:spcBef>
                  <a:spcPts val="320"/>
                </a:spcBef>
                <a:spcAft>
                  <a:spcPts val="0"/>
                </a:spcAft>
                <a:buClr>
                  <a:srgbClr val="000000"/>
                </a:buClr>
                <a:buSzPts val="1800"/>
                <a:buFont typeface="Arial"/>
                <a:buChar char="•"/>
              </a:pPr>
              <a:r>
                <a:rPr b="0" i="0" lang="en-US" sz="2400" u="none" cap="none" strike="noStrike">
                  <a:solidFill>
                    <a:schemeClr val="lt1"/>
                  </a:solidFill>
                  <a:latin typeface="Arial"/>
                  <a:ea typeface="Arial"/>
                  <a:cs typeface="Arial"/>
                  <a:sym typeface="Arial"/>
                </a:rPr>
                <a:t>Inicia en 7 – 14 días</a:t>
              </a:r>
              <a:endParaRPr b="0" i="0" sz="2400" u="none" cap="none" strike="noStrike">
                <a:solidFill>
                  <a:schemeClr val="lt1"/>
                </a:solidFill>
                <a:latin typeface="Arial"/>
                <a:ea typeface="Arial"/>
                <a:cs typeface="Arial"/>
                <a:sym typeface="Arial"/>
              </a:endParaRPr>
            </a:p>
            <a:p>
              <a:pPr indent="-228594" lvl="1" marL="228594" marR="0" rtl="0" algn="l">
                <a:lnSpc>
                  <a:spcPct val="90000"/>
                </a:lnSpc>
                <a:spcBef>
                  <a:spcPts val="320"/>
                </a:spcBef>
                <a:spcAft>
                  <a:spcPts val="0"/>
                </a:spcAft>
                <a:buClr>
                  <a:srgbClr val="000000"/>
                </a:buClr>
                <a:buSzPts val="1800"/>
                <a:buFont typeface="Arial"/>
                <a:buChar char="•"/>
              </a:pPr>
              <a:r>
                <a:rPr b="0" i="0" lang="en-US" sz="2400" u="none" cap="none" strike="noStrike">
                  <a:solidFill>
                    <a:schemeClr val="lt1"/>
                  </a:solidFill>
                  <a:latin typeface="Arial"/>
                  <a:ea typeface="Arial"/>
                  <a:cs typeface="Arial"/>
                  <a:sym typeface="Arial"/>
                </a:rPr>
                <a:t>Distribución centrífuga</a:t>
              </a:r>
              <a:endParaRPr b="0" i="0" sz="2400" u="none" cap="none" strike="noStrike">
                <a:solidFill>
                  <a:schemeClr val="lt1"/>
                </a:solidFill>
                <a:latin typeface="Arial"/>
                <a:ea typeface="Arial"/>
                <a:cs typeface="Arial"/>
                <a:sym typeface="Arial"/>
              </a:endParaRPr>
            </a:p>
            <a:p>
              <a:pPr indent="-228594" lvl="1" marL="228594" marR="0" rtl="0" algn="l">
                <a:lnSpc>
                  <a:spcPct val="90000"/>
                </a:lnSpc>
                <a:spcBef>
                  <a:spcPts val="320"/>
                </a:spcBef>
                <a:spcAft>
                  <a:spcPts val="0"/>
                </a:spcAft>
                <a:buClr>
                  <a:srgbClr val="000000"/>
                </a:buClr>
                <a:buSzPts val="1800"/>
                <a:buFont typeface="Arial"/>
                <a:buChar char="•"/>
              </a:pPr>
              <a:r>
                <a:rPr b="0" i="0" lang="en-US" sz="2400" u="none" cap="none" strike="noStrike">
                  <a:solidFill>
                    <a:schemeClr val="lt1"/>
                  </a:solidFill>
                  <a:latin typeface="Arial"/>
                  <a:ea typeface="Arial"/>
                  <a:cs typeface="Arial"/>
                  <a:sym typeface="Arial"/>
                </a:rPr>
                <a:t>Puede ser la presentación inicial de SSJ/NET </a:t>
              </a:r>
              <a:r>
                <a:rPr lang="en-US" sz="2400">
                  <a:solidFill>
                    <a:schemeClr val="lt1"/>
                  </a:solidFill>
                </a:rPr>
                <a:t>o DRESS</a:t>
              </a:r>
              <a:endParaRPr b="0" i="0" sz="2400" u="none" cap="none" strike="noStrike">
                <a:solidFill>
                  <a:schemeClr val="lt1"/>
                </a:solidFill>
                <a:latin typeface="Arial"/>
                <a:ea typeface="Arial"/>
                <a:cs typeface="Arial"/>
                <a:sym typeface="Arial"/>
              </a:endParaRPr>
            </a:p>
          </p:txBody>
        </p:sp>
        <p:sp>
          <p:nvSpPr>
            <p:cNvPr id="373" name="Google Shape;373;p16"/>
            <p:cNvSpPr/>
            <p:nvPr/>
          </p:nvSpPr>
          <p:spPr>
            <a:xfrm>
              <a:off x="176800" y="176800"/>
              <a:ext cx="1720342" cy="1414406"/>
            </a:xfrm>
            <a:prstGeom prst="roundRect">
              <a:avLst>
                <a:gd fmla="val 10000" name="adj"/>
              </a:avLst>
            </a:prstGeom>
            <a:blipFill rotWithShape="1">
              <a:blip r:embed="rId3">
                <a:alphaModFix/>
              </a:blip>
              <a:stretch>
                <a:fillRect b="0" l="-45995" r="-45995" t="0"/>
              </a:stretch>
            </a:blip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74" name="Google Shape;374;p16"/>
            <p:cNvSpPr/>
            <p:nvPr/>
          </p:nvSpPr>
          <p:spPr>
            <a:xfrm>
              <a:off x="0" y="1944808"/>
              <a:ext cx="8601712" cy="1768007"/>
            </a:xfrm>
            <a:prstGeom prst="roundRect">
              <a:avLst>
                <a:gd fmla="val 10000"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75" name="Google Shape;375;p16"/>
            <p:cNvSpPr txBox="1"/>
            <p:nvPr/>
          </p:nvSpPr>
          <p:spPr>
            <a:xfrm>
              <a:off x="1897143" y="1944808"/>
              <a:ext cx="6704568" cy="1768007"/>
            </a:xfrm>
            <a:prstGeom prst="rect">
              <a:avLst/>
            </a:prstGeom>
            <a:noFill/>
            <a:ln>
              <a:noFill/>
            </a:ln>
          </p:spPr>
          <p:txBody>
            <a:bodyPr anchorCtr="0" anchor="t" bIns="106650" lIns="106650" spcFirstLastPara="1" rIns="106650" wrap="square" tIns="106650">
              <a:noAutofit/>
            </a:bodyPr>
            <a:lstStyle/>
            <a:p>
              <a:pPr indent="0" lvl="0" marL="0" marR="0" rtl="0" algn="l">
                <a:lnSpc>
                  <a:spcPct val="90000"/>
                </a:lnSpc>
                <a:spcBef>
                  <a:spcPts val="0"/>
                </a:spcBef>
                <a:spcAft>
                  <a:spcPts val="0"/>
                </a:spcAft>
                <a:buNone/>
              </a:pPr>
              <a:r>
                <a:rPr lang="en-US" sz="2800">
                  <a:solidFill>
                    <a:schemeClr val="lt1"/>
                  </a:solidFill>
                  <a:latin typeface="Arial"/>
                  <a:ea typeface="Arial"/>
                  <a:cs typeface="Arial"/>
                  <a:sym typeface="Arial"/>
                </a:rPr>
                <a:t>Reacción fija a medicamentos </a:t>
              </a:r>
              <a:endParaRPr sz="2800">
                <a:solidFill>
                  <a:schemeClr val="lt1"/>
                </a:solidFill>
                <a:latin typeface="Arial"/>
                <a:ea typeface="Arial"/>
                <a:cs typeface="Arial"/>
                <a:sym typeface="Arial"/>
              </a:endParaRPr>
            </a:p>
            <a:p>
              <a:pPr indent="-228594" lvl="1" marL="228594" marR="0" rtl="0" algn="l">
                <a:lnSpc>
                  <a:spcPct val="90000"/>
                </a:lnSpc>
                <a:spcBef>
                  <a:spcPts val="980"/>
                </a:spcBef>
                <a:spcAft>
                  <a:spcPts val="0"/>
                </a:spcAft>
                <a:buClr>
                  <a:srgbClr val="000000"/>
                </a:buClr>
                <a:buSzPts val="1600"/>
                <a:buFont typeface="Arial"/>
                <a:buChar char="•"/>
              </a:pPr>
              <a:r>
                <a:rPr b="0" i="0" lang="en-US" sz="2133" u="none" cap="none" strike="noStrike">
                  <a:solidFill>
                    <a:schemeClr val="lt1"/>
                  </a:solidFill>
                  <a:latin typeface="Arial"/>
                  <a:ea typeface="Arial"/>
                  <a:cs typeface="Arial"/>
                  <a:sym typeface="Arial"/>
                </a:rPr>
                <a:t>Usualmente mácula numular solitaria que evoluciona a placas en piel/mucosa</a:t>
              </a:r>
              <a:endParaRPr b="0" i="0" sz="2133" u="none" cap="none" strike="noStrike">
                <a:solidFill>
                  <a:schemeClr val="lt1"/>
                </a:solidFill>
                <a:latin typeface="Arial"/>
                <a:ea typeface="Arial"/>
                <a:cs typeface="Arial"/>
                <a:sym typeface="Arial"/>
              </a:endParaRPr>
            </a:p>
            <a:p>
              <a:pPr indent="-228594" lvl="1" marL="228594" marR="0" rtl="0" algn="l">
                <a:lnSpc>
                  <a:spcPct val="90000"/>
                </a:lnSpc>
                <a:spcBef>
                  <a:spcPts val="320"/>
                </a:spcBef>
                <a:spcAft>
                  <a:spcPts val="0"/>
                </a:spcAft>
                <a:buClr>
                  <a:srgbClr val="000000"/>
                </a:buClr>
                <a:buSzPts val="1600"/>
                <a:buFont typeface="Arial"/>
                <a:buChar char="•"/>
              </a:pPr>
              <a:r>
                <a:rPr b="0" i="0" lang="en-US" sz="2133" u="none" cap="none" strike="noStrike">
                  <a:solidFill>
                    <a:schemeClr val="lt1"/>
                  </a:solidFill>
                  <a:latin typeface="Arial"/>
                  <a:ea typeface="Arial"/>
                  <a:cs typeface="Arial"/>
                  <a:sym typeface="Arial"/>
                </a:rPr>
                <a:t>Deja hiperpigmentación</a:t>
              </a:r>
              <a:endParaRPr b="0" i="0" sz="2133" u="none" cap="none" strike="noStrike">
                <a:solidFill>
                  <a:schemeClr val="lt1"/>
                </a:solidFill>
                <a:latin typeface="Arial"/>
                <a:ea typeface="Arial"/>
                <a:cs typeface="Arial"/>
                <a:sym typeface="Arial"/>
              </a:endParaRPr>
            </a:p>
            <a:p>
              <a:pPr indent="-228594" lvl="1" marL="228594" marR="0" rtl="0" algn="l">
                <a:lnSpc>
                  <a:spcPct val="90000"/>
                </a:lnSpc>
                <a:spcBef>
                  <a:spcPts val="320"/>
                </a:spcBef>
                <a:spcAft>
                  <a:spcPts val="0"/>
                </a:spcAft>
                <a:buClr>
                  <a:srgbClr val="000000"/>
                </a:buClr>
                <a:buSzPts val="1600"/>
                <a:buFont typeface="Arial"/>
                <a:buChar char="•"/>
              </a:pPr>
              <a:r>
                <a:rPr b="0" i="0" lang="en-US" sz="2133" u="none" cap="none" strike="noStrike">
                  <a:solidFill>
                    <a:schemeClr val="lt1"/>
                  </a:solidFill>
                  <a:latin typeface="Arial"/>
                  <a:ea typeface="Arial"/>
                  <a:cs typeface="Arial"/>
                  <a:sym typeface="Arial"/>
                </a:rPr>
                <a:t>Tiene “memoria espacial”</a:t>
              </a:r>
              <a:endParaRPr b="0" i="0" sz="2133" u="none" cap="none" strike="noStrike">
                <a:solidFill>
                  <a:schemeClr val="lt1"/>
                </a:solidFill>
                <a:latin typeface="Arial"/>
                <a:ea typeface="Arial"/>
                <a:cs typeface="Arial"/>
                <a:sym typeface="Arial"/>
              </a:endParaRPr>
            </a:p>
            <a:p>
              <a:pPr indent="-228594" lvl="1" marL="228594" marR="0" rtl="0" algn="l">
                <a:lnSpc>
                  <a:spcPct val="90000"/>
                </a:lnSpc>
                <a:spcBef>
                  <a:spcPts val="320"/>
                </a:spcBef>
                <a:spcAft>
                  <a:spcPts val="0"/>
                </a:spcAft>
                <a:buClr>
                  <a:srgbClr val="000000"/>
                </a:buClr>
                <a:buSzPts val="1600"/>
                <a:buFont typeface="Arial"/>
                <a:buChar char="•"/>
              </a:pPr>
              <a:r>
                <a:rPr b="0" i="0" lang="en-US" sz="2133" u="none" cap="none" strike="noStrike">
                  <a:solidFill>
                    <a:schemeClr val="lt1"/>
                  </a:solidFill>
                  <a:latin typeface="Arial"/>
                  <a:ea typeface="Arial"/>
                  <a:cs typeface="Arial"/>
                  <a:sym typeface="Arial"/>
                </a:rPr>
                <a:t>Descrita con Rifampicina y Fluoroquinolonas.</a:t>
              </a:r>
              <a:endParaRPr b="0" i="0" sz="2133" u="none" cap="none" strike="noStrike">
                <a:solidFill>
                  <a:schemeClr val="lt1"/>
                </a:solidFill>
                <a:latin typeface="Arial"/>
                <a:ea typeface="Arial"/>
                <a:cs typeface="Arial"/>
                <a:sym typeface="Arial"/>
              </a:endParaRPr>
            </a:p>
          </p:txBody>
        </p:sp>
        <p:sp>
          <p:nvSpPr>
            <p:cNvPr id="376" name="Google Shape;376;p16"/>
            <p:cNvSpPr/>
            <p:nvPr/>
          </p:nvSpPr>
          <p:spPr>
            <a:xfrm>
              <a:off x="176800" y="2121609"/>
              <a:ext cx="1720342" cy="1414406"/>
            </a:xfrm>
            <a:prstGeom prst="roundRect">
              <a:avLst>
                <a:gd fmla="val 10000" name="adj"/>
              </a:avLst>
            </a:prstGeom>
            <a:blipFill rotWithShape="1">
              <a:blip r:embed="rId4">
                <a:alphaModFix/>
              </a:blip>
              <a:stretch>
                <a:fillRect b="-7997" l="0" r="0" t="-7996"/>
              </a:stretch>
            </a:blip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sp>
        <p:nvSpPr>
          <p:cNvPr id="377" name="Google Shape;377;p16"/>
          <p:cNvSpPr txBox="1"/>
          <p:nvPr/>
        </p:nvSpPr>
        <p:spPr>
          <a:xfrm>
            <a:off x="6222729" y="6525983"/>
            <a:ext cx="6096000" cy="292333"/>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i="1" lang="en-US" sz="1100">
                <a:solidFill>
                  <a:srgbClr val="000000"/>
                </a:solidFill>
                <a:latin typeface="Arial"/>
                <a:ea typeface="Arial"/>
                <a:cs typeface="Arial"/>
                <a:sym typeface="Arial"/>
              </a:rPr>
              <a:t>Expert Rev. Anti Infect. Ther. </a:t>
            </a:r>
            <a:r>
              <a:rPr lang="en-US" sz="1100">
                <a:solidFill>
                  <a:srgbClr val="000000"/>
                </a:solidFill>
                <a:latin typeface="Arial"/>
                <a:ea typeface="Arial"/>
                <a:cs typeface="Arial"/>
                <a:sym typeface="Arial"/>
              </a:rPr>
              <a:t>10(4), 475–486 (2012)</a:t>
            </a:r>
            <a:endParaRPr sz="110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7"/>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Clr>
                <a:schemeClr val="dk1"/>
              </a:buClr>
              <a:buSzPts val="1800"/>
              <a:buNone/>
            </a:pPr>
            <a:r>
              <a:t/>
            </a:r>
            <a:endParaRPr/>
          </a:p>
        </p:txBody>
      </p:sp>
      <p:grpSp>
        <p:nvGrpSpPr>
          <p:cNvPr id="383" name="Google Shape;383;p17"/>
          <p:cNvGrpSpPr/>
          <p:nvPr/>
        </p:nvGrpSpPr>
        <p:grpSpPr>
          <a:xfrm>
            <a:off x="415600" y="865177"/>
            <a:ext cx="11360800" cy="5226656"/>
            <a:chOff x="0" y="0"/>
            <a:chExt cx="8520600" cy="3919992"/>
          </a:xfrm>
        </p:grpSpPr>
        <p:sp>
          <p:nvSpPr>
            <p:cNvPr id="384" name="Google Shape;384;p17"/>
            <p:cNvSpPr/>
            <p:nvPr/>
          </p:nvSpPr>
          <p:spPr>
            <a:xfrm>
              <a:off x="0" y="0"/>
              <a:ext cx="8520600" cy="1224997"/>
            </a:xfrm>
            <a:prstGeom prst="roundRect">
              <a:avLst>
                <a:gd fmla="val 10000"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85" name="Google Shape;385;p17"/>
            <p:cNvSpPr txBox="1"/>
            <p:nvPr/>
          </p:nvSpPr>
          <p:spPr>
            <a:xfrm>
              <a:off x="1826619" y="0"/>
              <a:ext cx="6693980" cy="1224997"/>
            </a:xfrm>
            <a:prstGeom prst="rect">
              <a:avLst/>
            </a:prstGeom>
            <a:noFill/>
            <a:ln>
              <a:noFill/>
            </a:ln>
          </p:spPr>
          <p:txBody>
            <a:bodyPr anchorCtr="0" anchor="t" bIns="71100" lIns="71100" spcFirstLastPara="1" rIns="71100" wrap="square" tIns="71100">
              <a:noAutofit/>
            </a:bodyPr>
            <a:lstStyle/>
            <a:p>
              <a:pPr indent="0" lvl="0" marL="0" marR="0" rtl="0" algn="ctr">
                <a:lnSpc>
                  <a:spcPct val="90000"/>
                </a:lnSpc>
                <a:spcBef>
                  <a:spcPts val="0"/>
                </a:spcBef>
                <a:spcAft>
                  <a:spcPts val="0"/>
                </a:spcAft>
                <a:buNone/>
              </a:pPr>
              <a:r>
                <a:rPr b="1" lang="en-US" sz="1867">
                  <a:solidFill>
                    <a:schemeClr val="lt1"/>
                  </a:solidFill>
                  <a:latin typeface="Arial"/>
                  <a:ea typeface="Arial"/>
                  <a:cs typeface="Arial"/>
                  <a:sym typeface="Arial"/>
                </a:rPr>
                <a:t>Púrpura vasculítico</a:t>
              </a:r>
              <a:endParaRPr b="1" sz="1867">
                <a:solidFill>
                  <a:schemeClr val="lt1"/>
                </a:solidFill>
                <a:latin typeface="Arial"/>
                <a:ea typeface="Arial"/>
                <a:cs typeface="Arial"/>
                <a:sym typeface="Arial"/>
              </a:endParaRPr>
            </a:p>
            <a:p>
              <a:pPr indent="-76198" lvl="1" marL="76198" marR="0" rtl="0" algn="l">
                <a:lnSpc>
                  <a:spcPct val="90000"/>
                </a:lnSpc>
                <a:spcBef>
                  <a:spcPts val="653"/>
                </a:spcBef>
                <a:spcAft>
                  <a:spcPts val="0"/>
                </a:spcAft>
                <a:buClr>
                  <a:srgbClr val="000000"/>
                </a:buClr>
                <a:buSzPts val="1700"/>
                <a:buFont typeface="Arial"/>
                <a:buChar char="•"/>
              </a:pPr>
              <a:r>
                <a:rPr b="0" i="0" lang="en-US" sz="2267" u="none" cap="none" strike="noStrike">
                  <a:solidFill>
                    <a:schemeClr val="lt1"/>
                  </a:solidFill>
                  <a:latin typeface="Arial"/>
                  <a:ea typeface="Arial"/>
                  <a:cs typeface="Arial"/>
                  <a:sym typeface="Arial"/>
                </a:rPr>
                <a:t>Lo característico es el púrpura palpable</a:t>
              </a:r>
              <a:endParaRPr b="0" i="0" sz="2667" u="none" cap="none" strike="noStrike">
                <a:solidFill>
                  <a:schemeClr val="dk1"/>
                </a:solidFill>
                <a:latin typeface="Arial"/>
                <a:ea typeface="Arial"/>
                <a:cs typeface="Arial"/>
                <a:sym typeface="Arial"/>
              </a:endParaRPr>
            </a:p>
            <a:p>
              <a:pPr indent="-76198" lvl="1" marL="76198" marR="0" rtl="0" algn="l">
                <a:lnSpc>
                  <a:spcPct val="90000"/>
                </a:lnSpc>
                <a:spcBef>
                  <a:spcPts val="220"/>
                </a:spcBef>
                <a:spcAft>
                  <a:spcPts val="0"/>
                </a:spcAft>
                <a:buClr>
                  <a:srgbClr val="000000"/>
                </a:buClr>
                <a:buSzPts val="1700"/>
                <a:buFont typeface="Arial"/>
                <a:buChar char="•"/>
              </a:pPr>
              <a:r>
                <a:rPr b="0" i="0" lang="en-US" sz="2267" u="none" cap="none" strike="noStrike">
                  <a:solidFill>
                    <a:schemeClr val="lt1"/>
                  </a:solidFill>
                  <a:latin typeface="Arial"/>
                  <a:ea typeface="Arial"/>
                  <a:cs typeface="Arial"/>
                  <a:sym typeface="Arial"/>
                </a:rPr>
                <a:t>Se debe descartar compromiso orgánico (ej. renal)</a:t>
              </a:r>
              <a:endParaRPr b="0" i="0" sz="2667" u="none" cap="none" strike="noStrike">
                <a:solidFill>
                  <a:schemeClr val="dk1"/>
                </a:solidFill>
                <a:latin typeface="Arial"/>
                <a:ea typeface="Arial"/>
                <a:cs typeface="Arial"/>
                <a:sym typeface="Arial"/>
              </a:endParaRPr>
            </a:p>
            <a:p>
              <a:pPr indent="-76198" lvl="1" marL="76198" marR="0" rtl="0" algn="l">
                <a:lnSpc>
                  <a:spcPct val="90000"/>
                </a:lnSpc>
                <a:spcBef>
                  <a:spcPts val="220"/>
                </a:spcBef>
                <a:spcAft>
                  <a:spcPts val="0"/>
                </a:spcAft>
                <a:buClr>
                  <a:srgbClr val="000000"/>
                </a:buClr>
                <a:buSzPts val="1700"/>
                <a:buFont typeface="Arial"/>
                <a:buChar char="•"/>
              </a:pPr>
              <a:r>
                <a:rPr b="0" i="0" lang="en-US" sz="2267" u="none" cap="none" strike="noStrike">
                  <a:solidFill>
                    <a:schemeClr val="lt1"/>
                  </a:solidFill>
                  <a:latin typeface="Arial"/>
                  <a:ea typeface="Arial"/>
                  <a:cs typeface="Arial"/>
                  <a:sym typeface="Arial"/>
                </a:rPr>
                <a:t>Es raro, pero descrito con R y P.</a:t>
              </a:r>
              <a:endParaRPr b="0" i="0" sz="2267" u="none" cap="none" strike="noStrike">
                <a:solidFill>
                  <a:schemeClr val="lt1"/>
                </a:solidFill>
                <a:latin typeface="Arial"/>
                <a:ea typeface="Arial"/>
                <a:cs typeface="Arial"/>
                <a:sym typeface="Arial"/>
              </a:endParaRPr>
            </a:p>
          </p:txBody>
        </p:sp>
        <p:sp>
          <p:nvSpPr>
            <p:cNvPr id="386" name="Google Shape;386;p17"/>
            <p:cNvSpPr/>
            <p:nvPr/>
          </p:nvSpPr>
          <p:spPr>
            <a:xfrm>
              <a:off x="122499" y="122499"/>
              <a:ext cx="1704120" cy="979998"/>
            </a:xfrm>
            <a:prstGeom prst="roundRect">
              <a:avLst>
                <a:gd fmla="val 10000" name="adj"/>
              </a:avLst>
            </a:prstGeom>
            <a:blipFill rotWithShape="1">
              <a:blip r:embed="rId3">
                <a:alphaModFix/>
              </a:blip>
              <a:stretch>
                <a:fillRect b="0" l="-43995" r="-43995" t="0"/>
              </a:stretch>
            </a:blip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87" name="Google Shape;387;p17"/>
            <p:cNvSpPr/>
            <p:nvPr/>
          </p:nvSpPr>
          <p:spPr>
            <a:xfrm>
              <a:off x="0" y="1347497"/>
              <a:ext cx="8520600" cy="1224997"/>
            </a:xfrm>
            <a:prstGeom prst="roundRect">
              <a:avLst>
                <a:gd fmla="val 10000"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88" name="Google Shape;388;p17"/>
            <p:cNvSpPr txBox="1"/>
            <p:nvPr/>
          </p:nvSpPr>
          <p:spPr>
            <a:xfrm>
              <a:off x="1826619" y="1347497"/>
              <a:ext cx="6693980" cy="1224997"/>
            </a:xfrm>
            <a:prstGeom prst="rect">
              <a:avLst/>
            </a:prstGeom>
            <a:noFill/>
            <a:ln>
              <a:noFill/>
            </a:ln>
          </p:spPr>
          <p:txBody>
            <a:bodyPr anchorCtr="0" anchor="t" bIns="71100" lIns="71100" spcFirstLastPara="1" rIns="71100" wrap="square" tIns="71100">
              <a:noAutofit/>
            </a:bodyPr>
            <a:lstStyle/>
            <a:p>
              <a:pPr indent="0" lvl="0" marL="0" marR="0" rtl="0" algn="l">
                <a:lnSpc>
                  <a:spcPct val="90000"/>
                </a:lnSpc>
                <a:spcBef>
                  <a:spcPts val="0"/>
                </a:spcBef>
                <a:spcAft>
                  <a:spcPts val="0"/>
                </a:spcAft>
                <a:buNone/>
              </a:pPr>
              <a:r>
                <a:rPr lang="en-US" sz="1867">
                  <a:solidFill>
                    <a:schemeClr val="lt1"/>
                  </a:solidFill>
                  <a:latin typeface="Arial"/>
                  <a:ea typeface="Arial"/>
                  <a:cs typeface="Arial"/>
                  <a:sym typeface="Arial"/>
                </a:rPr>
                <a:t>Erupción liquenoide por drogas</a:t>
              </a:r>
              <a:endParaRPr sz="1867">
                <a:solidFill>
                  <a:schemeClr val="lt1"/>
                </a:solidFill>
                <a:latin typeface="Arial"/>
                <a:ea typeface="Arial"/>
                <a:cs typeface="Arial"/>
                <a:sym typeface="Arial"/>
              </a:endParaRPr>
            </a:p>
            <a:p>
              <a:pPr indent="-76198" lvl="1" marL="76198" marR="0" rtl="0" algn="l">
                <a:lnSpc>
                  <a:spcPct val="90000"/>
                </a:lnSpc>
                <a:spcBef>
                  <a:spcPts val="653"/>
                </a:spcBef>
                <a:spcAft>
                  <a:spcPts val="0"/>
                </a:spcAft>
                <a:buClr>
                  <a:srgbClr val="000000"/>
                </a:buClr>
                <a:buSzPts val="1300"/>
                <a:buFont typeface="Arial"/>
                <a:buChar char="•"/>
              </a:pPr>
              <a:r>
                <a:rPr b="0" i="0" lang="en-US" sz="1733" u="none" cap="none" strike="noStrike">
                  <a:solidFill>
                    <a:schemeClr val="lt1"/>
                  </a:solidFill>
                  <a:latin typeface="Arial"/>
                  <a:ea typeface="Arial"/>
                  <a:cs typeface="Arial"/>
                  <a:sym typeface="Arial"/>
                </a:rPr>
                <a:t>Inicio variable (de días a años), más frecuente meses</a:t>
              </a:r>
              <a:endParaRPr b="0" i="0" sz="1733" u="none" cap="none" strike="noStrike">
                <a:solidFill>
                  <a:schemeClr val="lt1"/>
                </a:solidFill>
                <a:latin typeface="Arial"/>
                <a:ea typeface="Arial"/>
                <a:cs typeface="Arial"/>
                <a:sym typeface="Arial"/>
              </a:endParaRPr>
            </a:p>
            <a:p>
              <a:pPr indent="-76198" lvl="1" marL="76198" marR="0" rtl="0" algn="l">
                <a:lnSpc>
                  <a:spcPct val="90000"/>
                </a:lnSpc>
                <a:spcBef>
                  <a:spcPts val="220"/>
                </a:spcBef>
                <a:spcAft>
                  <a:spcPts val="0"/>
                </a:spcAft>
                <a:buClr>
                  <a:srgbClr val="000000"/>
                </a:buClr>
                <a:buSzPts val="1300"/>
                <a:buFont typeface="Arial"/>
                <a:buChar char="•"/>
              </a:pPr>
              <a:r>
                <a:rPr b="0" i="0" lang="en-US" sz="1733" u="none" cap="none" strike="noStrike">
                  <a:solidFill>
                    <a:schemeClr val="lt1"/>
                  </a:solidFill>
                  <a:latin typeface="Arial"/>
                  <a:ea typeface="Arial"/>
                  <a:cs typeface="Arial"/>
                  <a:sym typeface="Arial"/>
                </a:rPr>
                <a:t>Compromiso con placas descamativas cutáneas y estrías de Wickham en mucosa</a:t>
              </a:r>
              <a:endParaRPr b="0" i="0" sz="1733" u="none" cap="none" strike="noStrike">
                <a:solidFill>
                  <a:schemeClr val="lt1"/>
                </a:solidFill>
                <a:latin typeface="Arial"/>
                <a:ea typeface="Arial"/>
                <a:cs typeface="Arial"/>
                <a:sym typeface="Arial"/>
              </a:endParaRPr>
            </a:p>
            <a:p>
              <a:pPr indent="-76198" lvl="1" marL="76198" marR="0" rtl="0" algn="l">
                <a:lnSpc>
                  <a:spcPct val="90000"/>
                </a:lnSpc>
                <a:spcBef>
                  <a:spcPts val="220"/>
                </a:spcBef>
                <a:spcAft>
                  <a:spcPts val="0"/>
                </a:spcAft>
                <a:buClr>
                  <a:srgbClr val="000000"/>
                </a:buClr>
                <a:buSzPts val="1300"/>
                <a:buFont typeface="Arial"/>
                <a:buChar char="•"/>
              </a:pPr>
              <a:r>
                <a:rPr b="0" i="0" lang="en-US" sz="1733" u="none" cap="none" strike="noStrike">
                  <a:solidFill>
                    <a:schemeClr val="lt1"/>
                  </a:solidFill>
                  <a:latin typeface="Arial"/>
                  <a:ea typeface="Arial"/>
                  <a:cs typeface="Arial"/>
                  <a:sym typeface="Arial"/>
                </a:rPr>
                <a:t>Puede quedar hiperpigmentación como secuela. Con el tiempo, lesión engruesa + fisuras</a:t>
              </a:r>
              <a:endParaRPr b="0" i="0" sz="1733" u="none" cap="none" strike="noStrike">
                <a:solidFill>
                  <a:schemeClr val="lt1"/>
                </a:solidFill>
                <a:latin typeface="Arial"/>
                <a:ea typeface="Arial"/>
                <a:cs typeface="Arial"/>
                <a:sym typeface="Arial"/>
              </a:endParaRPr>
            </a:p>
            <a:p>
              <a:pPr indent="-76198" lvl="1" marL="76198" marR="0" rtl="0" algn="l">
                <a:lnSpc>
                  <a:spcPct val="90000"/>
                </a:lnSpc>
                <a:spcBef>
                  <a:spcPts val="220"/>
                </a:spcBef>
                <a:spcAft>
                  <a:spcPts val="0"/>
                </a:spcAft>
                <a:buClr>
                  <a:srgbClr val="000000"/>
                </a:buClr>
                <a:buSzPts val="1300"/>
                <a:buFont typeface="Arial"/>
                <a:buChar char="•"/>
              </a:pPr>
              <a:r>
                <a:rPr b="0" i="0" lang="en-US" sz="1733" u="none" cap="none" strike="noStrike">
                  <a:solidFill>
                    <a:schemeClr val="lt1"/>
                  </a:solidFill>
                  <a:latin typeface="Arial"/>
                  <a:ea typeface="Arial"/>
                  <a:cs typeface="Arial"/>
                  <a:sym typeface="Arial"/>
                </a:rPr>
                <a:t>Descrito con R y FQ</a:t>
              </a:r>
              <a:endParaRPr b="0" i="0" sz="1733" u="none" cap="none" strike="noStrike">
                <a:solidFill>
                  <a:schemeClr val="lt1"/>
                </a:solidFill>
                <a:latin typeface="Arial"/>
                <a:ea typeface="Arial"/>
                <a:cs typeface="Arial"/>
                <a:sym typeface="Arial"/>
              </a:endParaRPr>
            </a:p>
          </p:txBody>
        </p:sp>
        <p:sp>
          <p:nvSpPr>
            <p:cNvPr id="389" name="Google Shape;389;p17"/>
            <p:cNvSpPr/>
            <p:nvPr/>
          </p:nvSpPr>
          <p:spPr>
            <a:xfrm>
              <a:off x="122499" y="1469997"/>
              <a:ext cx="1704120" cy="979998"/>
            </a:xfrm>
            <a:prstGeom prst="roundRect">
              <a:avLst>
                <a:gd fmla="val 10000" name="adj"/>
              </a:avLst>
            </a:prstGeom>
            <a:blipFill rotWithShape="1">
              <a:blip r:embed="rId4">
                <a:alphaModFix/>
              </a:blip>
              <a:stretch>
                <a:fillRect b="0" l="-37994" r="-37994" t="0"/>
              </a:stretch>
            </a:blip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90" name="Google Shape;390;p17"/>
            <p:cNvSpPr/>
            <p:nvPr/>
          </p:nvSpPr>
          <p:spPr>
            <a:xfrm>
              <a:off x="0" y="2694995"/>
              <a:ext cx="8520600" cy="1224997"/>
            </a:xfrm>
            <a:prstGeom prst="roundRect">
              <a:avLst>
                <a:gd fmla="val 10000"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391" name="Google Shape;391;p17"/>
            <p:cNvSpPr txBox="1"/>
            <p:nvPr/>
          </p:nvSpPr>
          <p:spPr>
            <a:xfrm>
              <a:off x="1826619" y="2694995"/>
              <a:ext cx="6693980" cy="1224997"/>
            </a:xfrm>
            <a:prstGeom prst="rect">
              <a:avLst/>
            </a:prstGeom>
            <a:noFill/>
            <a:ln>
              <a:noFill/>
            </a:ln>
          </p:spPr>
          <p:txBody>
            <a:bodyPr anchorCtr="0" anchor="t" bIns="71100" lIns="71100" spcFirstLastPara="1" rIns="71100" wrap="square" tIns="71100">
              <a:noAutofit/>
            </a:bodyPr>
            <a:lstStyle/>
            <a:p>
              <a:pPr indent="0" lvl="0" marL="0" marR="0" rtl="0" algn="l">
                <a:lnSpc>
                  <a:spcPct val="90000"/>
                </a:lnSpc>
                <a:spcBef>
                  <a:spcPts val="0"/>
                </a:spcBef>
                <a:spcAft>
                  <a:spcPts val="0"/>
                </a:spcAft>
                <a:buNone/>
              </a:pPr>
              <a:br>
                <a:rPr lang="en-US" sz="1867">
                  <a:solidFill>
                    <a:schemeClr val="lt1"/>
                  </a:solidFill>
                  <a:latin typeface="Arial"/>
                  <a:ea typeface="Arial"/>
                  <a:cs typeface="Arial"/>
                  <a:sym typeface="Arial"/>
                </a:rPr>
              </a:br>
              <a:r>
                <a:rPr lang="en-US" sz="1867">
                  <a:solidFill>
                    <a:schemeClr val="lt1"/>
                  </a:solidFill>
                  <a:latin typeface="Arial"/>
                  <a:ea typeface="Arial"/>
                  <a:cs typeface="Arial"/>
                  <a:sym typeface="Arial"/>
                </a:rPr>
                <a:t>AGEP (“acute generalized exanthematous pustulosis”)</a:t>
              </a:r>
              <a:endParaRPr sz="2400">
                <a:solidFill>
                  <a:schemeClr val="dk1"/>
                </a:solidFill>
                <a:latin typeface="Arial"/>
                <a:ea typeface="Arial"/>
                <a:cs typeface="Arial"/>
                <a:sym typeface="Arial"/>
              </a:endParaRPr>
            </a:p>
            <a:p>
              <a:pPr indent="-76198" lvl="1" marL="76198" marR="0" rtl="0" algn="l">
                <a:lnSpc>
                  <a:spcPct val="90000"/>
                </a:lnSpc>
                <a:spcBef>
                  <a:spcPts val="653"/>
                </a:spcBef>
                <a:spcAft>
                  <a:spcPts val="0"/>
                </a:spcAft>
                <a:buClr>
                  <a:srgbClr val="000000"/>
                </a:buClr>
                <a:buSzPts val="1400"/>
                <a:buFont typeface="Arial"/>
                <a:buChar char="•"/>
              </a:pPr>
              <a:r>
                <a:rPr b="0" i="0" lang="en-US" sz="2400" u="none" cap="none" strike="noStrike">
                  <a:solidFill>
                    <a:schemeClr val="lt1"/>
                  </a:solidFill>
                  <a:latin typeface="Arial"/>
                  <a:ea typeface="Arial"/>
                  <a:cs typeface="Arial"/>
                  <a:sym typeface="Arial"/>
                </a:rPr>
                <a:t>Casos reportados con fármacos anti tuberculosis</a:t>
              </a:r>
              <a:endParaRPr b="0" i="0" sz="2400" u="none" cap="none" strike="noStrike">
                <a:solidFill>
                  <a:schemeClr val="lt1"/>
                </a:solidFill>
                <a:latin typeface="Arial"/>
                <a:ea typeface="Arial"/>
                <a:cs typeface="Arial"/>
                <a:sym typeface="Arial"/>
              </a:endParaRPr>
            </a:p>
          </p:txBody>
        </p:sp>
        <p:sp>
          <p:nvSpPr>
            <p:cNvPr id="392" name="Google Shape;392;p17"/>
            <p:cNvSpPr/>
            <p:nvPr/>
          </p:nvSpPr>
          <p:spPr>
            <a:xfrm>
              <a:off x="122499" y="2817494"/>
              <a:ext cx="1704120" cy="979998"/>
            </a:xfrm>
            <a:prstGeom prst="roundRect">
              <a:avLst>
                <a:gd fmla="val 10000" name="adj"/>
              </a:avLst>
            </a:prstGeom>
            <a:blipFill rotWithShape="1">
              <a:blip r:embed="rId5">
                <a:alphaModFix/>
              </a:blip>
              <a:stretch>
                <a:fillRect b="-8997" l="0" r="0" t="-8998"/>
              </a:stretch>
            </a:blip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sp>
        <p:nvSpPr>
          <p:cNvPr id="393" name="Google Shape;393;p17"/>
          <p:cNvSpPr txBox="1"/>
          <p:nvPr/>
        </p:nvSpPr>
        <p:spPr>
          <a:xfrm>
            <a:off x="6402306" y="6352910"/>
            <a:ext cx="6096000" cy="292333"/>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i="1" lang="en-US" sz="1100">
                <a:solidFill>
                  <a:srgbClr val="000000"/>
                </a:solidFill>
                <a:latin typeface="Arial"/>
                <a:ea typeface="Arial"/>
                <a:cs typeface="Arial"/>
                <a:sym typeface="Arial"/>
              </a:rPr>
              <a:t>Expert Rev. Anti Infect. Ther. </a:t>
            </a:r>
            <a:r>
              <a:rPr lang="en-US" sz="1100">
                <a:solidFill>
                  <a:srgbClr val="000000"/>
                </a:solidFill>
                <a:latin typeface="Arial"/>
                <a:ea typeface="Arial"/>
                <a:cs typeface="Arial"/>
                <a:sym typeface="Arial"/>
              </a:rPr>
              <a:t>10(4), 475–486 (2012)</a:t>
            </a:r>
            <a:endParaRPr sz="110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18"/>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Clr>
                <a:schemeClr val="dk1"/>
              </a:buClr>
              <a:buSzPts val="1800"/>
              <a:buNone/>
            </a:pPr>
            <a:r>
              <a:t/>
            </a:r>
            <a:endParaRPr/>
          </a:p>
        </p:txBody>
      </p:sp>
      <p:grpSp>
        <p:nvGrpSpPr>
          <p:cNvPr id="399" name="Google Shape;399;p18"/>
          <p:cNvGrpSpPr/>
          <p:nvPr/>
        </p:nvGrpSpPr>
        <p:grpSpPr>
          <a:xfrm>
            <a:off x="896914" y="766167"/>
            <a:ext cx="11031849" cy="6091937"/>
            <a:chOff x="0" y="0"/>
            <a:chExt cx="8159589" cy="3996254"/>
          </a:xfrm>
        </p:grpSpPr>
        <p:sp>
          <p:nvSpPr>
            <p:cNvPr id="400" name="Google Shape;400;p18"/>
            <p:cNvSpPr/>
            <p:nvPr/>
          </p:nvSpPr>
          <p:spPr>
            <a:xfrm>
              <a:off x="0" y="0"/>
              <a:ext cx="7798628" cy="1690611"/>
            </a:xfrm>
            <a:prstGeom prst="roundRect">
              <a:avLst>
                <a:gd fmla="val 10000"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01" name="Google Shape;401;p18"/>
            <p:cNvSpPr txBox="1"/>
            <p:nvPr/>
          </p:nvSpPr>
          <p:spPr>
            <a:xfrm>
              <a:off x="1728786" y="0"/>
              <a:ext cx="6069841" cy="1690611"/>
            </a:xfrm>
            <a:prstGeom prst="rect">
              <a:avLst/>
            </a:prstGeom>
            <a:noFill/>
            <a:ln>
              <a:noFill/>
            </a:ln>
          </p:spPr>
          <p:txBody>
            <a:bodyPr anchorCtr="0" anchor="t" bIns="86325" lIns="86325" spcFirstLastPara="1" rIns="86325" wrap="square" tIns="86325">
              <a:noAutofit/>
            </a:bodyPr>
            <a:lstStyle/>
            <a:p>
              <a:pPr indent="0" lvl="0" marL="0" marR="0" rtl="0" algn="l">
                <a:lnSpc>
                  <a:spcPct val="90000"/>
                </a:lnSpc>
                <a:spcBef>
                  <a:spcPts val="0"/>
                </a:spcBef>
                <a:spcAft>
                  <a:spcPts val="0"/>
                </a:spcAft>
                <a:buNone/>
              </a:pPr>
              <a:r>
                <a:rPr lang="en-US" sz="2267">
                  <a:solidFill>
                    <a:schemeClr val="lt1"/>
                  </a:solidFill>
                  <a:latin typeface="Arial"/>
                  <a:ea typeface="Arial"/>
                  <a:cs typeface="Arial"/>
                  <a:sym typeface="Arial"/>
                </a:rPr>
                <a:t>Síndrome de hipersensibilidad a drogas</a:t>
              </a:r>
              <a:endParaRPr sz="2267">
                <a:solidFill>
                  <a:schemeClr val="lt1"/>
                </a:solidFill>
                <a:latin typeface="Arial"/>
                <a:ea typeface="Arial"/>
                <a:cs typeface="Arial"/>
                <a:sym typeface="Arial"/>
              </a:endParaRPr>
            </a:p>
            <a:p>
              <a:pPr indent="-152396" lvl="1" marL="152396" marR="0" rtl="0" algn="l">
                <a:lnSpc>
                  <a:spcPct val="90000"/>
                </a:lnSpc>
                <a:spcBef>
                  <a:spcPts val="793"/>
                </a:spcBef>
                <a:spcAft>
                  <a:spcPts val="0"/>
                </a:spcAft>
                <a:buClr>
                  <a:srgbClr val="000000"/>
                </a:buClr>
                <a:buSzPts val="1500"/>
                <a:buFont typeface="Arial"/>
                <a:buChar char="•"/>
              </a:pPr>
              <a:r>
                <a:rPr b="0" i="0" lang="en-US" sz="2000" u="none" cap="none" strike="noStrike">
                  <a:solidFill>
                    <a:schemeClr val="lt1"/>
                  </a:solidFill>
                  <a:latin typeface="Arial"/>
                  <a:ea typeface="Arial"/>
                  <a:cs typeface="Arial"/>
                  <a:sym typeface="Arial"/>
                </a:rPr>
                <a:t>Mortalidad de hasta 10%</a:t>
              </a:r>
              <a:endParaRPr b="0" i="0" sz="2000" u="none" cap="none" strike="noStrike">
                <a:solidFill>
                  <a:schemeClr val="lt1"/>
                </a:solidFill>
                <a:latin typeface="Arial"/>
                <a:ea typeface="Arial"/>
                <a:cs typeface="Arial"/>
                <a:sym typeface="Arial"/>
              </a:endParaRPr>
            </a:p>
            <a:p>
              <a:pPr indent="-152396" lvl="1" marL="152396" marR="0" rtl="0" algn="l">
                <a:lnSpc>
                  <a:spcPct val="90000"/>
                </a:lnSpc>
                <a:spcBef>
                  <a:spcPts val="260"/>
                </a:spcBef>
                <a:spcAft>
                  <a:spcPts val="0"/>
                </a:spcAft>
                <a:buClr>
                  <a:srgbClr val="000000"/>
                </a:buClr>
                <a:buSzPts val="1500"/>
                <a:buFont typeface="Arial"/>
                <a:buChar char="•"/>
              </a:pPr>
              <a:r>
                <a:rPr b="0" i="0" lang="en-US" sz="2000" u="none" cap="none" strike="noStrike">
                  <a:solidFill>
                    <a:schemeClr val="lt1"/>
                  </a:solidFill>
                  <a:latin typeface="Arial"/>
                  <a:ea typeface="Arial"/>
                  <a:cs typeface="Arial"/>
                  <a:sym typeface="Arial"/>
                </a:rPr>
                <a:t>Con rash morbiliforme inicialmente facial, con el edema facial y acral característico</a:t>
              </a:r>
              <a:endParaRPr b="0" i="0" sz="2000" u="none" cap="none" strike="noStrike">
                <a:solidFill>
                  <a:schemeClr val="lt1"/>
                </a:solidFill>
                <a:latin typeface="Arial"/>
                <a:ea typeface="Arial"/>
                <a:cs typeface="Arial"/>
                <a:sym typeface="Arial"/>
              </a:endParaRPr>
            </a:p>
            <a:p>
              <a:pPr indent="-152396" lvl="1" marL="152396" marR="0" rtl="0" algn="l">
                <a:lnSpc>
                  <a:spcPct val="90000"/>
                </a:lnSpc>
                <a:spcBef>
                  <a:spcPts val="260"/>
                </a:spcBef>
                <a:spcAft>
                  <a:spcPts val="0"/>
                </a:spcAft>
                <a:buClr>
                  <a:srgbClr val="000000"/>
                </a:buClr>
                <a:buSzPts val="1500"/>
                <a:buFont typeface="Arial"/>
                <a:buChar char="•"/>
              </a:pPr>
              <a:r>
                <a:rPr b="0" i="0" lang="en-US" sz="2000" u="none" cap="none" strike="noStrike">
                  <a:solidFill>
                    <a:schemeClr val="lt1"/>
                  </a:solidFill>
                  <a:latin typeface="Arial"/>
                  <a:ea typeface="Arial"/>
                  <a:cs typeface="Arial"/>
                  <a:sym typeface="Arial"/>
                </a:rPr>
                <a:t>Latencia de aprox. 3 semanas</a:t>
              </a:r>
              <a:endParaRPr b="0" i="0" sz="2000" u="none" cap="none" strike="noStrike">
                <a:solidFill>
                  <a:schemeClr val="lt1"/>
                </a:solidFill>
                <a:latin typeface="Arial"/>
                <a:ea typeface="Arial"/>
                <a:cs typeface="Arial"/>
                <a:sym typeface="Arial"/>
              </a:endParaRPr>
            </a:p>
            <a:p>
              <a:pPr indent="-152396" lvl="1" marL="152396" marR="0" rtl="0" algn="l">
                <a:lnSpc>
                  <a:spcPct val="90000"/>
                </a:lnSpc>
                <a:spcBef>
                  <a:spcPts val="260"/>
                </a:spcBef>
                <a:spcAft>
                  <a:spcPts val="0"/>
                </a:spcAft>
                <a:buClr>
                  <a:srgbClr val="000000"/>
                </a:buClr>
                <a:buSzPts val="1500"/>
                <a:buFont typeface="Arial"/>
                <a:buChar char="•"/>
              </a:pPr>
              <a:r>
                <a:rPr b="0" i="0" lang="en-US" sz="2000" u="none" cap="none" strike="noStrike">
                  <a:solidFill>
                    <a:schemeClr val="lt1"/>
                  </a:solidFill>
                  <a:latin typeface="Arial"/>
                  <a:ea typeface="Arial"/>
                  <a:cs typeface="Arial"/>
                  <a:sym typeface="Arial"/>
                </a:rPr>
                <a:t>Con rechallenge &lt; 72 h</a:t>
              </a:r>
              <a:endParaRPr b="0" i="0" sz="2000" u="none" cap="none" strike="noStrike">
                <a:solidFill>
                  <a:schemeClr val="lt1"/>
                </a:solidFill>
                <a:latin typeface="Arial"/>
                <a:ea typeface="Arial"/>
                <a:cs typeface="Arial"/>
                <a:sym typeface="Arial"/>
              </a:endParaRPr>
            </a:p>
            <a:p>
              <a:pPr indent="-152396" lvl="1" marL="152396" marR="0" rtl="0" algn="l">
                <a:lnSpc>
                  <a:spcPct val="90000"/>
                </a:lnSpc>
                <a:spcBef>
                  <a:spcPts val="260"/>
                </a:spcBef>
                <a:spcAft>
                  <a:spcPts val="0"/>
                </a:spcAft>
                <a:buClr>
                  <a:srgbClr val="000000"/>
                </a:buClr>
                <a:buSzPts val="1500"/>
                <a:buFont typeface="Arial"/>
                <a:buChar char="•"/>
              </a:pPr>
              <a:r>
                <a:rPr b="0" i="0" lang="en-US" sz="2000" u="none" cap="none" strike="noStrike">
                  <a:solidFill>
                    <a:schemeClr val="lt1"/>
                  </a:solidFill>
                  <a:latin typeface="Arial"/>
                  <a:ea typeface="Arial"/>
                  <a:cs typeface="Arial"/>
                  <a:sym typeface="Arial"/>
                </a:rPr>
                <a:t>Lesiones pueden demorar hasta 2 semanas tras suspensión</a:t>
              </a:r>
              <a:endParaRPr b="0" i="0" sz="2000" u="none" cap="none" strike="noStrike">
                <a:solidFill>
                  <a:schemeClr val="lt1"/>
                </a:solidFill>
                <a:latin typeface="Arial"/>
                <a:ea typeface="Arial"/>
                <a:cs typeface="Arial"/>
                <a:sym typeface="Arial"/>
              </a:endParaRPr>
            </a:p>
          </p:txBody>
        </p:sp>
        <p:sp>
          <p:nvSpPr>
            <p:cNvPr id="402" name="Google Shape;402;p18"/>
            <p:cNvSpPr/>
            <p:nvPr/>
          </p:nvSpPr>
          <p:spPr>
            <a:xfrm>
              <a:off x="169061" y="169061"/>
              <a:ext cx="1559725" cy="1352489"/>
            </a:xfrm>
            <a:prstGeom prst="roundRect">
              <a:avLst>
                <a:gd fmla="val 10000" name="adj"/>
              </a:avLst>
            </a:prstGeom>
            <a:blipFill rotWithShape="1">
              <a:blip r:embed="rId3">
                <a:alphaModFix/>
              </a:blip>
              <a:stretch>
                <a:fillRect b="0" l="-20996" r="-20994" t="0"/>
              </a:stretch>
            </a:blip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03" name="Google Shape;403;p18"/>
            <p:cNvSpPr/>
            <p:nvPr/>
          </p:nvSpPr>
          <p:spPr>
            <a:xfrm>
              <a:off x="0" y="1860539"/>
              <a:ext cx="7798628" cy="1690611"/>
            </a:xfrm>
            <a:prstGeom prst="roundRect">
              <a:avLst>
                <a:gd fmla="val 10000"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04" name="Google Shape;404;p18"/>
            <p:cNvSpPr txBox="1"/>
            <p:nvPr/>
          </p:nvSpPr>
          <p:spPr>
            <a:xfrm>
              <a:off x="1728789" y="1860554"/>
              <a:ext cx="6430800" cy="2135700"/>
            </a:xfrm>
            <a:prstGeom prst="rect">
              <a:avLst/>
            </a:prstGeom>
            <a:noFill/>
            <a:ln>
              <a:noFill/>
            </a:ln>
          </p:spPr>
          <p:txBody>
            <a:bodyPr anchorCtr="0" anchor="t" bIns="86325" lIns="86325" spcFirstLastPara="1" rIns="86325" wrap="square" tIns="86325">
              <a:noAutofit/>
            </a:bodyPr>
            <a:lstStyle/>
            <a:p>
              <a:pPr indent="0" lvl="0" marL="0" marR="0" rtl="0" algn="l">
                <a:lnSpc>
                  <a:spcPct val="90000"/>
                </a:lnSpc>
                <a:spcBef>
                  <a:spcPts val="0"/>
                </a:spcBef>
                <a:spcAft>
                  <a:spcPts val="0"/>
                </a:spcAft>
                <a:buNone/>
              </a:pPr>
              <a:r>
                <a:rPr lang="en-US" sz="2267">
                  <a:solidFill>
                    <a:schemeClr val="lt1"/>
                  </a:solidFill>
                  <a:latin typeface="Arial"/>
                  <a:ea typeface="Arial"/>
                  <a:cs typeface="Arial"/>
                  <a:sym typeface="Arial"/>
                </a:rPr>
                <a:t>Síndrome de SSJ/ NET</a:t>
              </a:r>
              <a:endParaRPr sz="2267">
                <a:solidFill>
                  <a:schemeClr val="lt1"/>
                </a:solidFill>
                <a:latin typeface="Arial"/>
                <a:ea typeface="Arial"/>
                <a:cs typeface="Arial"/>
                <a:sym typeface="Arial"/>
              </a:endParaRPr>
            </a:p>
            <a:p>
              <a:pPr indent="-152396" lvl="1" marL="152396" marR="0" rtl="0" algn="l">
                <a:lnSpc>
                  <a:spcPct val="90000"/>
                </a:lnSpc>
                <a:spcBef>
                  <a:spcPts val="793"/>
                </a:spcBef>
                <a:spcAft>
                  <a:spcPts val="0"/>
                </a:spcAft>
                <a:buClr>
                  <a:srgbClr val="000000"/>
                </a:buClr>
                <a:buSzPts val="1700"/>
                <a:buFont typeface="Arial"/>
                <a:buChar char="•"/>
              </a:pPr>
              <a:r>
                <a:rPr b="0" i="0" lang="en-US" sz="2267" u="none" cap="none" strike="noStrike">
                  <a:solidFill>
                    <a:schemeClr val="lt1"/>
                  </a:solidFill>
                  <a:latin typeface="Arial"/>
                  <a:ea typeface="Arial"/>
                  <a:cs typeface="Arial"/>
                  <a:sym typeface="Arial"/>
                </a:rPr>
                <a:t>Depende de la extensión  de SCT&lt;10 % / &gt;30%</a:t>
              </a:r>
              <a:endParaRPr b="0" i="0" sz="2267" u="none" cap="none" strike="noStrike">
                <a:solidFill>
                  <a:schemeClr val="lt1"/>
                </a:solidFill>
                <a:latin typeface="Arial"/>
                <a:ea typeface="Arial"/>
                <a:cs typeface="Arial"/>
                <a:sym typeface="Arial"/>
              </a:endParaRPr>
            </a:p>
            <a:p>
              <a:pPr indent="-152396" lvl="1" marL="152396" marR="0" rtl="0" algn="l">
                <a:lnSpc>
                  <a:spcPct val="90000"/>
                </a:lnSpc>
                <a:spcBef>
                  <a:spcPts val="260"/>
                </a:spcBef>
                <a:spcAft>
                  <a:spcPts val="0"/>
                </a:spcAft>
                <a:buClr>
                  <a:srgbClr val="000000"/>
                </a:buClr>
                <a:buSzPts val="1700"/>
                <a:buFont typeface="Arial"/>
                <a:buChar char="•"/>
              </a:pPr>
              <a:r>
                <a:rPr b="0" i="0" lang="en-US" sz="2267" u="none" cap="none" strike="noStrike">
                  <a:solidFill>
                    <a:schemeClr val="lt1"/>
                  </a:solidFill>
                  <a:latin typeface="Arial"/>
                  <a:ea typeface="Arial"/>
                  <a:cs typeface="Arial"/>
                  <a:sym typeface="Arial"/>
                </a:rPr>
                <a:t>Flu like inicial, luego exantema rápido</a:t>
              </a:r>
              <a:endParaRPr b="0" i="0" sz="2267" u="none" cap="none" strike="noStrike">
                <a:solidFill>
                  <a:schemeClr val="lt1"/>
                </a:solidFill>
                <a:latin typeface="Arial"/>
                <a:ea typeface="Arial"/>
                <a:cs typeface="Arial"/>
                <a:sym typeface="Arial"/>
              </a:endParaRPr>
            </a:p>
            <a:p>
              <a:pPr indent="-152396" lvl="1" marL="152396" marR="0" rtl="0" algn="l">
                <a:lnSpc>
                  <a:spcPct val="90000"/>
                </a:lnSpc>
                <a:spcBef>
                  <a:spcPts val="260"/>
                </a:spcBef>
                <a:spcAft>
                  <a:spcPts val="0"/>
                </a:spcAft>
                <a:buClr>
                  <a:srgbClr val="000000"/>
                </a:buClr>
                <a:buSzPts val="1700"/>
                <a:buFont typeface="Arial"/>
                <a:buChar char="•"/>
              </a:pPr>
              <a:r>
                <a:rPr b="0" i="0" lang="en-US" sz="2267" u="none" cap="none" strike="noStrike">
                  <a:solidFill>
                    <a:schemeClr val="lt1"/>
                  </a:solidFill>
                  <a:latin typeface="Arial"/>
                  <a:ea typeface="Arial"/>
                  <a:cs typeface="Arial"/>
                  <a:sym typeface="Arial"/>
                </a:rPr>
                <a:t>Signo de Nikolsky (+)</a:t>
              </a:r>
              <a:endParaRPr b="0" i="0" sz="2267" u="none" cap="none" strike="noStrike">
                <a:solidFill>
                  <a:schemeClr val="lt1"/>
                </a:solidFill>
                <a:latin typeface="Arial"/>
                <a:ea typeface="Arial"/>
                <a:cs typeface="Arial"/>
                <a:sym typeface="Arial"/>
              </a:endParaRPr>
            </a:p>
            <a:p>
              <a:pPr indent="-152396" lvl="1" marL="152396" marR="0" rtl="0" algn="l">
                <a:lnSpc>
                  <a:spcPct val="90000"/>
                </a:lnSpc>
                <a:spcBef>
                  <a:spcPts val="260"/>
                </a:spcBef>
                <a:spcAft>
                  <a:spcPts val="0"/>
                </a:spcAft>
                <a:buClr>
                  <a:srgbClr val="000000"/>
                </a:buClr>
                <a:buSzPts val="1700"/>
                <a:buFont typeface="Arial"/>
                <a:buChar char="•"/>
              </a:pPr>
              <a:r>
                <a:rPr b="0" i="0" lang="en-US" sz="2267" u="none" cap="none" strike="noStrike">
                  <a:solidFill>
                    <a:schemeClr val="lt1"/>
                  </a:solidFill>
                  <a:latin typeface="Arial"/>
                  <a:ea typeface="Arial"/>
                  <a:cs typeface="Arial"/>
                  <a:sym typeface="Arial"/>
                </a:rPr>
                <a:t>Eritema doloroso, ampollar y palmoplantar.</a:t>
              </a:r>
              <a:endParaRPr b="0" i="0" sz="2267" u="none" cap="none" strike="noStrike">
                <a:solidFill>
                  <a:schemeClr val="lt1"/>
                </a:solidFill>
                <a:latin typeface="Arial"/>
                <a:ea typeface="Arial"/>
                <a:cs typeface="Arial"/>
                <a:sym typeface="Arial"/>
              </a:endParaRPr>
            </a:p>
            <a:p>
              <a:pPr indent="-152396" lvl="1" marL="152396" marR="0" rtl="0" algn="l">
                <a:lnSpc>
                  <a:spcPct val="90000"/>
                </a:lnSpc>
                <a:spcBef>
                  <a:spcPts val="260"/>
                </a:spcBef>
                <a:spcAft>
                  <a:spcPts val="0"/>
                </a:spcAft>
                <a:buClr>
                  <a:srgbClr val="000000"/>
                </a:buClr>
                <a:buSzPts val="1700"/>
                <a:buFont typeface="Arial"/>
                <a:buChar char="•"/>
              </a:pPr>
              <a:r>
                <a:rPr b="1" i="0" lang="en-US" sz="2267" u="none" cap="none" strike="noStrike">
                  <a:solidFill>
                    <a:schemeClr val="lt1"/>
                  </a:solidFill>
                  <a:latin typeface="Arial"/>
                  <a:ea typeface="Arial"/>
                  <a:cs typeface="Arial"/>
                  <a:sym typeface="Arial"/>
                </a:rPr>
                <a:t>R, P, H, E, streptomicina, Cs, FQ.</a:t>
              </a:r>
              <a:endParaRPr b="1" i="0" sz="2267" u="none" cap="none" strike="noStrike">
                <a:solidFill>
                  <a:schemeClr val="lt1"/>
                </a:solidFill>
                <a:latin typeface="Arial"/>
                <a:ea typeface="Arial"/>
                <a:cs typeface="Arial"/>
                <a:sym typeface="Arial"/>
              </a:endParaRPr>
            </a:p>
          </p:txBody>
        </p:sp>
        <p:sp>
          <p:nvSpPr>
            <p:cNvPr id="405" name="Google Shape;405;p18"/>
            <p:cNvSpPr/>
            <p:nvPr/>
          </p:nvSpPr>
          <p:spPr>
            <a:xfrm>
              <a:off x="169061" y="2028733"/>
              <a:ext cx="1559725" cy="1352489"/>
            </a:xfrm>
            <a:prstGeom prst="roundRect">
              <a:avLst>
                <a:gd fmla="val 10000" name="adj"/>
              </a:avLst>
            </a:prstGeom>
            <a:blipFill rotWithShape="1">
              <a:blip r:embed="rId4">
                <a:alphaModFix/>
              </a:blip>
              <a:stretch>
                <a:fillRect b="-5996" l="0" r="0" t="-5998"/>
              </a:stretch>
            </a:blip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sp>
        <p:nvSpPr>
          <p:cNvPr id="406" name="Google Shape;406;p18"/>
          <p:cNvSpPr txBox="1"/>
          <p:nvPr/>
        </p:nvSpPr>
        <p:spPr>
          <a:xfrm>
            <a:off x="6096000" y="6405209"/>
            <a:ext cx="6096000" cy="284639"/>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i="1" lang="en-US" sz="1050">
                <a:solidFill>
                  <a:srgbClr val="000000"/>
                </a:solidFill>
                <a:latin typeface="Arial"/>
                <a:ea typeface="Arial"/>
                <a:cs typeface="Arial"/>
                <a:sym typeface="Arial"/>
              </a:rPr>
              <a:t>                            Expert Rev. Anti Infect. Ther. </a:t>
            </a:r>
            <a:r>
              <a:rPr lang="en-US" sz="1050">
                <a:solidFill>
                  <a:srgbClr val="000000"/>
                </a:solidFill>
                <a:latin typeface="Arial"/>
                <a:ea typeface="Arial"/>
                <a:cs typeface="Arial"/>
                <a:sym typeface="Arial"/>
              </a:rPr>
              <a:t>10(4), 475–486 (2012)</a:t>
            </a:r>
            <a:endParaRPr sz="105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0" name="Shape 410"/>
        <p:cNvGrpSpPr/>
        <p:nvPr/>
      </p:nvGrpSpPr>
      <p:grpSpPr>
        <a:xfrm>
          <a:off x="0" y="0"/>
          <a:ext cx="0" cy="0"/>
          <a:chOff x="0" y="0"/>
          <a:chExt cx="0" cy="0"/>
        </a:xfrm>
      </p:grpSpPr>
      <p:sp>
        <p:nvSpPr>
          <p:cNvPr id="411" name="Google Shape;411;p19"/>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12" name="Google Shape;412;p1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3" name="Google Shape;413;p19"/>
          <p:cNvSpPr txBox="1"/>
          <p:nvPr>
            <p:ph type="title"/>
          </p:nvPr>
        </p:nvSpPr>
        <p:spPr>
          <a:xfrm>
            <a:off x="640080" y="643467"/>
            <a:ext cx="3429000" cy="356924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2800"/>
              <a:buFont typeface="Arial"/>
              <a:buNone/>
            </a:pPr>
            <a:r>
              <a:rPr lang="en-US" sz="5600"/>
              <a:t>RAM cutáneas</a:t>
            </a:r>
            <a:endParaRPr/>
          </a:p>
        </p:txBody>
      </p:sp>
      <p:pic>
        <p:nvPicPr>
          <p:cNvPr descr="A person's arm with red spots&#10;&#10;Description automatically generated" id="414" name="Google Shape;414;p19"/>
          <p:cNvPicPr preferRelativeResize="0"/>
          <p:nvPr/>
        </p:nvPicPr>
        <p:blipFill rotWithShape="1">
          <a:blip r:embed="rId3">
            <a:alphaModFix/>
          </a:blip>
          <a:srcRect b="3" l="14852" r="6260" t="0"/>
          <a:stretch/>
        </p:blipFill>
        <p:spPr>
          <a:xfrm>
            <a:off x="4688778" y="-5"/>
            <a:ext cx="3259105" cy="3094406"/>
          </a:xfrm>
          <a:custGeom>
            <a:rect b="b" l="l" r="r" t="t"/>
            <a:pathLst>
              <a:path extrusionOk="0" h="3094406" w="3259105">
                <a:moveTo>
                  <a:pt x="11386" y="0"/>
                </a:moveTo>
                <a:lnTo>
                  <a:pt x="3241316" y="0"/>
                </a:lnTo>
                <a:lnTo>
                  <a:pt x="3237494" y="140685"/>
                </a:lnTo>
                <a:cubicBezTo>
                  <a:pt x="3238096" y="312748"/>
                  <a:pt x="3251393" y="484543"/>
                  <a:pt x="3249125" y="655694"/>
                </a:cubicBezTo>
                <a:cubicBezTo>
                  <a:pt x="3247916" y="750937"/>
                  <a:pt x="3225234" y="845926"/>
                  <a:pt x="3229467" y="941423"/>
                </a:cubicBezTo>
                <a:cubicBezTo>
                  <a:pt x="3241867" y="1230835"/>
                  <a:pt x="3237785" y="1520374"/>
                  <a:pt x="3253965" y="1809659"/>
                </a:cubicBezTo>
                <a:cubicBezTo>
                  <a:pt x="3264430" y="1950656"/>
                  <a:pt x="3258909" y="2092163"/>
                  <a:pt x="3237482" y="2232284"/>
                </a:cubicBezTo>
                <a:cubicBezTo>
                  <a:pt x="3219637" y="2337305"/>
                  <a:pt x="3230677" y="2443216"/>
                  <a:pt x="3238238" y="2548745"/>
                </a:cubicBezTo>
                <a:cubicBezTo>
                  <a:pt x="3247462" y="2676497"/>
                  <a:pt x="3252453" y="2804124"/>
                  <a:pt x="3237330" y="2932130"/>
                </a:cubicBezTo>
                <a:cubicBezTo>
                  <a:pt x="3234609" y="2954893"/>
                  <a:pt x="3233201" y="2977688"/>
                  <a:pt x="3232714" y="3000503"/>
                </a:cubicBezTo>
                <a:lnTo>
                  <a:pt x="3233615" y="3068153"/>
                </a:lnTo>
                <a:lnTo>
                  <a:pt x="3188413" y="3064932"/>
                </a:lnTo>
                <a:cubicBezTo>
                  <a:pt x="3039240" y="3057221"/>
                  <a:pt x="2889775" y="3057530"/>
                  <a:pt x="2740627" y="3065836"/>
                </a:cubicBezTo>
                <a:cubicBezTo>
                  <a:pt x="2641415" y="3072036"/>
                  <a:pt x="2543982" y="3095285"/>
                  <a:pt x="2443754" y="3094381"/>
                </a:cubicBezTo>
                <a:cubicBezTo>
                  <a:pt x="2190453" y="3091669"/>
                  <a:pt x="1936390" y="3075782"/>
                  <a:pt x="1682327" y="3078752"/>
                </a:cubicBezTo>
                <a:cubicBezTo>
                  <a:pt x="1674197" y="3078882"/>
                  <a:pt x="1666067" y="3076944"/>
                  <a:pt x="1657937" y="3076944"/>
                </a:cubicBezTo>
                <a:cubicBezTo>
                  <a:pt x="1524046" y="3071390"/>
                  <a:pt x="1390155" y="3066482"/>
                  <a:pt x="1256136" y="3078623"/>
                </a:cubicBezTo>
                <a:cubicBezTo>
                  <a:pt x="1168104" y="3086502"/>
                  <a:pt x="1080452" y="3095932"/>
                  <a:pt x="991530" y="3090248"/>
                </a:cubicBezTo>
                <a:cubicBezTo>
                  <a:pt x="867801" y="3082369"/>
                  <a:pt x="744072" y="3076686"/>
                  <a:pt x="620090" y="3080948"/>
                </a:cubicBezTo>
                <a:cubicBezTo>
                  <a:pt x="570293" y="3082369"/>
                  <a:pt x="520497" y="3080948"/>
                  <a:pt x="470828" y="3080948"/>
                </a:cubicBezTo>
                <a:lnTo>
                  <a:pt x="469939" y="3081207"/>
                </a:lnTo>
                <a:cubicBezTo>
                  <a:pt x="437418" y="3081207"/>
                  <a:pt x="404898" y="3081982"/>
                  <a:pt x="372378" y="3081207"/>
                </a:cubicBezTo>
                <a:cubicBezTo>
                  <a:pt x="311022" y="3079786"/>
                  <a:pt x="249634" y="3076944"/>
                  <a:pt x="188230" y="3075879"/>
                </a:cubicBezTo>
                <a:lnTo>
                  <a:pt x="19434" y="3080760"/>
                </a:lnTo>
                <a:lnTo>
                  <a:pt x="23335" y="2940210"/>
                </a:lnTo>
                <a:cubicBezTo>
                  <a:pt x="23652" y="2892334"/>
                  <a:pt x="22808" y="2844419"/>
                  <a:pt x="20355" y="2796447"/>
                </a:cubicBezTo>
                <a:cubicBezTo>
                  <a:pt x="13984" y="2674257"/>
                  <a:pt x="1879" y="2552193"/>
                  <a:pt x="9780" y="2429876"/>
                </a:cubicBezTo>
                <a:cubicBezTo>
                  <a:pt x="16112" y="2301583"/>
                  <a:pt x="14277" y="2173022"/>
                  <a:pt x="4301" y="2044958"/>
                </a:cubicBezTo>
                <a:cubicBezTo>
                  <a:pt x="-1433" y="1980958"/>
                  <a:pt x="-1433" y="1916563"/>
                  <a:pt x="4301" y="1852563"/>
                </a:cubicBezTo>
                <a:cubicBezTo>
                  <a:pt x="20584" y="1696404"/>
                  <a:pt x="24839" y="1539213"/>
                  <a:pt x="17042" y="1382404"/>
                </a:cubicBezTo>
                <a:cubicBezTo>
                  <a:pt x="12582" y="1264291"/>
                  <a:pt x="4810" y="1146306"/>
                  <a:pt x="10288" y="1027939"/>
                </a:cubicBezTo>
                <a:cubicBezTo>
                  <a:pt x="16786" y="889439"/>
                  <a:pt x="21756" y="750813"/>
                  <a:pt x="15386" y="612313"/>
                </a:cubicBezTo>
                <a:cubicBezTo>
                  <a:pt x="8683" y="463705"/>
                  <a:pt x="9868" y="314846"/>
                  <a:pt x="18952" y="166364"/>
                </a:cubicBezTo>
                <a:close/>
              </a:path>
            </a:pathLst>
          </a:custGeom>
          <a:noFill/>
          <a:ln>
            <a:noFill/>
          </a:ln>
        </p:spPr>
      </p:pic>
      <p:pic>
        <p:nvPicPr>
          <p:cNvPr descr="A close-up of a person's arm with a large blister&#10;&#10;Description automatically generated" id="415" name="Google Shape;415;p19"/>
          <p:cNvPicPr preferRelativeResize="0"/>
          <p:nvPr/>
        </p:nvPicPr>
        <p:blipFill rotWithShape="1">
          <a:blip r:embed="rId4">
            <a:alphaModFix/>
          </a:blip>
          <a:srcRect b="1" l="25647" r="27770" t="0"/>
          <a:stretch/>
        </p:blipFill>
        <p:spPr>
          <a:xfrm>
            <a:off x="4683193" y="3258422"/>
            <a:ext cx="3259855" cy="3599585"/>
          </a:xfrm>
          <a:custGeom>
            <a:rect b="b" l="l" r="r" t="t"/>
            <a:pathLst>
              <a:path extrusionOk="0" h="3599585" w="3259855">
                <a:moveTo>
                  <a:pt x="954022" y="498"/>
                </a:moveTo>
                <a:cubicBezTo>
                  <a:pt x="1119756" y="-3044"/>
                  <a:pt x="1286080" y="13085"/>
                  <a:pt x="1451761" y="24419"/>
                </a:cubicBezTo>
                <a:cubicBezTo>
                  <a:pt x="1625133" y="36367"/>
                  <a:pt x="1799027" y="38046"/>
                  <a:pt x="1972590" y="29457"/>
                </a:cubicBezTo>
                <a:cubicBezTo>
                  <a:pt x="2098351" y="23256"/>
                  <a:pt x="2223604" y="9049"/>
                  <a:pt x="2349873" y="12278"/>
                </a:cubicBezTo>
                <a:cubicBezTo>
                  <a:pt x="2532672" y="16928"/>
                  <a:pt x="2715343" y="23773"/>
                  <a:pt x="2898396" y="19124"/>
                </a:cubicBezTo>
                <a:cubicBezTo>
                  <a:pt x="2963040" y="17526"/>
                  <a:pt x="3027701" y="14038"/>
                  <a:pt x="3092353" y="11720"/>
                </a:cubicBezTo>
                <a:lnTo>
                  <a:pt x="3250836" y="11402"/>
                </a:lnTo>
                <a:lnTo>
                  <a:pt x="3254106" y="90752"/>
                </a:lnTo>
                <a:cubicBezTo>
                  <a:pt x="3254106" y="138488"/>
                  <a:pt x="3252140" y="186224"/>
                  <a:pt x="3248209" y="233871"/>
                </a:cubicBezTo>
                <a:cubicBezTo>
                  <a:pt x="3240316" y="320987"/>
                  <a:pt x="3242191" y="408521"/>
                  <a:pt x="3253804" y="495345"/>
                </a:cubicBezTo>
                <a:cubicBezTo>
                  <a:pt x="3266506" y="596937"/>
                  <a:pt x="3256677" y="698530"/>
                  <a:pt x="3247452" y="800123"/>
                </a:cubicBezTo>
                <a:cubicBezTo>
                  <a:pt x="3230970" y="978926"/>
                  <a:pt x="3238380" y="1157601"/>
                  <a:pt x="3250477" y="1336023"/>
                </a:cubicBezTo>
                <a:cubicBezTo>
                  <a:pt x="3258220" y="1458862"/>
                  <a:pt x="3253970" y="1582030"/>
                  <a:pt x="3237775" y="1704297"/>
                </a:cubicBezTo>
                <a:cubicBezTo>
                  <a:pt x="3234901" y="1728615"/>
                  <a:pt x="3233729" y="1752966"/>
                  <a:pt x="3233143" y="1777332"/>
                </a:cubicBezTo>
                <a:lnTo>
                  <a:pt x="3232811" y="1799145"/>
                </a:lnTo>
                <a:lnTo>
                  <a:pt x="3228576" y="1842531"/>
                </a:lnTo>
                <a:lnTo>
                  <a:pt x="3232166" y="1914850"/>
                </a:lnTo>
                <a:lnTo>
                  <a:pt x="3231789" y="1922451"/>
                </a:lnTo>
                <a:lnTo>
                  <a:pt x="3237441" y="1980367"/>
                </a:lnTo>
                <a:lnTo>
                  <a:pt x="3249248" y="2182039"/>
                </a:lnTo>
                <a:cubicBezTo>
                  <a:pt x="3250586" y="2269847"/>
                  <a:pt x="3248126" y="2357696"/>
                  <a:pt x="3241858" y="2445415"/>
                </a:cubicBezTo>
                <a:cubicBezTo>
                  <a:pt x="3232633" y="2606947"/>
                  <a:pt x="3242160" y="2768225"/>
                  <a:pt x="3253351" y="2929631"/>
                </a:cubicBezTo>
                <a:cubicBezTo>
                  <a:pt x="3266657" y="3121514"/>
                  <a:pt x="3245487" y="3313270"/>
                  <a:pt x="3242311" y="3505152"/>
                </a:cubicBezTo>
                <a:cubicBezTo>
                  <a:pt x="3242008" y="3522360"/>
                  <a:pt x="3243142" y="3539599"/>
                  <a:pt x="3244541" y="3556838"/>
                </a:cubicBezTo>
                <a:lnTo>
                  <a:pt x="3247700" y="3599585"/>
                </a:lnTo>
                <a:lnTo>
                  <a:pt x="15795" y="3599585"/>
                </a:lnTo>
                <a:lnTo>
                  <a:pt x="11716" y="3325801"/>
                </a:lnTo>
                <a:cubicBezTo>
                  <a:pt x="9693" y="3229953"/>
                  <a:pt x="8801" y="3134170"/>
                  <a:pt x="14216" y="3038609"/>
                </a:cubicBezTo>
                <a:cubicBezTo>
                  <a:pt x="20970" y="2919986"/>
                  <a:pt x="19695" y="2799963"/>
                  <a:pt x="14981" y="2681849"/>
                </a:cubicBezTo>
                <a:cubicBezTo>
                  <a:pt x="10266" y="2563738"/>
                  <a:pt x="3896" y="2445497"/>
                  <a:pt x="14981" y="2327384"/>
                </a:cubicBezTo>
                <a:cubicBezTo>
                  <a:pt x="23136" y="2224777"/>
                  <a:pt x="25047" y="2121762"/>
                  <a:pt x="20714" y="2018915"/>
                </a:cubicBezTo>
                <a:cubicBezTo>
                  <a:pt x="15745" y="1839643"/>
                  <a:pt x="6063" y="1660244"/>
                  <a:pt x="16637" y="1480971"/>
                </a:cubicBezTo>
                <a:cubicBezTo>
                  <a:pt x="32819" y="1209834"/>
                  <a:pt x="23136" y="938951"/>
                  <a:pt x="10394" y="668069"/>
                </a:cubicBezTo>
                <a:cubicBezTo>
                  <a:pt x="1475" y="482681"/>
                  <a:pt x="-5915" y="297422"/>
                  <a:pt x="6827" y="112034"/>
                </a:cubicBezTo>
                <a:lnTo>
                  <a:pt x="12538" y="21615"/>
                </a:lnTo>
                <a:lnTo>
                  <a:pt x="13383" y="21707"/>
                </a:lnTo>
                <a:cubicBezTo>
                  <a:pt x="79680" y="11270"/>
                  <a:pt x="146855" y="7847"/>
                  <a:pt x="213839" y="11503"/>
                </a:cubicBezTo>
                <a:cubicBezTo>
                  <a:pt x="405275" y="17315"/>
                  <a:pt x="595695" y="34236"/>
                  <a:pt x="788529" y="11503"/>
                </a:cubicBezTo>
                <a:cubicBezTo>
                  <a:pt x="843598" y="5045"/>
                  <a:pt x="898777" y="1679"/>
                  <a:pt x="954022" y="498"/>
                </a:cubicBezTo>
                <a:close/>
              </a:path>
            </a:pathLst>
          </a:custGeom>
          <a:noFill/>
          <a:ln>
            <a:noFill/>
          </a:ln>
        </p:spPr>
      </p:pic>
      <p:pic>
        <p:nvPicPr>
          <p:cNvPr descr="A close-up of a person's stomach&#10;&#10;Description automatically generated" id="416" name="Google Shape;416;p19"/>
          <p:cNvPicPr preferRelativeResize="0"/>
          <p:nvPr/>
        </p:nvPicPr>
        <p:blipFill rotWithShape="1">
          <a:blip r:embed="rId5">
            <a:alphaModFix/>
          </a:blip>
          <a:srcRect b="0" l="9161" r="18631" t="0"/>
          <a:stretch/>
        </p:blipFill>
        <p:spPr>
          <a:xfrm>
            <a:off x="8153017" y="-6"/>
            <a:ext cx="4038983" cy="4195184"/>
          </a:xfrm>
          <a:custGeom>
            <a:rect b="b" l="l" r="r" t="t"/>
            <a:pathLst>
              <a:path extrusionOk="0" h="4195184" w="4038983">
                <a:moveTo>
                  <a:pt x="25292" y="0"/>
                </a:moveTo>
                <a:lnTo>
                  <a:pt x="4038983" y="0"/>
                </a:lnTo>
                <a:lnTo>
                  <a:pt x="4038983" y="4173249"/>
                </a:lnTo>
                <a:lnTo>
                  <a:pt x="3931557" y="4161775"/>
                </a:lnTo>
                <a:cubicBezTo>
                  <a:pt x="3887047" y="4159904"/>
                  <a:pt x="3842427" y="4160901"/>
                  <a:pt x="3797950" y="4164774"/>
                </a:cubicBezTo>
                <a:cubicBezTo>
                  <a:pt x="3568711" y="4179842"/>
                  <a:pt x="3339218" y="4173041"/>
                  <a:pt x="3109979" y="4176375"/>
                </a:cubicBezTo>
                <a:cubicBezTo>
                  <a:pt x="2803311" y="4180909"/>
                  <a:pt x="2496897" y="4169308"/>
                  <a:pt x="2190356" y="4168242"/>
                </a:cubicBezTo>
                <a:cubicBezTo>
                  <a:pt x="2127525" y="4167975"/>
                  <a:pt x="2064439" y="4171442"/>
                  <a:pt x="2001862" y="4176775"/>
                </a:cubicBezTo>
                <a:cubicBezTo>
                  <a:pt x="1915168" y="4183976"/>
                  <a:pt x="1829615" y="4174908"/>
                  <a:pt x="1743683" y="4166375"/>
                </a:cubicBezTo>
                <a:cubicBezTo>
                  <a:pt x="1640105" y="4156108"/>
                  <a:pt x="1536783" y="4165175"/>
                  <a:pt x="1433841" y="4177042"/>
                </a:cubicBezTo>
                <a:cubicBezTo>
                  <a:pt x="1257114" y="4197030"/>
                  <a:pt x="1079054" y="4200510"/>
                  <a:pt x="901742" y="4187442"/>
                </a:cubicBezTo>
                <a:cubicBezTo>
                  <a:pt x="705885" y="4173442"/>
                  <a:pt x="510157" y="4175976"/>
                  <a:pt x="314300" y="4177042"/>
                </a:cubicBezTo>
                <a:lnTo>
                  <a:pt x="22883" y="4176257"/>
                </a:lnTo>
                <a:lnTo>
                  <a:pt x="15491" y="4122289"/>
                </a:lnTo>
                <a:cubicBezTo>
                  <a:pt x="3576" y="4042652"/>
                  <a:pt x="-1474" y="3962394"/>
                  <a:pt x="370" y="3882149"/>
                </a:cubicBezTo>
                <a:cubicBezTo>
                  <a:pt x="219" y="3686075"/>
                  <a:pt x="10652" y="3490382"/>
                  <a:pt x="29555" y="3294816"/>
                </a:cubicBezTo>
                <a:cubicBezTo>
                  <a:pt x="34137" y="3222826"/>
                  <a:pt x="32065" y="3150656"/>
                  <a:pt x="23355" y="3078932"/>
                </a:cubicBezTo>
                <a:cubicBezTo>
                  <a:pt x="14645" y="2997950"/>
                  <a:pt x="17685" y="2916371"/>
                  <a:pt x="32428" y="2835999"/>
                </a:cubicBezTo>
                <a:cubicBezTo>
                  <a:pt x="51027" y="2740756"/>
                  <a:pt x="42710" y="2645512"/>
                  <a:pt x="35906" y="2550269"/>
                </a:cubicBezTo>
                <a:cubicBezTo>
                  <a:pt x="17306" y="2288796"/>
                  <a:pt x="-5377" y="2027322"/>
                  <a:pt x="9746" y="1764959"/>
                </a:cubicBezTo>
                <a:cubicBezTo>
                  <a:pt x="12922" y="1708956"/>
                  <a:pt x="26832" y="1654350"/>
                  <a:pt x="32580" y="1598729"/>
                </a:cubicBezTo>
                <a:cubicBezTo>
                  <a:pt x="49365" y="1437069"/>
                  <a:pt x="29705" y="1276045"/>
                  <a:pt x="21691" y="1114767"/>
                </a:cubicBezTo>
                <a:cubicBezTo>
                  <a:pt x="10169" y="936281"/>
                  <a:pt x="12497" y="757351"/>
                  <a:pt x="28647" y="579120"/>
                </a:cubicBezTo>
                <a:cubicBezTo>
                  <a:pt x="38779" y="482353"/>
                  <a:pt x="42219" y="385459"/>
                  <a:pt x="40971" y="288533"/>
                </a:cubicBezTo>
                <a:close/>
              </a:path>
            </a:pathLst>
          </a:custGeom>
          <a:noFill/>
          <a:ln>
            <a:noFill/>
          </a:ln>
        </p:spPr>
      </p:pic>
      <p:sp>
        <p:nvSpPr>
          <p:cNvPr id="417" name="Google Shape;417;p19"/>
          <p:cNvSpPr/>
          <p:nvPr/>
        </p:nvSpPr>
        <p:spPr>
          <a:xfrm>
            <a:off x="640080" y="4409267"/>
            <a:ext cx="3383280" cy="27432"/>
          </a:xfrm>
          <a:custGeom>
            <a:rect b="b" l="l" r="r" t="t"/>
            <a:pathLst>
              <a:path extrusionOk="0" fill="none" h="27432" w="3383280">
                <a:moveTo>
                  <a:pt x="0" y="0"/>
                </a:moveTo>
                <a:cubicBezTo>
                  <a:pt x="257987" y="12032"/>
                  <a:pt x="404745" y="16905"/>
                  <a:pt x="642823" y="0"/>
                </a:cubicBezTo>
                <a:cubicBezTo>
                  <a:pt x="880901" y="-16905"/>
                  <a:pt x="1102054" y="22021"/>
                  <a:pt x="1319479" y="0"/>
                </a:cubicBezTo>
                <a:cubicBezTo>
                  <a:pt x="1536904" y="-22021"/>
                  <a:pt x="1881604" y="24614"/>
                  <a:pt x="2029968" y="0"/>
                </a:cubicBezTo>
                <a:cubicBezTo>
                  <a:pt x="2178332" y="-24614"/>
                  <a:pt x="2554148" y="3447"/>
                  <a:pt x="2740457" y="0"/>
                </a:cubicBezTo>
                <a:cubicBezTo>
                  <a:pt x="2926766" y="-3447"/>
                  <a:pt x="3065477" y="23645"/>
                  <a:pt x="3383280" y="0"/>
                </a:cubicBezTo>
                <a:cubicBezTo>
                  <a:pt x="3382114" y="7395"/>
                  <a:pt x="3383325" y="21864"/>
                  <a:pt x="3383280" y="27432"/>
                </a:cubicBezTo>
                <a:cubicBezTo>
                  <a:pt x="3088851" y="31951"/>
                  <a:pt x="2966759" y="63689"/>
                  <a:pt x="2638958" y="27432"/>
                </a:cubicBezTo>
                <a:cubicBezTo>
                  <a:pt x="2311157" y="-8825"/>
                  <a:pt x="2123847" y="40497"/>
                  <a:pt x="1894637" y="27432"/>
                </a:cubicBezTo>
                <a:cubicBezTo>
                  <a:pt x="1665427" y="14367"/>
                  <a:pt x="1424813" y="48382"/>
                  <a:pt x="1217981" y="27432"/>
                </a:cubicBezTo>
                <a:cubicBezTo>
                  <a:pt x="1011149" y="6482"/>
                  <a:pt x="538241" y="25631"/>
                  <a:pt x="0" y="27432"/>
                </a:cubicBezTo>
                <a:cubicBezTo>
                  <a:pt x="-503" y="20663"/>
                  <a:pt x="1168" y="5855"/>
                  <a:pt x="0" y="0"/>
                </a:cubicBezTo>
                <a:close/>
              </a:path>
              <a:path extrusionOk="0" h="27432" w="3383280">
                <a:moveTo>
                  <a:pt x="0" y="0"/>
                </a:moveTo>
                <a:cubicBezTo>
                  <a:pt x="151297" y="22734"/>
                  <a:pt x="480695" y="25868"/>
                  <a:pt x="642823" y="0"/>
                </a:cubicBezTo>
                <a:cubicBezTo>
                  <a:pt x="804951" y="-25868"/>
                  <a:pt x="1021125" y="-7020"/>
                  <a:pt x="1217981" y="0"/>
                </a:cubicBezTo>
                <a:cubicBezTo>
                  <a:pt x="1414837" y="7020"/>
                  <a:pt x="1602550" y="692"/>
                  <a:pt x="1962302" y="0"/>
                </a:cubicBezTo>
                <a:cubicBezTo>
                  <a:pt x="2322054" y="-692"/>
                  <a:pt x="2404714" y="-13207"/>
                  <a:pt x="2605126" y="0"/>
                </a:cubicBezTo>
                <a:cubicBezTo>
                  <a:pt x="2805538" y="13207"/>
                  <a:pt x="3040223" y="19007"/>
                  <a:pt x="3383280" y="0"/>
                </a:cubicBezTo>
                <a:cubicBezTo>
                  <a:pt x="3383473" y="12649"/>
                  <a:pt x="3382292" y="17989"/>
                  <a:pt x="3383280" y="27432"/>
                </a:cubicBezTo>
                <a:cubicBezTo>
                  <a:pt x="3246258" y="-5317"/>
                  <a:pt x="2915318" y="27493"/>
                  <a:pt x="2706624" y="27432"/>
                </a:cubicBezTo>
                <a:cubicBezTo>
                  <a:pt x="2497930" y="27371"/>
                  <a:pt x="2314501" y="-484"/>
                  <a:pt x="1962302" y="27432"/>
                </a:cubicBezTo>
                <a:cubicBezTo>
                  <a:pt x="1610103" y="55348"/>
                  <a:pt x="1607990" y="25966"/>
                  <a:pt x="1387145" y="27432"/>
                </a:cubicBezTo>
                <a:cubicBezTo>
                  <a:pt x="1166300" y="28898"/>
                  <a:pt x="856166" y="27780"/>
                  <a:pt x="710489" y="27432"/>
                </a:cubicBezTo>
                <a:cubicBezTo>
                  <a:pt x="564812" y="27084"/>
                  <a:pt x="236809" y="62580"/>
                  <a:pt x="0" y="27432"/>
                </a:cubicBezTo>
                <a:cubicBezTo>
                  <a:pt x="1300" y="19678"/>
                  <a:pt x="-86" y="12044"/>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close-up of a foot with red bumps&#10;&#10;Description automatically generated" id="418" name="Google Shape;418;p19"/>
          <p:cNvPicPr preferRelativeResize="0"/>
          <p:nvPr/>
        </p:nvPicPr>
        <p:blipFill rotWithShape="1">
          <a:blip r:embed="rId6">
            <a:alphaModFix/>
          </a:blip>
          <a:srcRect b="4" l="0" r="4" t="14541"/>
          <a:stretch/>
        </p:blipFill>
        <p:spPr>
          <a:xfrm>
            <a:off x="8171361" y="4366935"/>
            <a:ext cx="4020639" cy="2491073"/>
          </a:xfrm>
          <a:custGeom>
            <a:rect b="b" l="l" r="r" t="t"/>
            <a:pathLst>
              <a:path extrusionOk="0" h="2491073" w="4020639">
                <a:moveTo>
                  <a:pt x="2387172" y="4"/>
                </a:moveTo>
                <a:cubicBezTo>
                  <a:pt x="2431588" y="-79"/>
                  <a:pt x="2476014" y="1187"/>
                  <a:pt x="2520440" y="4521"/>
                </a:cubicBezTo>
                <a:cubicBezTo>
                  <a:pt x="2670017" y="18188"/>
                  <a:pt x="2820292" y="21522"/>
                  <a:pt x="2970288" y="14521"/>
                </a:cubicBezTo>
                <a:cubicBezTo>
                  <a:pt x="3090823" y="5814"/>
                  <a:pt x="3211725" y="4294"/>
                  <a:pt x="3332425" y="9988"/>
                </a:cubicBezTo>
                <a:cubicBezTo>
                  <a:pt x="3444887" y="16788"/>
                  <a:pt x="3557349" y="23721"/>
                  <a:pt x="3670191" y="19722"/>
                </a:cubicBezTo>
                <a:cubicBezTo>
                  <a:pt x="3715125" y="18121"/>
                  <a:pt x="3759424" y="16121"/>
                  <a:pt x="3803977" y="13454"/>
                </a:cubicBezTo>
                <a:cubicBezTo>
                  <a:pt x="3844957" y="9821"/>
                  <a:pt x="3886048" y="8104"/>
                  <a:pt x="3927130" y="8304"/>
                </a:cubicBezTo>
                <a:lnTo>
                  <a:pt x="4020639" y="13128"/>
                </a:lnTo>
                <a:lnTo>
                  <a:pt x="4020639" y="2491073"/>
                </a:lnTo>
                <a:lnTo>
                  <a:pt x="6804" y="2491073"/>
                </a:lnTo>
                <a:lnTo>
                  <a:pt x="20473" y="2308286"/>
                </a:lnTo>
                <a:cubicBezTo>
                  <a:pt x="23924" y="2245403"/>
                  <a:pt x="26128" y="2182489"/>
                  <a:pt x="27088" y="2119545"/>
                </a:cubicBezTo>
                <a:cubicBezTo>
                  <a:pt x="30263" y="1875850"/>
                  <a:pt x="38884" y="1631647"/>
                  <a:pt x="11966" y="1388714"/>
                </a:cubicBezTo>
                <a:cubicBezTo>
                  <a:pt x="-6330" y="1224134"/>
                  <a:pt x="928" y="1060316"/>
                  <a:pt x="4255" y="895864"/>
                </a:cubicBezTo>
                <a:cubicBezTo>
                  <a:pt x="8035" y="711091"/>
                  <a:pt x="6221" y="526193"/>
                  <a:pt x="6221" y="341421"/>
                </a:cubicBezTo>
                <a:cubicBezTo>
                  <a:pt x="5918" y="261036"/>
                  <a:pt x="11060" y="181159"/>
                  <a:pt x="19830" y="101154"/>
                </a:cubicBezTo>
                <a:cubicBezTo>
                  <a:pt x="22968" y="72137"/>
                  <a:pt x="24376" y="43159"/>
                  <a:pt x="24410" y="14230"/>
                </a:cubicBezTo>
                <a:lnTo>
                  <a:pt x="24352" y="12883"/>
                </a:lnTo>
                <a:lnTo>
                  <a:pt x="156331" y="7988"/>
                </a:lnTo>
                <a:cubicBezTo>
                  <a:pt x="300221" y="-159"/>
                  <a:pt x="444492" y="3228"/>
                  <a:pt x="587900" y="18121"/>
                </a:cubicBezTo>
                <a:cubicBezTo>
                  <a:pt x="689357" y="25975"/>
                  <a:pt x="791270" y="24722"/>
                  <a:pt x="892537" y="14388"/>
                </a:cubicBezTo>
                <a:cubicBezTo>
                  <a:pt x="1078365" y="-1747"/>
                  <a:pt x="1263813" y="11188"/>
                  <a:pt x="1449261" y="22122"/>
                </a:cubicBezTo>
                <a:cubicBezTo>
                  <a:pt x="1628870" y="32788"/>
                  <a:pt x="1808352" y="24921"/>
                  <a:pt x="1987961" y="17855"/>
                </a:cubicBezTo>
                <a:cubicBezTo>
                  <a:pt x="2120763" y="12655"/>
                  <a:pt x="2253923" y="254"/>
                  <a:pt x="2387172" y="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413"/>
                                        </p:tgtEl>
                                        <p:attrNameLst>
                                          <p:attrName>style.visibility</p:attrName>
                                        </p:attrNameLst>
                                      </p:cBhvr>
                                      <p:to>
                                        <p:strVal val="visible"/>
                                      </p:to>
                                    </p:set>
                                    <p:animEffect filter="fade" transition="in">
                                      <p:cBhvr>
                                        <p:cTn dur="4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5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 name="Shape 123"/>
        <p:cNvGrpSpPr/>
        <p:nvPr/>
      </p:nvGrpSpPr>
      <p:grpSpPr>
        <a:xfrm>
          <a:off x="0" y="0"/>
          <a:ext cx="0" cy="0"/>
          <a:chOff x="0" y="0"/>
          <a:chExt cx="0" cy="0"/>
        </a:xfrm>
      </p:grpSpPr>
      <p:sp>
        <p:nvSpPr>
          <p:cNvPr id="124" name="Google Shape;124;p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5" name="Google Shape;125;p2"/>
          <p:cNvSpPr txBox="1"/>
          <p:nvPr>
            <p:ph type="title"/>
          </p:nvPr>
        </p:nvSpPr>
        <p:spPr>
          <a:xfrm>
            <a:off x="4654296" y="329184"/>
            <a:ext cx="6894576" cy="178308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7200"/>
              <a:buFont typeface="Arial"/>
              <a:buNone/>
            </a:pPr>
            <a:r>
              <a:rPr lang="en-US" sz="7200"/>
              <a:t>Caso clínico</a:t>
            </a:r>
            <a:endParaRPr/>
          </a:p>
        </p:txBody>
      </p:sp>
      <p:pic>
        <p:nvPicPr>
          <p:cNvPr descr="Escritorio con estetoscopio y teclado de ordenador" id="126" name="Google Shape;126;p2"/>
          <p:cNvPicPr preferRelativeResize="0"/>
          <p:nvPr/>
        </p:nvPicPr>
        <p:blipFill rotWithShape="1">
          <a:blip r:embed="rId3">
            <a:alphaModFix/>
          </a:blip>
          <a:srcRect b="-2" l="57754" r="2801" t="0"/>
          <a:stretch/>
        </p:blipFill>
        <p:spPr>
          <a:xfrm>
            <a:off x="20" y="1"/>
            <a:ext cx="4052522" cy="6858000"/>
          </a:xfrm>
          <a:custGeom>
            <a:rect b="b" l="l" r="r" t="t"/>
            <a:pathLst>
              <a:path extrusionOk="0" h="6858000" w="4052542">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ln>
            <a:noFill/>
          </a:ln>
        </p:spPr>
      </p:pic>
      <p:sp>
        <p:nvSpPr>
          <p:cNvPr id="127" name="Google Shape;127;p2"/>
          <p:cNvSpPr/>
          <p:nvPr/>
        </p:nvSpPr>
        <p:spPr>
          <a:xfrm>
            <a:off x="4654296" y="2395728"/>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8" name="Google Shape;128;p2"/>
          <p:cNvSpPr txBox="1"/>
          <p:nvPr>
            <p:ph idx="1" type="body"/>
          </p:nvPr>
        </p:nvSpPr>
        <p:spPr>
          <a:xfrm>
            <a:off x="4654296" y="2706624"/>
            <a:ext cx="6894576" cy="3483864"/>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100000"/>
              </a:lnSpc>
              <a:spcBef>
                <a:spcPts val="0"/>
              </a:spcBef>
              <a:spcAft>
                <a:spcPts val="0"/>
              </a:spcAft>
              <a:buClr>
                <a:schemeClr val="dk1"/>
              </a:buClr>
              <a:buSzPct val="100000"/>
              <a:buChar char="•"/>
            </a:pPr>
            <a:r>
              <a:rPr lang="en-US"/>
              <a:t>Paciente femenina de 33 años.</a:t>
            </a:r>
            <a:endParaRPr/>
          </a:p>
          <a:p>
            <a:pPr indent="-228600" lvl="0" marL="228600" rtl="0" algn="l">
              <a:lnSpc>
                <a:spcPct val="100000"/>
              </a:lnSpc>
              <a:spcBef>
                <a:spcPts val="1000"/>
              </a:spcBef>
              <a:spcAft>
                <a:spcPts val="0"/>
              </a:spcAft>
              <a:buClr>
                <a:schemeClr val="dk1"/>
              </a:buClr>
              <a:buSzPct val="100000"/>
              <a:buChar char="•"/>
            </a:pPr>
            <a:r>
              <a:rPr lang="en-US"/>
              <a:t>Boliviana viviendo desde 2021 en Chile. Trabaja como vendedora ambulante. Vive con madre, 3 primos, 1 sobrino y su hijo en casa sólida con acceso a servicios básicos.</a:t>
            </a:r>
            <a:endParaRPr/>
          </a:p>
          <a:p>
            <a:pPr indent="-228600" lvl="0" marL="228600" rtl="0" algn="l">
              <a:lnSpc>
                <a:spcPct val="100000"/>
              </a:lnSpc>
              <a:spcBef>
                <a:spcPts val="1000"/>
              </a:spcBef>
              <a:spcAft>
                <a:spcPts val="0"/>
              </a:spcAft>
              <a:buClr>
                <a:schemeClr val="dk1"/>
              </a:buClr>
              <a:buSzPct val="100000"/>
              <a:buChar char="•"/>
            </a:pPr>
            <a:r>
              <a:rPr lang="en-US"/>
              <a:t>Diagnosticada en Julio 2023 con TBC pulmonar.</a:t>
            </a:r>
            <a:endParaRPr/>
          </a:p>
          <a:p>
            <a:pPr indent="-228600" lvl="0" marL="228600" rtl="0" algn="l">
              <a:lnSpc>
                <a:spcPct val="100000"/>
              </a:lnSpc>
              <a:spcBef>
                <a:spcPts val="1000"/>
              </a:spcBef>
              <a:spcAft>
                <a:spcPts val="0"/>
              </a:spcAft>
              <a:buClr>
                <a:schemeClr val="dk1"/>
              </a:buClr>
              <a:buSzPct val="100000"/>
              <a:buChar char="•"/>
            </a:pPr>
            <a:r>
              <a:rPr lang="en-US"/>
              <a:t>Inicia tratamiento de 1era línea: Isoniazida 200mg, Rifampicina 400mg, Pirazinamida 1000mg, Etambutol 600mg, el cual mantiene por 2 meses.</a:t>
            </a:r>
            <a:endParaRPr/>
          </a:p>
          <a:p>
            <a:pPr indent="-228600" lvl="0" marL="228600" rtl="0" algn="l">
              <a:lnSpc>
                <a:spcPct val="100000"/>
              </a:lnSpc>
              <a:spcBef>
                <a:spcPts val="1000"/>
              </a:spcBef>
              <a:spcAft>
                <a:spcPts val="0"/>
              </a:spcAft>
              <a:buClr>
                <a:schemeClr val="dk1"/>
              </a:buClr>
              <a:buSzPct val="100000"/>
              <a:buChar char="•"/>
            </a:pPr>
            <a:r>
              <a:rPr lang="en-US"/>
              <a:t>Consulta el 13/09/23 en HUAP:</a:t>
            </a:r>
            <a:endParaRPr/>
          </a:p>
          <a:p>
            <a:pPr indent="-228600" lvl="0" marL="228600" rtl="0" algn="l">
              <a:lnSpc>
                <a:spcPct val="100000"/>
              </a:lnSpc>
              <a:spcBef>
                <a:spcPts val="1000"/>
              </a:spcBef>
              <a:spcAft>
                <a:spcPts val="0"/>
              </a:spcAft>
              <a:buClr>
                <a:schemeClr val="dk1"/>
              </a:buClr>
              <a:buSzPct val="100000"/>
              <a:buChar char="•"/>
            </a:pPr>
            <a:r>
              <a:rPr lang="en-US"/>
              <a:t>🡪MC: lesiones maculares eritemato violáceas de 3-5mm de diámetro, de borde irregular,  algunas confluentes, que inician 3 días previos a consulta, en tórax,  que luego se extienden a espalda, abdomen y extremidades. Posteriormente se asocian a edema facial y prurito.</a:t>
            </a:r>
            <a:endParaRPr/>
          </a:p>
          <a:p>
            <a:pPr indent="-154813" lvl="0" marL="228600" rtl="0" algn="l">
              <a:lnSpc>
                <a:spcPct val="100000"/>
              </a:lnSpc>
              <a:spcBef>
                <a:spcPts val="1000"/>
              </a:spcBef>
              <a:spcAft>
                <a:spcPts val="0"/>
              </a:spcAft>
              <a:buClr>
                <a:schemeClr val="dk1"/>
              </a:buClr>
              <a:buSzPct val="100000"/>
              <a:buNone/>
            </a:pPr>
            <a:r>
              <a:t/>
            </a:r>
            <a:endParaRPr sz="1500"/>
          </a:p>
        </p:txBody>
      </p:sp>
      <p:pic>
        <p:nvPicPr>
          <p:cNvPr descr="A person's leg with red rashes&#10;&#10;Description automatically generated" id="129" name="Google Shape;129;p2"/>
          <p:cNvPicPr preferRelativeResize="0"/>
          <p:nvPr/>
        </p:nvPicPr>
        <p:blipFill rotWithShape="1">
          <a:blip r:embed="rId4">
            <a:alphaModFix/>
          </a:blip>
          <a:srcRect b="0" l="0" r="0" t="0"/>
          <a:stretch/>
        </p:blipFill>
        <p:spPr>
          <a:xfrm>
            <a:off x="975736" y="0"/>
            <a:ext cx="5143500" cy="6858000"/>
          </a:xfrm>
          <a:prstGeom prst="rect">
            <a:avLst/>
          </a:prstGeom>
          <a:noFill/>
          <a:ln>
            <a:noFill/>
          </a:ln>
        </p:spPr>
      </p:pic>
      <p:pic>
        <p:nvPicPr>
          <p:cNvPr descr="A close up of a person's arm&#10;&#10;Description automatically generated" id="130" name="Google Shape;130;p2"/>
          <p:cNvPicPr preferRelativeResize="0"/>
          <p:nvPr/>
        </p:nvPicPr>
        <p:blipFill rotWithShape="1">
          <a:blip r:embed="rId5">
            <a:alphaModFix/>
          </a:blip>
          <a:srcRect b="0" l="0" r="0" t="0"/>
          <a:stretch/>
        </p:blipFill>
        <p:spPr>
          <a:xfrm>
            <a:off x="6119236" y="0"/>
            <a:ext cx="51435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5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20"/>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1111"/>
              <a:buFont typeface="Arial"/>
              <a:buNone/>
            </a:pPr>
            <a:r>
              <a:rPr lang="en-US"/>
              <a:t>Signos de alarma</a:t>
            </a:r>
            <a:endParaRPr/>
          </a:p>
          <a:p>
            <a:pPr indent="0" lvl="0" marL="0" rtl="0" algn="l">
              <a:lnSpc>
                <a:spcPct val="100000"/>
              </a:lnSpc>
              <a:spcBef>
                <a:spcPts val="0"/>
              </a:spcBef>
              <a:spcAft>
                <a:spcPts val="0"/>
              </a:spcAft>
              <a:buClr>
                <a:schemeClr val="dk1"/>
              </a:buClr>
              <a:buSzPct val="111111"/>
              <a:buFont typeface="Arial"/>
              <a:buNone/>
            </a:pPr>
            <a:r>
              <a:rPr lang="en-US"/>
              <a:t> </a:t>
            </a:r>
            <a:endParaRPr/>
          </a:p>
        </p:txBody>
      </p:sp>
      <p:sp>
        <p:nvSpPr>
          <p:cNvPr id="424" name="Google Shape;424;p20"/>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0"/>
              </a:spcAft>
              <a:buClr>
                <a:schemeClr val="dk1"/>
              </a:buClr>
              <a:buSzPts val="1800"/>
              <a:buNone/>
            </a:pPr>
            <a:r>
              <a:t/>
            </a:r>
            <a:endParaRPr/>
          </a:p>
        </p:txBody>
      </p:sp>
      <p:pic>
        <p:nvPicPr>
          <p:cNvPr id="425" name="Google Shape;425;p20"/>
          <p:cNvPicPr preferRelativeResize="0"/>
          <p:nvPr/>
        </p:nvPicPr>
        <p:blipFill rotWithShape="1">
          <a:blip r:embed="rId3">
            <a:alphaModFix/>
          </a:blip>
          <a:srcRect b="0" l="0" r="0" t="0"/>
          <a:stretch/>
        </p:blipFill>
        <p:spPr>
          <a:xfrm>
            <a:off x="7966400" y="937700"/>
            <a:ext cx="3810000" cy="2133600"/>
          </a:xfrm>
          <a:prstGeom prst="rect">
            <a:avLst/>
          </a:prstGeom>
          <a:noFill/>
          <a:ln>
            <a:noFill/>
          </a:ln>
        </p:spPr>
      </p:pic>
      <p:pic>
        <p:nvPicPr>
          <p:cNvPr id="426" name="Google Shape;426;p20"/>
          <p:cNvPicPr preferRelativeResize="0"/>
          <p:nvPr/>
        </p:nvPicPr>
        <p:blipFill rotWithShape="1">
          <a:blip r:embed="rId4">
            <a:alphaModFix/>
          </a:blip>
          <a:srcRect b="0" l="0" r="0" t="0"/>
          <a:stretch/>
        </p:blipFill>
        <p:spPr>
          <a:xfrm>
            <a:off x="9383438" y="3898278"/>
            <a:ext cx="2304877" cy="1726433"/>
          </a:xfrm>
          <a:prstGeom prst="rect">
            <a:avLst/>
          </a:prstGeom>
          <a:noFill/>
          <a:ln>
            <a:noFill/>
          </a:ln>
        </p:spPr>
      </p:pic>
      <p:pic>
        <p:nvPicPr>
          <p:cNvPr id="427" name="Google Shape;427;p20"/>
          <p:cNvPicPr preferRelativeResize="0"/>
          <p:nvPr/>
        </p:nvPicPr>
        <p:blipFill rotWithShape="1">
          <a:blip r:embed="rId5">
            <a:alphaModFix/>
          </a:blip>
          <a:srcRect b="0" l="0" r="0" t="0"/>
          <a:stretch/>
        </p:blipFill>
        <p:spPr>
          <a:xfrm>
            <a:off x="4442401" y="1356963"/>
            <a:ext cx="3110167" cy="1555100"/>
          </a:xfrm>
          <a:prstGeom prst="rect">
            <a:avLst/>
          </a:prstGeom>
          <a:noFill/>
          <a:ln>
            <a:noFill/>
          </a:ln>
        </p:spPr>
      </p:pic>
      <p:pic>
        <p:nvPicPr>
          <p:cNvPr id="428" name="Google Shape;428;p20"/>
          <p:cNvPicPr preferRelativeResize="0"/>
          <p:nvPr/>
        </p:nvPicPr>
        <p:blipFill rotWithShape="1">
          <a:blip r:embed="rId6">
            <a:alphaModFix/>
          </a:blip>
          <a:srcRect b="0" l="0" r="0" t="0"/>
          <a:stretch/>
        </p:blipFill>
        <p:spPr>
          <a:xfrm>
            <a:off x="4786696" y="3316073"/>
            <a:ext cx="2618600" cy="2581057"/>
          </a:xfrm>
          <a:prstGeom prst="rect">
            <a:avLst/>
          </a:prstGeom>
          <a:noFill/>
          <a:ln>
            <a:noFill/>
          </a:ln>
        </p:spPr>
      </p:pic>
      <p:pic>
        <p:nvPicPr>
          <p:cNvPr id="429" name="Google Shape;429;p20"/>
          <p:cNvPicPr preferRelativeResize="0"/>
          <p:nvPr/>
        </p:nvPicPr>
        <p:blipFill rotWithShape="1">
          <a:blip r:embed="rId7">
            <a:alphaModFix/>
          </a:blip>
          <a:srcRect b="0" l="0" r="0" t="0"/>
          <a:stretch/>
        </p:blipFill>
        <p:spPr>
          <a:xfrm>
            <a:off x="7631767" y="3588490"/>
            <a:ext cx="1525200" cy="2036221"/>
          </a:xfrm>
          <a:prstGeom prst="rect">
            <a:avLst/>
          </a:prstGeom>
          <a:noFill/>
          <a:ln>
            <a:noFill/>
          </a:ln>
        </p:spPr>
      </p:pic>
      <p:pic>
        <p:nvPicPr>
          <p:cNvPr id="430" name="Google Shape;430;p20"/>
          <p:cNvPicPr preferRelativeResize="0"/>
          <p:nvPr/>
        </p:nvPicPr>
        <p:blipFill rotWithShape="1">
          <a:blip r:embed="rId8">
            <a:alphaModFix/>
          </a:blip>
          <a:srcRect b="0" l="0" r="0" t="0"/>
          <a:stretch/>
        </p:blipFill>
        <p:spPr>
          <a:xfrm>
            <a:off x="664467" y="1536633"/>
            <a:ext cx="3595500" cy="488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4" name="Shape 434"/>
        <p:cNvGrpSpPr/>
        <p:nvPr/>
      </p:nvGrpSpPr>
      <p:grpSpPr>
        <a:xfrm>
          <a:off x="0" y="0"/>
          <a:ext cx="0" cy="0"/>
          <a:chOff x="0" y="0"/>
          <a:chExt cx="0" cy="0"/>
        </a:xfrm>
      </p:grpSpPr>
      <p:sp>
        <p:nvSpPr>
          <p:cNvPr id="435" name="Google Shape;435;p21"/>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36" name="Google Shape;436;p2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7" name="Google Shape;437;p21"/>
          <p:cNvSpPr txBox="1"/>
          <p:nvPr>
            <p:ph type="title"/>
          </p:nvPr>
        </p:nvSpPr>
        <p:spPr>
          <a:xfrm>
            <a:off x="640080" y="329184"/>
            <a:ext cx="6894576" cy="178308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8000"/>
              <a:buFont typeface="Arial"/>
              <a:buNone/>
            </a:pPr>
            <a:r>
              <a:rPr lang="en-US" sz="7200"/>
              <a:t>Severidad</a:t>
            </a:r>
            <a:endParaRPr sz="7200"/>
          </a:p>
        </p:txBody>
      </p:sp>
      <p:sp>
        <p:nvSpPr>
          <p:cNvPr id="438" name="Google Shape;438;p21"/>
          <p:cNvSpPr/>
          <p:nvPr/>
        </p:nvSpPr>
        <p:spPr>
          <a:xfrm>
            <a:off x="758952" y="2395728"/>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9" name="Google Shape;439;p21"/>
          <p:cNvSpPr txBox="1"/>
          <p:nvPr>
            <p:ph idx="1" type="body"/>
          </p:nvPr>
        </p:nvSpPr>
        <p:spPr>
          <a:xfrm>
            <a:off x="640079" y="2706624"/>
            <a:ext cx="7434537" cy="4151376"/>
          </a:xfrm>
          <a:prstGeom prst="rect">
            <a:avLst/>
          </a:prstGeom>
          <a:noFill/>
          <a:ln>
            <a:noFill/>
          </a:ln>
        </p:spPr>
        <p:txBody>
          <a:bodyPr anchorCtr="0" anchor="t" bIns="45700" lIns="91425" spcFirstLastPara="1" rIns="91425" wrap="square" tIns="45700">
            <a:normAutofit/>
          </a:bodyPr>
          <a:lstStyle/>
          <a:p>
            <a:pPr indent="-228600" lvl="0" marL="380990" rtl="0" algn="l">
              <a:lnSpc>
                <a:spcPct val="100000"/>
              </a:lnSpc>
              <a:spcBef>
                <a:spcPts val="0"/>
              </a:spcBef>
              <a:spcAft>
                <a:spcPts val="0"/>
              </a:spcAft>
              <a:buClr>
                <a:schemeClr val="dk1"/>
              </a:buClr>
              <a:buSzPts val="2100"/>
              <a:buFont typeface="Arial"/>
              <a:buChar char="•"/>
            </a:pPr>
            <a:r>
              <a:rPr b="1" lang="en-US" sz="2400"/>
              <a:t>Definición variable a lo largo de la literatura</a:t>
            </a:r>
            <a:endParaRPr b="1" sz="2400"/>
          </a:p>
          <a:p>
            <a:pPr indent="-228600" lvl="0" marL="380990" rtl="0" algn="l">
              <a:lnSpc>
                <a:spcPct val="100000"/>
              </a:lnSpc>
              <a:spcBef>
                <a:spcPts val="1600"/>
              </a:spcBef>
              <a:spcAft>
                <a:spcPts val="0"/>
              </a:spcAft>
              <a:buClr>
                <a:schemeClr val="dk1"/>
              </a:buClr>
              <a:buSzPts val="2100"/>
              <a:buFont typeface="Arial"/>
              <a:buChar char="•"/>
            </a:pPr>
            <a:r>
              <a:rPr b="1" lang="en-US" sz="2400"/>
              <a:t>Basada en tipo de reacción; </a:t>
            </a:r>
            <a:endParaRPr/>
          </a:p>
          <a:p>
            <a:pPr indent="-228600" lvl="1" marL="990575" rtl="0" algn="l">
              <a:lnSpc>
                <a:spcPct val="100000"/>
              </a:lnSpc>
              <a:spcBef>
                <a:spcPts val="1600"/>
              </a:spcBef>
              <a:spcAft>
                <a:spcPts val="0"/>
              </a:spcAft>
              <a:buClr>
                <a:schemeClr val="dk1"/>
              </a:buClr>
              <a:buSzPts val="1700"/>
              <a:buFont typeface="Arial"/>
              <a:buChar char="•"/>
            </a:pPr>
            <a:r>
              <a:rPr b="1" lang="en-US" sz="2400"/>
              <a:t>ej. Síndrome específico 🡪 SSJ/NET, DHS, vasculitis cutánea, erupción bullosa fija, etc.</a:t>
            </a:r>
            <a:endParaRPr/>
          </a:p>
          <a:p>
            <a:pPr indent="-228600" lvl="0" marL="380990" rtl="0" algn="l">
              <a:lnSpc>
                <a:spcPct val="100000"/>
              </a:lnSpc>
              <a:spcBef>
                <a:spcPts val="1600"/>
              </a:spcBef>
              <a:spcAft>
                <a:spcPts val="0"/>
              </a:spcAft>
              <a:buClr>
                <a:schemeClr val="dk1"/>
              </a:buClr>
              <a:buSzPts val="2100"/>
              <a:buFont typeface="Arial"/>
              <a:buChar char="•"/>
            </a:pPr>
            <a:r>
              <a:rPr b="1" lang="en-US" sz="2400"/>
              <a:t>Según otros autores varía según necesidad de:</a:t>
            </a:r>
            <a:endParaRPr/>
          </a:p>
          <a:p>
            <a:pPr indent="-228600" lvl="1" marL="990575" rtl="0" algn="l">
              <a:lnSpc>
                <a:spcPct val="100000"/>
              </a:lnSpc>
              <a:spcBef>
                <a:spcPts val="1600"/>
              </a:spcBef>
              <a:spcAft>
                <a:spcPts val="0"/>
              </a:spcAft>
              <a:buClr>
                <a:schemeClr val="dk1"/>
              </a:buClr>
              <a:buSzPts val="1700"/>
              <a:buFont typeface="Arial"/>
              <a:buChar char="•"/>
            </a:pPr>
            <a:r>
              <a:rPr b="1" lang="en-US" sz="2400"/>
              <a:t>Hospitalización</a:t>
            </a:r>
            <a:endParaRPr b="1" sz="2400"/>
          </a:p>
          <a:p>
            <a:pPr indent="-228600" lvl="1" marL="990575" rtl="0" algn="l">
              <a:lnSpc>
                <a:spcPct val="100000"/>
              </a:lnSpc>
              <a:spcBef>
                <a:spcPts val="1600"/>
              </a:spcBef>
              <a:spcAft>
                <a:spcPts val="0"/>
              </a:spcAft>
              <a:buClr>
                <a:schemeClr val="dk1"/>
              </a:buClr>
              <a:buSzPts val="1700"/>
              <a:buFont typeface="Arial"/>
              <a:buChar char="•"/>
            </a:pPr>
            <a:r>
              <a:rPr b="1" lang="en-US" sz="2400"/>
              <a:t>Interrupción de tratamiento</a:t>
            </a:r>
            <a:endParaRPr b="1" sz="2400"/>
          </a:p>
          <a:p>
            <a:pPr indent="-228600" lvl="1" marL="990575" rtl="0" algn="l">
              <a:lnSpc>
                <a:spcPct val="100000"/>
              </a:lnSpc>
              <a:spcBef>
                <a:spcPts val="1600"/>
              </a:spcBef>
              <a:spcAft>
                <a:spcPts val="0"/>
              </a:spcAft>
              <a:buClr>
                <a:schemeClr val="dk1"/>
              </a:buClr>
              <a:buSzPts val="1700"/>
              <a:buFont typeface="Arial"/>
              <a:buChar char="•"/>
            </a:pPr>
            <a:r>
              <a:rPr b="1" lang="en-US" sz="2400"/>
              <a:t>Cambio de terapia</a:t>
            </a:r>
            <a:endParaRPr b="1" sz="2400"/>
          </a:p>
          <a:p>
            <a:pPr indent="-114300" lvl="0" marL="380990" rtl="0" algn="l">
              <a:lnSpc>
                <a:spcPct val="100000"/>
              </a:lnSpc>
              <a:spcBef>
                <a:spcPts val="1600"/>
              </a:spcBef>
              <a:spcAft>
                <a:spcPts val="0"/>
              </a:spcAft>
              <a:buClr>
                <a:schemeClr val="dk1"/>
              </a:buClr>
              <a:buSzPts val="1800"/>
              <a:buFont typeface="Arial"/>
              <a:buNone/>
            </a:pPr>
            <a:r>
              <a:t/>
            </a:r>
            <a:endParaRPr sz="1100"/>
          </a:p>
          <a:p>
            <a:pPr indent="-114300" lvl="0" marL="380990" rtl="0" algn="l">
              <a:lnSpc>
                <a:spcPct val="100000"/>
              </a:lnSpc>
              <a:spcBef>
                <a:spcPts val="1600"/>
              </a:spcBef>
              <a:spcAft>
                <a:spcPts val="1600"/>
              </a:spcAft>
              <a:buClr>
                <a:schemeClr val="dk1"/>
              </a:buClr>
              <a:buSzPts val="1800"/>
              <a:buFont typeface="Arial"/>
              <a:buNone/>
            </a:pPr>
            <a:r>
              <a:t/>
            </a:r>
            <a:endParaRPr sz="1100"/>
          </a:p>
        </p:txBody>
      </p:sp>
      <p:pic>
        <p:nvPicPr>
          <p:cNvPr descr="A person with a mustache and a mustache&#10;&#10;Description automatically generated" id="440" name="Google Shape;440;p21"/>
          <p:cNvPicPr preferRelativeResize="0"/>
          <p:nvPr/>
        </p:nvPicPr>
        <p:blipFill rotWithShape="1">
          <a:blip r:embed="rId3">
            <a:alphaModFix/>
          </a:blip>
          <a:srcRect b="0" l="0" r="0" t="0"/>
          <a:stretch/>
        </p:blipFill>
        <p:spPr>
          <a:xfrm>
            <a:off x="8358767" y="0"/>
            <a:ext cx="3024362" cy="4041648"/>
          </a:xfrm>
          <a:prstGeom prst="rect">
            <a:avLst/>
          </a:prstGeom>
          <a:noFill/>
          <a:ln>
            <a:noFill/>
          </a:ln>
        </p:spPr>
      </p:pic>
      <p:pic>
        <p:nvPicPr>
          <p:cNvPr descr="A black question mark on a white background&#10;&#10;Description automatically generated" id="441" name="Google Shape;441;p21"/>
          <p:cNvPicPr preferRelativeResize="0"/>
          <p:nvPr/>
        </p:nvPicPr>
        <p:blipFill rotWithShape="1">
          <a:blip r:embed="rId4">
            <a:alphaModFix/>
          </a:blip>
          <a:srcRect b="0" l="0" r="0" t="0"/>
          <a:stretch/>
        </p:blipFill>
        <p:spPr>
          <a:xfrm>
            <a:off x="9021219" y="4361688"/>
            <a:ext cx="1681169" cy="217627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22"/>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1111"/>
              <a:buFont typeface="Arial"/>
              <a:buNone/>
            </a:pPr>
            <a:r>
              <a:rPr lang="en-US"/>
              <a:t>Common Terminology Criteria for Adverse Events (CTCAE) (adaptada)</a:t>
            </a:r>
            <a:br>
              <a:rPr lang="en-US"/>
            </a:br>
            <a:endParaRPr/>
          </a:p>
        </p:txBody>
      </p:sp>
      <p:grpSp>
        <p:nvGrpSpPr>
          <p:cNvPr id="447" name="Google Shape;447;p22"/>
          <p:cNvGrpSpPr/>
          <p:nvPr/>
        </p:nvGrpSpPr>
        <p:grpSpPr>
          <a:xfrm>
            <a:off x="415599" y="2058183"/>
            <a:ext cx="11360800" cy="4472487"/>
            <a:chOff x="0" y="1085"/>
            <a:chExt cx="8520600" cy="3354365"/>
          </a:xfrm>
        </p:grpSpPr>
        <p:sp>
          <p:nvSpPr>
            <p:cNvPr id="448" name="Google Shape;448;p22"/>
            <p:cNvSpPr/>
            <p:nvPr/>
          </p:nvSpPr>
          <p:spPr>
            <a:xfrm>
              <a:off x="3408240" y="1085"/>
              <a:ext cx="5112360" cy="385434"/>
            </a:xfrm>
            <a:prstGeom prst="rightArrow">
              <a:avLst>
                <a:gd fmla="val 75000" name="adj1"/>
                <a:gd fmla="val 50000" name="adj2"/>
              </a:avLst>
            </a:prstGeom>
            <a:solidFill>
              <a:srgbClr val="CDD8FB">
                <a:alpha val="89411"/>
              </a:srgbClr>
            </a:solidFill>
            <a:ln cap="flat" cmpd="sng" w="25400">
              <a:solidFill>
                <a:srgbClr val="CDD8FB">
                  <a:alpha val="89411"/>
                </a:srgbClr>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49" name="Google Shape;449;p22"/>
            <p:cNvSpPr txBox="1"/>
            <p:nvPr/>
          </p:nvSpPr>
          <p:spPr>
            <a:xfrm>
              <a:off x="3408240" y="49264"/>
              <a:ext cx="4967822" cy="289076"/>
            </a:xfrm>
            <a:prstGeom prst="rect">
              <a:avLst/>
            </a:prstGeom>
            <a:noFill/>
            <a:ln>
              <a:noFill/>
            </a:ln>
          </p:spPr>
          <p:txBody>
            <a:bodyPr anchorCtr="0" anchor="t" bIns="16050" lIns="16050" spcFirstLastPara="1" rIns="16050" wrap="square" tIns="16050">
              <a:noAutofit/>
            </a:bodyPr>
            <a:lstStyle/>
            <a:p>
              <a:pPr indent="-228594" lvl="1" marL="228594" marR="0" rtl="0" algn="l">
                <a:lnSpc>
                  <a:spcPct val="90000"/>
                </a:lnSpc>
                <a:spcBef>
                  <a:spcPts val="0"/>
                </a:spcBef>
                <a:spcAft>
                  <a:spcPts val="0"/>
                </a:spcAft>
                <a:buClr>
                  <a:srgbClr val="000000"/>
                </a:buClr>
                <a:buSzPts val="1900"/>
                <a:buFont typeface="Arial"/>
                <a:buChar char="•"/>
              </a:pPr>
              <a:r>
                <a:rPr b="0" i="0" lang="en-US" sz="2533" u="none" cap="none" strike="noStrike">
                  <a:solidFill>
                    <a:srgbClr val="000000"/>
                  </a:solidFill>
                  <a:latin typeface="Arial"/>
                  <a:ea typeface="Arial"/>
                  <a:cs typeface="Arial"/>
                  <a:sym typeface="Arial"/>
                </a:rPr>
                <a:t>Severo si empeora tras mejoría inicial</a:t>
              </a:r>
              <a:endParaRPr b="0" i="0" sz="2533" u="none" cap="none" strike="noStrike">
                <a:solidFill>
                  <a:srgbClr val="000000"/>
                </a:solidFill>
                <a:latin typeface="Arial"/>
                <a:ea typeface="Arial"/>
                <a:cs typeface="Arial"/>
                <a:sym typeface="Arial"/>
              </a:endParaRPr>
            </a:p>
          </p:txBody>
        </p:sp>
        <p:sp>
          <p:nvSpPr>
            <p:cNvPr id="450" name="Google Shape;450;p22"/>
            <p:cNvSpPr/>
            <p:nvPr/>
          </p:nvSpPr>
          <p:spPr>
            <a:xfrm>
              <a:off x="0" y="1085"/>
              <a:ext cx="3408240" cy="385434"/>
            </a:xfrm>
            <a:prstGeom prst="roundRect">
              <a:avLst>
                <a:gd fmla="val 16667"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51" name="Google Shape;451;p22"/>
            <p:cNvSpPr txBox="1"/>
            <p:nvPr/>
          </p:nvSpPr>
          <p:spPr>
            <a:xfrm>
              <a:off x="18815" y="19900"/>
              <a:ext cx="3370610" cy="347804"/>
            </a:xfrm>
            <a:prstGeom prst="rect">
              <a:avLst/>
            </a:prstGeom>
            <a:noFill/>
            <a:ln>
              <a:noFill/>
            </a:ln>
          </p:spPr>
          <p:txBody>
            <a:bodyPr anchorCtr="0" anchor="ctr" bIns="50800" lIns="101600" spcFirstLastPara="1" rIns="101600" wrap="square" tIns="50800">
              <a:noAutofit/>
            </a:bodyPr>
            <a:lstStyle/>
            <a:p>
              <a:pPr indent="0" lvl="0" marL="0" marR="0" rtl="0" algn="ctr">
                <a:lnSpc>
                  <a:spcPct val="90000"/>
                </a:lnSpc>
                <a:spcBef>
                  <a:spcPts val="0"/>
                </a:spcBef>
                <a:spcAft>
                  <a:spcPts val="0"/>
                </a:spcAft>
                <a:buNone/>
              </a:pPr>
              <a:r>
                <a:rPr lang="en-US" sz="2667">
                  <a:solidFill>
                    <a:schemeClr val="lt1"/>
                  </a:solidFill>
                  <a:latin typeface="Arial"/>
                  <a:ea typeface="Arial"/>
                  <a:cs typeface="Arial"/>
                  <a:sym typeface="Arial"/>
                </a:rPr>
                <a:t>Evolución</a:t>
              </a:r>
              <a:endParaRPr sz="2667">
                <a:solidFill>
                  <a:schemeClr val="lt1"/>
                </a:solidFill>
                <a:latin typeface="Arial"/>
                <a:ea typeface="Arial"/>
                <a:cs typeface="Arial"/>
                <a:sym typeface="Arial"/>
              </a:endParaRPr>
            </a:p>
          </p:txBody>
        </p:sp>
        <p:sp>
          <p:nvSpPr>
            <p:cNvPr id="452" name="Google Shape;452;p22"/>
            <p:cNvSpPr/>
            <p:nvPr/>
          </p:nvSpPr>
          <p:spPr>
            <a:xfrm>
              <a:off x="3408240" y="425063"/>
              <a:ext cx="5112360" cy="385434"/>
            </a:xfrm>
            <a:prstGeom prst="rightArrow">
              <a:avLst>
                <a:gd fmla="val 75000" name="adj1"/>
                <a:gd fmla="val 50000" name="adj2"/>
              </a:avLst>
            </a:prstGeom>
            <a:solidFill>
              <a:srgbClr val="CDD8FB">
                <a:alpha val="89411"/>
              </a:srgbClr>
            </a:solidFill>
            <a:ln cap="flat" cmpd="sng" w="25400">
              <a:solidFill>
                <a:srgbClr val="CDD8FB">
                  <a:alpha val="89411"/>
                </a:srgbClr>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53" name="Google Shape;453;p22"/>
            <p:cNvSpPr txBox="1"/>
            <p:nvPr/>
          </p:nvSpPr>
          <p:spPr>
            <a:xfrm>
              <a:off x="3408240" y="473242"/>
              <a:ext cx="4967822" cy="289076"/>
            </a:xfrm>
            <a:prstGeom prst="rect">
              <a:avLst/>
            </a:prstGeom>
            <a:noFill/>
            <a:ln>
              <a:noFill/>
            </a:ln>
          </p:spPr>
          <p:txBody>
            <a:bodyPr anchorCtr="0" anchor="t" bIns="16050" lIns="16050" spcFirstLastPara="1" rIns="16050" wrap="square" tIns="16050">
              <a:noAutofit/>
            </a:bodyPr>
            <a:lstStyle/>
            <a:p>
              <a:pPr indent="-228594" lvl="1" marL="228594" marR="0" rtl="0" algn="l">
                <a:lnSpc>
                  <a:spcPct val="90000"/>
                </a:lnSpc>
                <a:spcBef>
                  <a:spcPts val="0"/>
                </a:spcBef>
                <a:spcAft>
                  <a:spcPts val="0"/>
                </a:spcAft>
                <a:buClr>
                  <a:srgbClr val="000000"/>
                </a:buClr>
                <a:buSzPts val="1900"/>
                <a:buFont typeface="Arial"/>
                <a:buChar char="•"/>
              </a:pPr>
              <a:r>
                <a:rPr b="0" i="0" lang="en-US" sz="2533" u="none" cap="none" strike="noStrike">
                  <a:solidFill>
                    <a:srgbClr val="000000"/>
                  </a:solidFill>
                  <a:latin typeface="Arial"/>
                  <a:ea typeface="Arial"/>
                  <a:cs typeface="Arial"/>
                  <a:sym typeface="Arial"/>
                </a:rPr>
                <a:t>Si &gt; 39°C es mod - severo</a:t>
              </a:r>
              <a:endParaRPr b="0" i="0" sz="2533" u="none" cap="none" strike="noStrike">
                <a:solidFill>
                  <a:srgbClr val="000000"/>
                </a:solidFill>
                <a:latin typeface="Arial"/>
                <a:ea typeface="Arial"/>
                <a:cs typeface="Arial"/>
                <a:sym typeface="Arial"/>
              </a:endParaRPr>
            </a:p>
          </p:txBody>
        </p:sp>
        <p:sp>
          <p:nvSpPr>
            <p:cNvPr id="454" name="Google Shape;454;p22"/>
            <p:cNvSpPr/>
            <p:nvPr/>
          </p:nvSpPr>
          <p:spPr>
            <a:xfrm>
              <a:off x="0" y="425063"/>
              <a:ext cx="3408240" cy="385434"/>
            </a:xfrm>
            <a:prstGeom prst="roundRect">
              <a:avLst>
                <a:gd fmla="val 16667"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55" name="Google Shape;455;p22"/>
            <p:cNvSpPr txBox="1"/>
            <p:nvPr/>
          </p:nvSpPr>
          <p:spPr>
            <a:xfrm>
              <a:off x="18815" y="443878"/>
              <a:ext cx="3370610" cy="347804"/>
            </a:xfrm>
            <a:prstGeom prst="rect">
              <a:avLst/>
            </a:prstGeom>
            <a:noFill/>
            <a:ln>
              <a:noFill/>
            </a:ln>
          </p:spPr>
          <p:txBody>
            <a:bodyPr anchorCtr="0" anchor="ctr" bIns="50800" lIns="101600" spcFirstLastPara="1" rIns="101600" wrap="square" tIns="50800">
              <a:noAutofit/>
            </a:bodyPr>
            <a:lstStyle/>
            <a:p>
              <a:pPr indent="0" lvl="0" marL="0" marR="0" rtl="0" algn="ctr">
                <a:lnSpc>
                  <a:spcPct val="90000"/>
                </a:lnSpc>
                <a:spcBef>
                  <a:spcPts val="0"/>
                </a:spcBef>
                <a:spcAft>
                  <a:spcPts val="0"/>
                </a:spcAft>
                <a:buNone/>
              </a:pPr>
              <a:r>
                <a:rPr lang="en-US" sz="2667">
                  <a:solidFill>
                    <a:schemeClr val="lt1"/>
                  </a:solidFill>
                  <a:latin typeface="Arial"/>
                  <a:ea typeface="Arial"/>
                  <a:cs typeface="Arial"/>
                  <a:sym typeface="Arial"/>
                </a:rPr>
                <a:t>Fiebre</a:t>
              </a:r>
              <a:endParaRPr sz="2667">
                <a:solidFill>
                  <a:schemeClr val="lt1"/>
                </a:solidFill>
                <a:latin typeface="Arial"/>
                <a:ea typeface="Arial"/>
                <a:cs typeface="Arial"/>
                <a:sym typeface="Arial"/>
              </a:endParaRPr>
            </a:p>
          </p:txBody>
        </p:sp>
        <p:sp>
          <p:nvSpPr>
            <p:cNvPr id="456" name="Google Shape;456;p22"/>
            <p:cNvSpPr/>
            <p:nvPr/>
          </p:nvSpPr>
          <p:spPr>
            <a:xfrm>
              <a:off x="3408240" y="849041"/>
              <a:ext cx="5112360" cy="385434"/>
            </a:xfrm>
            <a:prstGeom prst="rightArrow">
              <a:avLst>
                <a:gd fmla="val 75000" name="adj1"/>
                <a:gd fmla="val 50000" name="adj2"/>
              </a:avLst>
            </a:prstGeom>
            <a:solidFill>
              <a:srgbClr val="CDD8FB">
                <a:alpha val="89411"/>
              </a:srgbClr>
            </a:solidFill>
            <a:ln cap="flat" cmpd="sng" w="25400">
              <a:solidFill>
                <a:srgbClr val="CDD8FB">
                  <a:alpha val="89411"/>
                </a:srgbClr>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57" name="Google Shape;457;p22"/>
            <p:cNvSpPr txBox="1"/>
            <p:nvPr/>
          </p:nvSpPr>
          <p:spPr>
            <a:xfrm>
              <a:off x="3408240" y="897220"/>
              <a:ext cx="4967822" cy="289076"/>
            </a:xfrm>
            <a:prstGeom prst="rect">
              <a:avLst/>
            </a:prstGeom>
            <a:noFill/>
            <a:ln>
              <a:noFill/>
            </a:ln>
          </p:spPr>
          <p:txBody>
            <a:bodyPr anchorCtr="0" anchor="t" bIns="16050" lIns="16050" spcFirstLastPara="1" rIns="16050" wrap="square" tIns="16050">
              <a:noAutofit/>
            </a:bodyPr>
            <a:lstStyle/>
            <a:p>
              <a:pPr indent="-228594" lvl="1" marL="228594" marR="0" rtl="0" algn="l">
                <a:lnSpc>
                  <a:spcPct val="90000"/>
                </a:lnSpc>
                <a:spcBef>
                  <a:spcPts val="0"/>
                </a:spcBef>
                <a:spcAft>
                  <a:spcPts val="0"/>
                </a:spcAft>
                <a:buClr>
                  <a:srgbClr val="000000"/>
                </a:buClr>
                <a:buSzPts val="1900"/>
                <a:buFont typeface="Arial"/>
                <a:buChar char="•"/>
              </a:pPr>
              <a:r>
                <a:rPr b="0" i="0" lang="en-US" sz="2533" u="none" cap="none" strike="noStrike">
                  <a:solidFill>
                    <a:srgbClr val="000000"/>
                  </a:solidFill>
                  <a:latin typeface="Arial"/>
                  <a:ea typeface="Arial"/>
                  <a:cs typeface="Arial"/>
                  <a:sym typeface="Arial"/>
                </a:rPr>
                <a:t>&lt;10% o &gt; 30%</a:t>
              </a:r>
              <a:endParaRPr b="0" i="0" sz="2533" u="none" cap="none" strike="noStrike">
                <a:solidFill>
                  <a:srgbClr val="000000"/>
                </a:solidFill>
                <a:latin typeface="Arial"/>
                <a:ea typeface="Arial"/>
                <a:cs typeface="Arial"/>
                <a:sym typeface="Arial"/>
              </a:endParaRPr>
            </a:p>
          </p:txBody>
        </p:sp>
        <p:sp>
          <p:nvSpPr>
            <p:cNvPr id="458" name="Google Shape;458;p22"/>
            <p:cNvSpPr/>
            <p:nvPr/>
          </p:nvSpPr>
          <p:spPr>
            <a:xfrm>
              <a:off x="0" y="849041"/>
              <a:ext cx="3408240" cy="385434"/>
            </a:xfrm>
            <a:prstGeom prst="roundRect">
              <a:avLst>
                <a:gd fmla="val 16667"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59" name="Google Shape;459;p22"/>
            <p:cNvSpPr txBox="1"/>
            <p:nvPr/>
          </p:nvSpPr>
          <p:spPr>
            <a:xfrm>
              <a:off x="18815" y="867856"/>
              <a:ext cx="3370610" cy="347804"/>
            </a:xfrm>
            <a:prstGeom prst="rect">
              <a:avLst/>
            </a:prstGeom>
            <a:noFill/>
            <a:ln>
              <a:noFill/>
            </a:ln>
          </p:spPr>
          <p:txBody>
            <a:bodyPr anchorCtr="0" anchor="ctr" bIns="50800" lIns="101600" spcFirstLastPara="1" rIns="101600" wrap="square" tIns="50800">
              <a:noAutofit/>
            </a:bodyPr>
            <a:lstStyle/>
            <a:p>
              <a:pPr indent="0" lvl="0" marL="0" marR="0" rtl="0" algn="ctr">
                <a:lnSpc>
                  <a:spcPct val="90000"/>
                </a:lnSpc>
                <a:spcBef>
                  <a:spcPts val="0"/>
                </a:spcBef>
                <a:spcAft>
                  <a:spcPts val="0"/>
                </a:spcAft>
                <a:buNone/>
              </a:pPr>
              <a:r>
                <a:rPr lang="en-US" sz="2667">
                  <a:solidFill>
                    <a:schemeClr val="lt1"/>
                  </a:solidFill>
                  <a:latin typeface="Arial"/>
                  <a:ea typeface="Arial"/>
                  <a:cs typeface="Arial"/>
                  <a:sym typeface="Arial"/>
                </a:rPr>
                <a:t>% compromiso cutáneo</a:t>
              </a:r>
              <a:endParaRPr sz="2667">
                <a:solidFill>
                  <a:schemeClr val="lt1"/>
                </a:solidFill>
                <a:latin typeface="Arial"/>
                <a:ea typeface="Arial"/>
                <a:cs typeface="Arial"/>
                <a:sym typeface="Arial"/>
              </a:endParaRPr>
            </a:p>
          </p:txBody>
        </p:sp>
        <p:sp>
          <p:nvSpPr>
            <p:cNvPr id="460" name="Google Shape;460;p22"/>
            <p:cNvSpPr/>
            <p:nvPr/>
          </p:nvSpPr>
          <p:spPr>
            <a:xfrm>
              <a:off x="3408240" y="1273019"/>
              <a:ext cx="5112360" cy="385434"/>
            </a:xfrm>
            <a:prstGeom prst="rightArrow">
              <a:avLst>
                <a:gd fmla="val 75000" name="adj1"/>
                <a:gd fmla="val 50000" name="adj2"/>
              </a:avLst>
            </a:prstGeom>
            <a:solidFill>
              <a:srgbClr val="CDD8FB">
                <a:alpha val="89411"/>
              </a:srgbClr>
            </a:solidFill>
            <a:ln cap="flat" cmpd="sng" w="25400">
              <a:solidFill>
                <a:srgbClr val="CDD8FB">
                  <a:alpha val="89411"/>
                </a:srgbClr>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61" name="Google Shape;461;p22"/>
            <p:cNvSpPr txBox="1"/>
            <p:nvPr/>
          </p:nvSpPr>
          <p:spPr>
            <a:xfrm>
              <a:off x="3408240" y="1321198"/>
              <a:ext cx="4967822" cy="289076"/>
            </a:xfrm>
            <a:prstGeom prst="rect">
              <a:avLst/>
            </a:prstGeom>
            <a:noFill/>
            <a:ln>
              <a:noFill/>
            </a:ln>
          </p:spPr>
          <p:txBody>
            <a:bodyPr anchorCtr="0" anchor="t" bIns="16050" lIns="16050" spcFirstLastPara="1" rIns="16050" wrap="square" tIns="16050">
              <a:noAutofit/>
            </a:bodyPr>
            <a:lstStyle/>
            <a:p>
              <a:pPr indent="-228594" lvl="1" marL="228594" marR="0" rtl="0" algn="l">
                <a:lnSpc>
                  <a:spcPct val="90000"/>
                </a:lnSpc>
                <a:spcBef>
                  <a:spcPts val="0"/>
                </a:spcBef>
                <a:spcAft>
                  <a:spcPts val="0"/>
                </a:spcAft>
                <a:buClr>
                  <a:srgbClr val="000000"/>
                </a:buClr>
                <a:buSzPts val="1900"/>
                <a:buFont typeface="Arial"/>
                <a:buChar char="•"/>
              </a:pPr>
              <a:r>
                <a:rPr b="0" i="0" lang="en-US" sz="2533" u="none" cap="none" strike="noStrike">
                  <a:solidFill>
                    <a:srgbClr val="000000"/>
                  </a:solidFill>
                  <a:latin typeface="Arial"/>
                  <a:ea typeface="Arial"/>
                  <a:cs typeface="Arial"/>
                  <a:sym typeface="Arial"/>
                </a:rPr>
                <a:t>Evaluar limitación funcional (ABVD, AIVD)</a:t>
              </a:r>
              <a:endParaRPr b="0" i="0" sz="2533" u="none" cap="none" strike="noStrike">
                <a:solidFill>
                  <a:srgbClr val="000000"/>
                </a:solidFill>
                <a:latin typeface="Arial"/>
                <a:ea typeface="Arial"/>
                <a:cs typeface="Arial"/>
                <a:sym typeface="Arial"/>
              </a:endParaRPr>
            </a:p>
          </p:txBody>
        </p:sp>
        <p:sp>
          <p:nvSpPr>
            <p:cNvPr id="462" name="Google Shape;462;p22"/>
            <p:cNvSpPr/>
            <p:nvPr/>
          </p:nvSpPr>
          <p:spPr>
            <a:xfrm>
              <a:off x="0" y="1273019"/>
              <a:ext cx="3408240" cy="385434"/>
            </a:xfrm>
            <a:prstGeom prst="roundRect">
              <a:avLst>
                <a:gd fmla="val 16667"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63" name="Google Shape;463;p22"/>
            <p:cNvSpPr txBox="1"/>
            <p:nvPr/>
          </p:nvSpPr>
          <p:spPr>
            <a:xfrm>
              <a:off x="18815" y="1291834"/>
              <a:ext cx="3370610" cy="347804"/>
            </a:xfrm>
            <a:prstGeom prst="rect">
              <a:avLst/>
            </a:prstGeom>
            <a:noFill/>
            <a:ln>
              <a:noFill/>
            </a:ln>
          </p:spPr>
          <p:txBody>
            <a:bodyPr anchorCtr="0" anchor="ctr" bIns="50800" lIns="101600" spcFirstLastPara="1" rIns="101600" wrap="square" tIns="50800">
              <a:noAutofit/>
            </a:bodyPr>
            <a:lstStyle/>
            <a:p>
              <a:pPr indent="0" lvl="0" marL="0" marR="0" rtl="0" algn="ctr">
                <a:lnSpc>
                  <a:spcPct val="90000"/>
                </a:lnSpc>
                <a:spcBef>
                  <a:spcPts val="0"/>
                </a:spcBef>
                <a:spcAft>
                  <a:spcPts val="0"/>
                </a:spcAft>
                <a:buNone/>
              </a:pPr>
              <a:r>
                <a:rPr lang="en-US" sz="2667">
                  <a:solidFill>
                    <a:schemeClr val="lt1"/>
                  </a:solidFill>
                  <a:latin typeface="Arial"/>
                  <a:ea typeface="Arial"/>
                  <a:cs typeface="Arial"/>
                  <a:sym typeface="Arial"/>
                </a:rPr>
                <a:t>Dolor en la piel y/o prurito</a:t>
              </a:r>
              <a:endParaRPr sz="2667">
                <a:solidFill>
                  <a:schemeClr val="lt1"/>
                </a:solidFill>
                <a:latin typeface="Arial"/>
                <a:ea typeface="Arial"/>
                <a:cs typeface="Arial"/>
                <a:sym typeface="Arial"/>
              </a:endParaRPr>
            </a:p>
          </p:txBody>
        </p:sp>
        <p:sp>
          <p:nvSpPr>
            <p:cNvPr id="464" name="Google Shape;464;p22"/>
            <p:cNvSpPr/>
            <p:nvPr/>
          </p:nvSpPr>
          <p:spPr>
            <a:xfrm>
              <a:off x="3408240" y="1696997"/>
              <a:ext cx="5112360" cy="385434"/>
            </a:xfrm>
            <a:prstGeom prst="rightArrow">
              <a:avLst>
                <a:gd fmla="val 75000" name="adj1"/>
                <a:gd fmla="val 50000" name="adj2"/>
              </a:avLst>
            </a:prstGeom>
            <a:solidFill>
              <a:srgbClr val="CDD8FB">
                <a:alpha val="89411"/>
              </a:srgbClr>
            </a:solidFill>
            <a:ln cap="flat" cmpd="sng" w="25400">
              <a:solidFill>
                <a:srgbClr val="CDD8FB">
                  <a:alpha val="89411"/>
                </a:srgbClr>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65" name="Google Shape;465;p22"/>
            <p:cNvSpPr txBox="1"/>
            <p:nvPr/>
          </p:nvSpPr>
          <p:spPr>
            <a:xfrm>
              <a:off x="3408240" y="1745176"/>
              <a:ext cx="4967822" cy="289076"/>
            </a:xfrm>
            <a:prstGeom prst="rect">
              <a:avLst/>
            </a:prstGeom>
            <a:noFill/>
            <a:ln>
              <a:noFill/>
            </a:ln>
          </p:spPr>
          <p:txBody>
            <a:bodyPr anchorCtr="0" anchor="t" bIns="16050" lIns="16050" spcFirstLastPara="1" rIns="16050" wrap="square" tIns="16050">
              <a:noAutofit/>
            </a:bodyPr>
            <a:lstStyle/>
            <a:p>
              <a:pPr indent="-228594" lvl="1" marL="228594" marR="0" rtl="0" algn="l">
                <a:lnSpc>
                  <a:spcPct val="90000"/>
                </a:lnSpc>
                <a:spcBef>
                  <a:spcPts val="0"/>
                </a:spcBef>
                <a:spcAft>
                  <a:spcPts val="0"/>
                </a:spcAft>
                <a:buClr>
                  <a:srgbClr val="000000"/>
                </a:buClr>
                <a:buSzPts val="1900"/>
                <a:buFont typeface="Arial"/>
                <a:buChar char="•"/>
              </a:pPr>
              <a:r>
                <a:rPr b="0" i="0" lang="en-US" sz="2533" u="none" cap="none" strike="noStrike">
                  <a:solidFill>
                    <a:srgbClr val="000000"/>
                  </a:solidFill>
                  <a:latin typeface="Arial"/>
                  <a:ea typeface="Arial"/>
                  <a:cs typeface="Arial"/>
                  <a:sym typeface="Arial"/>
                </a:rPr>
                <a:t>Extensión y evaluar si limita autocuidado</a:t>
              </a:r>
              <a:endParaRPr b="0" i="0" sz="2533" u="none" cap="none" strike="noStrike">
                <a:solidFill>
                  <a:srgbClr val="000000"/>
                </a:solidFill>
                <a:latin typeface="Arial"/>
                <a:ea typeface="Arial"/>
                <a:cs typeface="Arial"/>
                <a:sym typeface="Arial"/>
              </a:endParaRPr>
            </a:p>
          </p:txBody>
        </p:sp>
        <p:sp>
          <p:nvSpPr>
            <p:cNvPr id="466" name="Google Shape;466;p22"/>
            <p:cNvSpPr/>
            <p:nvPr/>
          </p:nvSpPr>
          <p:spPr>
            <a:xfrm>
              <a:off x="0" y="1696997"/>
              <a:ext cx="3408240" cy="385434"/>
            </a:xfrm>
            <a:prstGeom prst="roundRect">
              <a:avLst>
                <a:gd fmla="val 16667"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67" name="Google Shape;467;p22"/>
            <p:cNvSpPr txBox="1"/>
            <p:nvPr/>
          </p:nvSpPr>
          <p:spPr>
            <a:xfrm>
              <a:off x="18815" y="1715812"/>
              <a:ext cx="3370610" cy="347804"/>
            </a:xfrm>
            <a:prstGeom prst="rect">
              <a:avLst/>
            </a:prstGeom>
            <a:noFill/>
            <a:ln>
              <a:noFill/>
            </a:ln>
          </p:spPr>
          <p:txBody>
            <a:bodyPr anchorCtr="0" anchor="ctr" bIns="50800" lIns="101600" spcFirstLastPara="1" rIns="101600" wrap="square" tIns="50800">
              <a:noAutofit/>
            </a:bodyPr>
            <a:lstStyle/>
            <a:p>
              <a:pPr indent="0" lvl="0" marL="0" marR="0" rtl="0" algn="ctr">
                <a:lnSpc>
                  <a:spcPct val="90000"/>
                </a:lnSpc>
                <a:spcBef>
                  <a:spcPts val="0"/>
                </a:spcBef>
                <a:spcAft>
                  <a:spcPts val="0"/>
                </a:spcAft>
                <a:buNone/>
              </a:pPr>
              <a:r>
                <a:rPr lang="en-US" sz="2667">
                  <a:solidFill>
                    <a:schemeClr val="lt1"/>
                  </a:solidFill>
                  <a:latin typeface="Arial"/>
                  <a:ea typeface="Arial"/>
                  <a:cs typeface="Arial"/>
                  <a:sym typeface="Arial"/>
                </a:rPr>
                <a:t>Edema facial</a:t>
              </a:r>
              <a:endParaRPr sz="2667">
                <a:solidFill>
                  <a:schemeClr val="lt1"/>
                </a:solidFill>
                <a:latin typeface="Arial"/>
                <a:ea typeface="Arial"/>
                <a:cs typeface="Arial"/>
                <a:sym typeface="Arial"/>
              </a:endParaRPr>
            </a:p>
          </p:txBody>
        </p:sp>
        <p:sp>
          <p:nvSpPr>
            <p:cNvPr id="468" name="Google Shape;468;p22"/>
            <p:cNvSpPr/>
            <p:nvPr/>
          </p:nvSpPr>
          <p:spPr>
            <a:xfrm>
              <a:off x="3408240" y="2120975"/>
              <a:ext cx="5112360" cy="385434"/>
            </a:xfrm>
            <a:prstGeom prst="rightArrow">
              <a:avLst>
                <a:gd fmla="val 75000" name="adj1"/>
                <a:gd fmla="val 50000" name="adj2"/>
              </a:avLst>
            </a:prstGeom>
            <a:solidFill>
              <a:srgbClr val="CDD8FB">
                <a:alpha val="89411"/>
              </a:srgbClr>
            </a:solidFill>
            <a:ln cap="flat" cmpd="sng" w="25400">
              <a:solidFill>
                <a:srgbClr val="CDD8FB">
                  <a:alpha val="89411"/>
                </a:srgbClr>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69" name="Google Shape;469;p22"/>
            <p:cNvSpPr txBox="1"/>
            <p:nvPr/>
          </p:nvSpPr>
          <p:spPr>
            <a:xfrm>
              <a:off x="3408240" y="2169154"/>
              <a:ext cx="4967822" cy="289076"/>
            </a:xfrm>
            <a:prstGeom prst="rect">
              <a:avLst/>
            </a:prstGeom>
            <a:noFill/>
            <a:ln>
              <a:noFill/>
            </a:ln>
          </p:spPr>
          <p:txBody>
            <a:bodyPr anchorCtr="0" anchor="t" bIns="16050" lIns="16050" spcFirstLastPara="1" rIns="16050" wrap="square" tIns="16050">
              <a:noAutofit/>
            </a:bodyPr>
            <a:lstStyle/>
            <a:p>
              <a:pPr indent="-228594" lvl="1" marL="228594" marR="0" rtl="0" algn="l">
                <a:lnSpc>
                  <a:spcPct val="90000"/>
                </a:lnSpc>
                <a:spcBef>
                  <a:spcPts val="0"/>
                </a:spcBef>
                <a:spcAft>
                  <a:spcPts val="0"/>
                </a:spcAft>
                <a:buClr>
                  <a:srgbClr val="000000"/>
                </a:buClr>
                <a:buSzPts val="1900"/>
                <a:buFont typeface="Arial"/>
                <a:buChar char="•"/>
              </a:pPr>
              <a:r>
                <a:rPr b="0" i="0" lang="en-US" sz="2533" u="none" cap="none" strike="noStrike">
                  <a:solidFill>
                    <a:srgbClr val="000000"/>
                  </a:solidFill>
                  <a:latin typeface="Arial"/>
                  <a:ea typeface="Arial"/>
                  <a:cs typeface="Arial"/>
                  <a:sym typeface="Arial"/>
                </a:rPr>
                <a:t>Leuco (neutro) penia, trombocitopenia</a:t>
              </a:r>
              <a:endParaRPr b="0" i="0" sz="2533" u="none" cap="none" strike="noStrike">
                <a:solidFill>
                  <a:srgbClr val="000000"/>
                </a:solidFill>
                <a:latin typeface="Arial"/>
                <a:ea typeface="Arial"/>
                <a:cs typeface="Arial"/>
                <a:sym typeface="Arial"/>
              </a:endParaRPr>
            </a:p>
          </p:txBody>
        </p:sp>
        <p:sp>
          <p:nvSpPr>
            <p:cNvPr id="470" name="Google Shape;470;p22"/>
            <p:cNvSpPr/>
            <p:nvPr/>
          </p:nvSpPr>
          <p:spPr>
            <a:xfrm>
              <a:off x="0" y="2120975"/>
              <a:ext cx="3408240" cy="385434"/>
            </a:xfrm>
            <a:prstGeom prst="roundRect">
              <a:avLst>
                <a:gd fmla="val 16667"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71" name="Google Shape;471;p22"/>
            <p:cNvSpPr txBox="1"/>
            <p:nvPr/>
          </p:nvSpPr>
          <p:spPr>
            <a:xfrm>
              <a:off x="18815" y="2139790"/>
              <a:ext cx="3370610" cy="347804"/>
            </a:xfrm>
            <a:prstGeom prst="rect">
              <a:avLst/>
            </a:prstGeom>
            <a:noFill/>
            <a:ln>
              <a:noFill/>
            </a:ln>
          </p:spPr>
          <p:txBody>
            <a:bodyPr anchorCtr="0" anchor="ctr" bIns="50800" lIns="101600" spcFirstLastPara="1" rIns="101600" wrap="square" tIns="50800">
              <a:noAutofit/>
            </a:bodyPr>
            <a:lstStyle/>
            <a:p>
              <a:pPr indent="0" lvl="0" marL="0" marR="0" rtl="0" algn="ctr">
                <a:lnSpc>
                  <a:spcPct val="90000"/>
                </a:lnSpc>
                <a:spcBef>
                  <a:spcPts val="0"/>
                </a:spcBef>
                <a:spcAft>
                  <a:spcPts val="0"/>
                </a:spcAft>
                <a:buNone/>
              </a:pPr>
              <a:r>
                <a:rPr lang="en-US" sz="2667">
                  <a:solidFill>
                    <a:schemeClr val="lt1"/>
                  </a:solidFill>
                  <a:latin typeface="Arial"/>
                  <a:ea typeface="Arial"/>
                  <a:cs typeface="Arial"/>
                  <a:sym typeface="Arial"/>
                </a:rPr>
                <a:t>Hemograma</a:t>
              </a:r>
              <a:endParaRPr sz="2667">
                <a:solidFill>
                  <a:schemeClr val="lt1"/>
                </a:solidFill>
                <a:latin typeface="Arial"/>
                <a:ea typeface="Arial"/>
                <a:cs typeface="Arial"/>
                <a:sym typeface="Arial"/>
              </a:endParaRPr>
            </a:p>
          </p:txBody>
        </p:sp>
        <p:sp>
          <p:nvSpPr>
            <p:cNvPr id="472" name="Google Shape;472;p22"/>
            <p:cNvSpPr/>
            <p:nvPr/>
          </p:nvSpPr>
          <p:spPr>
            <a:xfrm>
              <a:off x="3408240" y="2544953"/>
              <a:ext cx="5112360" cy="385434"/>
            </a:xfrm>
            <a:prstGeom prst="rightArrow">
              <a:avLst>
                <a:gd fmla="val 75000" name="adj1"/>
                <a:gd fmla="val 50000" name="adj2"/>
              </a:avLst>
            </a:prstGeom>
            <a:solidFill>
              <a:srgbClr val="CDD8FB">
                <a:alpha val="89411"/>
              </a:srgbClr>
            </a:solidFill>
            <a:ln cap="flat" cmpd="sng" w="25400">
              <a:solidFill>
                <a:srgbClr val="CDD8FB">
                  <a:alpha val="89411"/>
                </a:srgbClr>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73" name="Google Shape;473;p22"/>
            <p:cNvSpPr txBox="1"/>
            <p:nvPr/>
          </p:nvSpPr>
          <p:spPr>
            <a:xfrm>
              <a:off x="3408240" y="2593132"/>
              <a:ext cx="4967822" cy="289076"/>
            </a:xfrm>
            <a:prstGeom prst="rect">
              <a:avLst/>
            </a:prstGeom>
            <a:noFill/>
            <a:ln>
              <a:noFill/>
            </a:ln>
          </p:spPr>
          <p:txBody>
            <a:bodyPr anchorCtr="0" anchor="t" bIns="16050" lIns="16050" spcFirstLastPara="1" rIns="16050" wrap="square" tIns="16050">
              <a:noAutofit/>
            </a:bodyPr>
            <a:lstStyle/>
            <a:p>
              <a:pPr indent="-228594" lvl="1" marL="228594" marR="0" rtl="0" algn="l">
                <a:lnSpc>
                  <a:spcPct val="90000"/>
                </a:lnSpc>
                <a:spcBef>
                  <a:spcPts val="0"/>
                </a:spcBef>
                <a:spcAft>
                  <a:spcPts val="0"/>
                </a:spcAft>
                <a:buClr>
                  <a:srgbClr val="000000"/>
                </a:buClr>
                <a:buSzPts val="1900"/>
                <a:buFont typeface="Arial"/>
                <a:buChar char="•"/>
              </a:pPr>
              <a:r>
                <a:rPr b="0" i="0" lang="en-US" sz="2533" u="none" cap="none" strike="noStrike">
                  <a:solidFill>
                    <a:srgbClr val="000000"/>
                  </a:solidFill>
                  <a:latin typeface="Arial"/>
                  <a:ea typeface="Arial"/>
                  <a:cs typeface="Arial"/>
                  <a:sym typeface="Arial"/>
                </a:rPr>
                <a:t>Según KDIGO</a:t>
              </a:r>
              <a:endParaRPr b="0" i="0" sz="2533" u="none" cap="none" strike="noStrike">
                <a:solidFill>
                  <a:srgbClr val="000000"/>
                </a:solidFill>
                <a:latin typeface="Arial"/>
                <a:ea typeface="Arial"/>
                <a:cs typeface="Arial"/>
                <a:sym typeface="Arial"/>
              </a:endParaRPr>
            </a:p>
          </p:txBody>
        </p:sp>
        <p:sp>
          <p:nvSpPr>
            <p:cNvPr id="474" name="Google Shape;474;p22"/>
            <p:cNvSpPr/>
            <p:nvPr/>
          </p:nvSpPr>
          <p:spPr>
            <a:xfrm>
              <a:off x="0" y="2544953"/>
              <a:ext cx="3408240" cy="385434"/>
            </a:xfrm>
            <a:prstGeom prst="roundRect">
              <a:avLst>
                <a:gd fmla="val 16667"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75" name="Google Shape;475;p22"/>
            <p:cNvSpPr txBox="1"/>
            <p:nvPr/>
          </p:nvSpPr>
          <p:spPr>
            <a:xfrm>
              <a:off x="18815" y="2563768"/>
              <a:ext cx="3370610" cy="347804"/>
            </a:xfrm>
            <a:prstGeom prst="rect">
              <a:avLst/>
            </a:prstGeom>
            <a:noFill/>
            <a:ln>
              <a:noFill/>
            </a:ln>
          </p:spPr>
          <p:txBody>
            <a:bodyPr anchorCtr="0" anchor="ctr" bIns="50800" lIns="101600" spcFirstLastPara="1" rIns="101600" wrap="square" tIns="50800">
              <a:noAutofit/>
            </a:bodyPr>
            <a:lstStyle/>
            <a:p>
              <a:pPr indent="0" lvl="0" marL="0" marR="0" rtl="0" algn="ctr">
                <a:lnSpc>
                  <a:spcPct val="90000"/>
                </a:lnSpc>
                <a:spcBef>
                  <a:spcPts val="0"/>
                </a:spcBef>
                <a:spcAft>
                  <a:spcPts val="0"/>
                </a:spcAft>
                <a:buNone/>
              </a:pPr>
              <a:r>
                <a:rPr lang="en-US" sz="2667">
                  <a:solidFill>
                    <a:schemeClr val="lt1"/>
                  </a:solidFill>
                  <a:latin typeface="Arial"/>
                  <a:ea typeface="Arial"/>
                  <a:cs typeface="Arial"/>
                  <a:sym typeface="Arial"/>
                </a:rPr>
                <a:t>Función renal</a:t>
              </a:r>
              <a:endParaRPr sz="2667">
                <a:solidFill>
                  <a:schemeClr val="lt1"/>
                </a:solidFill>
                <a:latin typeface="Arial"/>
                <a:ea typeface="Arial"/>
                <a:cs typeface="Arial"/>
                <a:sym typeface="Arial"/>
              </a:endParaRPr>
            </a:p>
          </p:txBody>
        </p:sp>
        <p:sp>
          <p:nvSpPr>
            <p:cNvPr id="476" name="Google Shape;476;p22"/>
            <p:cNvSpPr/>
            <p:nvPr/>
          </p:nvSpPr>
          <p:spPr>
            <a:xfrm>
              <a:off x="3408240" y="2968931"/>
              <a:ext cx="5112360" cy="385434"/>
            </a:xfrm>
            <a:prstGeom prst="rightArrow">
              <a:avLst>
                <a:gd fmla="val 75000" name="adj1"/>
                <a:gd fmla="val 50000" name="adj2"/>
              </a:avLst>
            </a:prstGeom>
            <a:solidFill>
              <a:srgbClr val="CDD8FB">
                <a:alpha val="89411"/>
              </a:srgbClr>
            </a:solidFill>
            <a:ln cap="flat" cmpd="sng" w="25400">
              <a:solidFill>
                <a:srgbClr val="CDD8FB">
                  <a:alpha val="89411"/>
                </a:srgbClr>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77" name="Google Shape;477;p22"/>
            <p:cNvSpPr txBox="1"/>
            <p:nvPr/>
          </p:nvSpPr>
          <p:spPr>
            <a:xfrm>
              <a:off x="3408240" y="3017110"/>
              <a:ext cx="4967822" cy="289076"/>
            </a:xfrm>
            <a:prstGeom prst="rect">
              <a:avLst/>
            </a:prstGeom>
            <a:noFill/>
            <a:ln>
              <a:noFill/>
            </a:ln>
          </p:spPr>
          <p:txBody>
            <a:bodyPr anchorCtr="0" anchor="t" bIns="16050" lIns="16050" spcFirstLastPara="1" rIns="16050" wrap="square" tIns="16050">
              <a:noAutofit/>
            </a:bodyPr>
            <a:lstStyle/>
            <a:p>
              <a:pPr indent="-228594" lvl="1" marL="228594" marR="0" rtl="0" algn="l">
                <a:lnSpc>
                  <a:spcPct val="90000"/>
                </a:lnSpc>
                <a:spcBef>
                  <a:spcPts val="0"/>
                </a:spcBef>
                <a:spcAft>
                  <a:spcPts val="0"/>
                </a:spcAft>
                <a:buClr>
                  <a:srgbClr val="000000"/>
                </a:buClr>
                <a:buSzPts val="1900"/>
                <a:buFont typeface="Arial"/>
                <a:buChar char="•"/>
              </a:pPr>
              <a:r>
                <a:rPr b="0" i="0" lang="en-US" sz="2533" u="none" cap="none" strike="noStrike">
                  <a:solidFill>
                    <a:srgbClr val="000000"/>
                  </a:solidFill>
                  <a:latin typeface="Arial"/>
                  <a:ea typeface="Arial"/>
                  <a:cs typeface="Arial"/>
                  <a:sym typeface="Arial"/>
                </a:rPr>
                <a:t>&lt;3 x a &gt;5x LSN</a:t>
              </a:r>
              <a:endParaRPr b="0" i="0" sz="2533" u="none" cap="none" strike="noStrike">
                <a:solidFill>
                  <a:srgbClr val="000000"/>
                </a:solidFill>
                <a:latin typeface="Arial"/>
                <a:ea typeface="Arial"/>
                <a:cs typeface="Arial"/>
                <a:sym typeface="Arial"/>
              </a:endParaRPr>
            </a:p>
          </p:txBody>
        </p:sp>
        <p:sp>
          <p:nvSpPr>
            <p:cNvPr id="478" name="Google Shape;478;p22"/>
            <p:cNvSpPr/>
            <p:nvPr/>
          </p:nvSpPr>
          <p:spPr>
            <a:xfrm>
              <a:off x="0" y="2970016"/>
              <a:ext cx="3408240" cy="385434"/>
            </a:xfrm>
            <a:prstGeom prst="roundRect">
              <a:avLst>
                <a:gd fmla="val 16667"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479" name="Google Shape;479;p22"/>
            <p:cNvSpPr txBox="1"/>
            <p:nvPr/>
          </p:nvSpPr>
          <p:spPr>
            <a:xfrm>
              <a:off x="18815" y="2988831"/>
              <a:ext cx="3370610" cy="347804"/>
            </a:xfrm>
            <a:prstGeom prst="rect">
              <a:avLst/>
            </a:prstGeom>
            <a:noFill/>
            <a:ln>
              <a:noFill/>
            </a:ln>
          </p:spPr>
          <p:txBody>
            <a:bodyPr anchorCtr="0" anchor="ctr" bIns="50800" lIns="101600" spcFirstLastPara="1" rIns="101600" wrap="square" tIns="50800">
              <a:noAutofit/>
            </a:bodyPr>
            <a:lstStyle/>
            <a:p>
              <a:pPr indent="0" lvl="0" marL="0" marR="0" rtl="0" algn="ctr">
                <a:lnSpc>
                  <a:spcPct val="90000"/>
                </a:lnSpc>
                <a:spcBef>
                  <a:spcPts val="0"/>
                </a:spcBef>
                <a:spcAft>
                  <a:spcPts val="0"/>
                </a:spcAft>
                <a:buNone/>
              </a:pPr>
              <a:r>
                <a:rPr lang="en-US" sz="2667">
                  <a:solidFill>
                    <a:schemeClr val="lt1"/>
                  </a:solidFill>
                  <a:latin typeface="Arial"/>
                  <a:ea typeface="Arial"/>
                  <a:cs typeface="Arial"/>
                  <a:sym typeface="Arial"/>
                </a:rPr>
                <a:t>Pruebas hepáticas</a:t>
              </a:r>
              <a:endParaRPr sz="2667">
                <a:solidFill>
                  <a:schemeClr val="lt1"/>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23"/>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1111"/>
              <a:buFont typeface="Arial"/>
              <a:buNone/>
            </a:pPr>
            <a:r>
              <a:t/>
            </a:r>
            <a:endParaRPr/>
          </a:p>
        </p:txBody>
      </p:sp>
      <p:sp>
        <p:nvSpPr>
          <p:cNvPr id="485" name="Google Shape;485;p23"/>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Clr>
                <a:schemeClr val="dk1"/>
              </a:buClr>
              <a:buSzPts val="1800"/>
              <a:buNone/>
            </a:pPr>
            <a:r>
              <a:t/>
            </a:r>
            <a:endParaRPr/>
          </a:p>
        </p:txBody>
      </p:sp>
      <p:pic>
        <p:nvPicPr>
          <p:cNvPr id="486" name="Google Shape;486;p23"/>
          <p:cNvPicPr preferRelativeResize="0"/>
          <p:nvPr/>
        </p:nvPicPr>
        <p:blipFill rotWithShape="1">
          <a:blip r:embed="rId3">
            <a:alphaModFix/>
          </a:blip>
          <a:srcRect b="0" l="0" r="0" t="0"/>
          <a:stretch/>
        </p:blipFill>
        <p:spPr>
          <a:xfrm>
            <a:off x="1377455" y="1"/>
            <a:ext cx="9153779" cy="72432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0" name="Shape 490"/>
        <p:cNvGrpSpPr/>
        <p:nvPr/>
      </p:nvGrpSpPr>
      <p:grpSpPr>
        <a:xfrm>
          <a:off x="0" y="0"/>
          <a:ext cx="0" cy="0"/>
          <a:chOff x="0" y="0"/>
          <a:chExt cx="0" cy="0"/>
        </a:xfrm>
      </p:grpSpPr>
      <p:sp>
        <p:nvSpPr>
          <p:cNvPr id="491" name="Google Shape;491;p24"/>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92" name="Google Shape;492;p2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3" name="Google Shape;493;p24"/>
          <p:cNvSpPr txBox="1"/>
          <p:nvPr>
            <p:ph type="title"/>
          </p:nvPr>
        </p:nvSpPr>
        <p:spPr>
          <a:xfrm>
            <a:off x="640080" y="640080"/>
            <a:ext cx="6894575"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667"/>
              <a:buFont typeface="Arial"/>
              <a:buNone/>
            </a:pPr>
            <a:r>
              <a:rPr lang="en-US" sz="6000"/>
              <a:t>Síndrome de hipersensibilidad a drogas</a:t>
            </a:r>
            <a:endParaRPr sz="6000"/>
          </a:p>
        </p:txBody>
      </p:sp>
      <p:sp>
        <p:nvSpPr>
          <p:cNvPr id="494" name="Google Shape;494;p24"/>
          <p:cNvSpPr/>
          <p:nvPr/>
        </p:nvSpPr>
        <p:spPr>
          <a:xfrm>
            <a:off x="759646"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95" name="Google Shape;495;p24"/>
          <p:cNvPicPr preferRelativeResize="0"/>
          <p:nvPr/>
        </p:nvPicPr>
        <p:blipFill rotWithShape="1">
          <a:blip r:embed="rId3">
            <a:alphaModFix/>
          </a:blip>
          <a:srcRect b="0" l="26399" r="40365" t="0"/>
          <a:stretch/>
        </p:blipFill>
        <p:spPr>
          <a:xfrm>
            <a:off x="8139803" y="10"/>
            <a:ext cx="4052199" cy="6857990"/>
          </a:xfrm>
          <a:custGeom>
            <a:rect b="b" l="l" r="r" t="t"/>
            <a:pathLst>
              <a:path extrusionOk="0" h="6858000" w="4052199">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25"/>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1111"/>
              <a:buFont typeface="Arial"/>
              <a:buNone/>
            </a:pPr>
            <a:r>
              <a:rPr lang="en-US"/>
              <a:t>Introducción</a:t>
            </a:r>
            <a:endParaRPr/>
          </a:p>
        </p:txBody>
      </p:sp>
      <p:sp>
        <p:nvSpPr>
          <p:cNvPr id="501" name="Google Shape;501;p25"/>
          <p:cNvSpPr txBox="1"/>
          <p:nvPr>
            <p:ph idx="1" type="body"/>
          </p:nvPr>
        </p:nvSpPr>
        <p:spPr>
          <a:xfrm>
            <a:off x="415600" y="1536633"/>
            <a:ext cx="5797019" cy="4858180"/>
          </a:xfrm>
          <a:prstGeom prst="rect">
            <a:avLst/>
          </a:prstGeom>
          <a:noFill/>
          <a:ln>
            <a:noFill/>
          </a:ln>
        </p:spPr>
        <p:txBody>
          <a:bodyPr anchorCtr="0" anchor="t" bIns="121900" lIns="121900" spcFirstLastPara="1" rIns="121900" wrap="square" tIns="121900">
            <a:normAutofit fontScale="92500" lnSpcReduction="20000"/>
          </a:bodyPr>
          <a:lstStyle/>
          <a:p>
            <a:pPr indent="-457188" lvl="0" marL="609585" rtl="0" algn="l">
              <a:lnSpc>
                <a:spcPct val="115000"/>
              </a:lnSpc>
              <a:spcBef>
                <a:spcPts val="0"/>
              </a:spcBef>
              <a:spcAft>
                <a:spcPts val="0"/>
              </a:spcAft>
              <a:buClr>
                <a:schemeClr val="dk1"/>
              </a:buClr>
              <a:buSzPct val="60810"/>
              <a:buChar char="●"/>
            </a:pPr>
            <a:r>
              <a:rPr lang="en-US"/>
              <a:t>“DRESS” fue acuñado por Bocquet en 1996 para referirse a un rash con eosinofilia y compromiso sistémico.</a:t>
            </a:r>
            <a:endParaRPr/>
          </a:p>
          <a:p>
            <a:pPr indent="-304791" lvl="0" marL="609585" rtl="0" algn="l">
              <a:lnSpc>
                <a:spcPct val="115000"/>
              </a:lnSpc>
              <a:spcBef>
                <a:spcPts val="0"/>
              </a:spcBef>
              <a:spcAft>
                <a:spcPts val="0"/>
              </a:spcAft>
              <a:buClr>
                <a:schemeClr val="dk1"/>
              </a:buClr>
              <a:buSzPct val="60810"/>
              <a:buNone/>
            </a:pPr>
            <a:r>
              <a:t/>
            </a:r>
            <a:endParaRPr/>
          </a:p>
          <a:p>
            <a:pPr indent="-457188" lvl="0" marL="609585" rtl="0" algn="l">
              <a:lnSpc>
                <a:spcPct val="115000"/>
              </a:lnSpc>
              <a:spcBef>
                <a:spcPts val="0"/>
              </a:spcBef>
              <a:spcAft>
                <a:spcPts val="0"/>
              </a:spcAft>
              <a:buClr>
                <a:schemeClr val="dk1"/>
              </a:buClr>
              <a:buSzPct val="60810"/>
              <a:buChar char="●"/>
            </a:pPr>
            <a:r>
              <a:rPr lang="en-US"/>
              <a:t>Posteriormente se cambió el término “Rash” por “Reacción”. </a:t>
            </a:r>
            <a:endParaRPr/>
          </a:p>
          <a:p>
            <a:pPr indent="-304791" lvl="0" marL="609585" rtl="0" algn="l">
              <a:lnSpc>
                <a:spcPct val="115000"/>
              </a:lnSpc>
              <a:spcBef>
                <a:spcPts val="0"/>
              </a:spcBef>
              <a:spcAft>
                <a:spcPts val="0"/>
              </a:spcAft>
              <a:buClr>
                <a:schemeClr val="dk1"/>
              </a:buClr>
              <a:buSzPct val="60810"/>
              <a:buNone/>
            </a:pPr>
            <a:r>
              <a:t/>
            </a:r>
            <a:endParaRPr/>
          </a:p>
          <a:p>
            <a:pPr indent="-457188" lvl="0" marL="609585" rtl="0" algn="l">
              <a:lnSpc>
                <a:spcPct val="115000"/>
              </a:lnSpc>
              <a:spcBef>
                <a:spcPts val="0"/>
              </a:spcBef>
              <a:spcAft>
                <a:spcPts val="0"/>
              </a:spcAft>
              <a:buClr>
                <a:schemeClr val="dk1"/>
              </a:buClr>
              <a:buSzPct val="60810"/>
              <a:buChar char="●"/>
            </a:pPr>
            <a:r>
              <a:rPr lang="en-US"/>
              <a:t>Tiene una prevalencia estimada de 2,18 a 9,63 casos por 100.000.</a:t>
            </a:r>
            <a:endParaRPr/>
          </a:p>
          <a:p>
            <a:pPr indent="-304791" lvl="0" marL="609585" rtl="0" algn="l">
              <a:lnSpc>
                <a:spcPct val="115000"/>
              </a:lnSpc>
              <a:spcBef>
                <a:spcPts val="0"/>
              </a:spcBef>
              <a:spcAft>
                <a:spcPts val="0"/>
              </a:spcAft>
              <a:buClr>
                <a:schemeClr val="dk1"/>
              </a:buClr>
              <a:buSzPct val="60810"/>
              <a:buNone/>
            </a:pPr>
            <a:r>
              <a:t/>
            </a:r>
            <a:endParaRPr/>
          </a:p>
          <a:p>
            <a:pPr indent="-457188" lvl="0" marL="609585" rtl="0" algn="l">
              <a:lnSpc>
                <a:spcPct val="115000"/>
              </a:lnSpc>
              <a:spcBef>
                <a:spcPts val="0"/>
              </a:spcBef>
              <a:spcAft>
                <a:spcPts val="0"/>
              </a:spcAft>
              <a:buClr>
                <a:schemeClr val="dk1"/>
              </a:buClr>
              <a:buSzPct val="60810"/>
              <a:buChar char="●"/>
            </a:pPr>
            <a:r>
              <a:rPr lang="en-US"/>
              <a:t>Amplia variabilidad en reportes en literatura. </a:t>
            </a:r>
            <a:endParaRPr/>
          </a:p>
        </p:txBody>
      </p:sp>
      <p:pic>
        <p:nvPicPr>
          <p:cNvPr descr="Image description not available." id="502" name="Google Shape;502;p25"/>
          <p:cNvPicPr preferRelativeResize="0"/>
          <p:nvPr/>
        </p:nvPicPr>
        <p:blipFill rotWithShape="1">
          <a:blip r:embed="rId3">
            <a:alphaModFix/>
          </a:blip>
          <a:srcRect b="0" l="0" r="0" t="0"/>
          <a:stretch/>
        </p:blipFill>
        <p:spPr>
          <a:xfrm>
            <a:off x="6530672" y="463186"/>
            <a:ext cx="5375081" cy="5931628"/>
          </a:xfrm>
          <a:prstGeom prst="rect">
            <a:avLst/>
          </a:prstGeom>
          <a:noFill/>
          <a:ln>
            <a:noFill/>
          </a:ln>
        </p:spPr>
      </p:pic>
      <p:sp>
        <p:nvSpPr>
          <p:cNvPr id="503" name="Google Shape;503;p25"/>
          <p:cNvSpPr txBox="1"/>
          <p:nvPr/>
        </p:nvSpPr>
        <p:spPr>
          <a:xfrm>
            <a:off x="4908605" y="6447632"/>
            <a:ext cx="7924800" cy="410379"/>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i="1" lang="en-US" sz="1867">
                <a:solidFill>
                  <a:srgbClr val="333333"/>
                </a:solidFill>
                <a:latin typeface="Arial"/>
                <a:ea typeface="Arial"/>
                <a:cs typeface="Arial"/>
                <a:sym typeface="Arial"/>
              </a:rPr>
              <a:t>JAMA Dermatol. </a:t>
            </a:r>
            <a:r>
              <a:rPr lang="en-US" sz="1867">
                <a:solidFill>
                  <a:srgbClr val="333333"/>
                </a:solidFill>
                <a:latin typeface="Arial"/>
                <a:ea typeface="Arial"/>
                <a:cs typeface="Arial"/>
                <a:sym typeface="Arial"/>
              </a:rPr>
              <a:t>2023;159(3):348. doi:10.1001/jamadermatol.2022.4519</a:t>
            </a:r>
            <a:endParaRPr sz="1867">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26"/>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1111"/>
              <a:buFont typeface="Arial"/>
              <a:buNone/>
            </a:pPr>
            <a:r>
              <a:rPr lang="en-US"/>
              <a:t>Patogenia: Farmacogenómica</a:t>
            </a:r>
            <a:br>
              <a:rPr lang="en-US"/>
            </a:br>
            <a:endParaRPr/>
          </a:p>
        </p:txBody>
      </p:sp>
      <p:sp>
        <p:nvSpPr>
          <p:cNvPr id="509" name="Google Shape;509;p26"/>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457188" lvl="0" marL="609585" rtl="0" algn="l">
              <a:lnSpc>
                <a:spcPct val="115000"/>
              </a:lnSpc>
              <a:spcBef>
                <a:spcPts val="0"/>
              </a:spcBef>
              <a:spcAft>
                <a:spcPts val="0"/>
              </a:spcAft>
              <a:buClr>
                <a:schemeClr val="dk1"/>
              </a:buClr>
              <a:buSzPts val="1800"/>
              <a:buChar char="●"/>
            </a:pPr>
            <a:r>
              <a:rPr lang="en-US" sz="2400"/>
              <a:t>Existe correlación (con alto VPN) entre los subtipos de HLA con DRESS según fármacos..</a:t>
            </a:r>
            <a:endParaRPr sz="2400"/>
          </a:p>
          <a:p>
            <a:pPr indent="-457188" lvl="0" marL="609585" rtl="0" algn="l">
              <a:lnSpc>
                <a:spcPct val="115000"/>
              </a:lnSpc>
              <a:spcBef>
                <a:spcPts val="0"/>
              </a:spcBef>
              <a:spcAft>
                <a:spcPts val="0"/>
              </a:spcAft>
              <a:buClr>
                <a:schemeClr val="dk1"/>
              </a:buClr>
              <a:buSzPts val="1800"/>
              <a:buChar char="●"/>
            </a:pPr>
            <a:r>
              <a:rPr lang="en-US" sz="2400"/>
              <a:t>El relativamente bajo (menos del 50%) VPP indica que hay otros factores asociados.</a:t>
            </a:r>
            <a:endParaRPr sz="2400"/>
          </a:p>
          <a:p>
            <a:pPr indent="-457188" lvl="0" marL="609585" rtl="0" algn="l">
              <a:lnSpc>
                <a:spcPct val="115000"/>
              </a:lnSpc>
              <a:spcBef>
                <a:spcPts val="0"/>
              </a:spcBef>
              <a:spcAft>
                <a:spcPts val="0"/>
              </a:spcAft>
              <a:buClr>
                <a:schemeClr val="dk1"/>
              </a:buClr>
              <a:buSzPts val="1800"/>
              <a:buChar char="●"/>
            </a:pPr>
            <a:r>
              <a:rPr lang="en-US" sz="2400"/>
              <a:t>Su estudio permitiría prevenir el desarrollo de DRESS y/o su detección precoz</a:t>
            </a:r>
            <a:endParaRPr sz="2400"/>
          </a:p>
        </p:txBody>
      </p:sp>
      <p:pic>
        <p:nvPicPr>
          <p:cNvPr id="510" name="Google Shape;510;p26"/>
          <p:cNvPicPr preferRelativeResize="0"/>
          <p:nvPr/>
        </p:nvPicPr>
        <p:blipFill rotWithShape="1">
          <a:blip r:embed="rId3">
            <a:alphaModFix/>
          </a:blip>
          <a:srcRect b="0" l="0" r="0" t="0"/>
          <a:stretch/>
        </p:blipFill>
        <p:spPr>
          <a:xfrm>
            <a:off x="503583" y="3161973"/>
            <a:ext cx="11184835" cy="3696027"/>
          </a:xfrm>
          <a:prstGeom prst="rect">
            <a:avLst/>
          </a:prstGeom>
          <a:noFill/>
          <a:ln>
            <a:noFill/>
          </a:ln>
        </p:spPr>
      </p:pic>
      <p:sp>
        <p:nvSpPr>
          <p:cNvPr id="511" name="Google Shape;511;p26"/>
          <p:cNvSpPr txBox="1"/>
          <p:nvPr/>
        </p:nvSpPr>
        <p:spPr>
          <a:xfrm>
            <a:off x="7193280" y="1"/>
            <a:ext cx="6096000" cy="410379"/>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867">
                <a:solidFill>
                  <a:srgbClr val="000000"/>
                </a:solidFill>
                <a:latin typeface="Open Sans"/>
                <a:ea typeface="Open Sans"/>
                <a:cs typeface="Open Sans"/>
                <a:sym typeface="Open Sans"/>
              </a:rPr>
              <a:t>Current Dermatology Reports (2021) 10:192–204</a:t>
            </a:r>
            <a:endParaRPr sz="1867">
              <a:solidFill>
                <a:srgbClr val="000000"/>
              </a:solidFill>
              <a:latin typeface="Arial"/>
              <a:ea typeface="Arial"/>
              <a:cs typeface="Arial"/>
              <a:sym typeface="Arial"/>
            </a:endParaRPr>
          </a:p>
        </p:txBody>
      </p:sp>
      <p:pic>
        <p:nvPicPr>
          <p:cNvPr id="512" name="Google Shape;512;p26"/>
          <p:cNvPicPr preferRelativeResize="0"/>
          <p:nvPr/>
        </p:nvPicPr>
        <p:blipFill rotWithShape="1">
          <a:blip r:embed="rId4">
            <a:alphaModFix/>
          </a:blip>
          <a:srcRect b="0" l="0" r="0" t="0"/>
          <a:stretch/>
        </p:blipFill>
        <p:spPr>
          <a:xfrm>
            <a:off x="9417180" y="735346"/>
            <a:ext cx="1648200" cy="250853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6" name="Shape 516"/>
        <p:cNvGrpSpPr/>
        <p:nvPr/>
      </p:nvGrpSpPr>
      <p:grpSpPr>
        <a:xfrm>
          <a:off x="0" y="0"/>
          <a:ext cx="0" cy="0"/>
          <a:chOff x="0" y="0"/>
          <a:chExt cx="0" cy="0"/>
        </a:xfrm>
      </p:grpSpPr>
      <p:sp>
        <p:nvSpPr>
          <p:cNvPr id="517" name="Google Shape;517;p27"/>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18" name="Google Shape;518;p2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9" name="Google Shape;519;p27"/>
          <p:cNvSpPr txBox="1"/>
          <p:nvPr>
            <p:ph type="title"/>
          </p:nvPr>
        </p:nvSpPr>
        <p:spPr>
          <a:xfrm>
            <a:off x="640080" y="325370"/>
            <a:ext cx="6894576" cy="178453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Arial"/>
              <a:buNone/>
            </a:pPr>
            <a:r>
              <a:rPr lang="en-US" sz="5400"/>
              <a:t>Patogenia</a:t>
            </a:r>
            <a:r>
              <a:rPr lang="en-US" sz="6100"/>
              <a:t>: </a:t>
            </a:r>
            <a:r>
              <a:rPr lang="en-US" sz="5400"/>
              <a:t>Reactivación</a:t>
            </a:r>
            <a:r>
              <a:rPr lang="en-US" sz="6100"/>
              <a:t> viral</a:t>
            </a:r>
            <a:endParaRPr/>
          </a:p>
        </p:txBody>
      </p:sp>
      <p:sp>
        <p:nvSpPr>
          <p:cNvPr id="520" name="Google Shape;520;p27"/>
          <p:cNvSpPr/>
          <p:nvPr/>
        </p:nvSpPr>
        <p:spPr>
          <a:xfrm>
            <a:off x="765093" y="2395391"/>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1" name="Google Shape;521;p27"/>
          <p:cNvSpPr txBox="1"/>
          <p:nvPr>
            <p:ph idx="1" type="body"/>
          </p:nvPr>
        </p:nvSpPr>
        <p:spPr>
          <a:xfrm>
            <a:off x="503074" y="2580682"/>
            <a:ext cx="7031581" cy="382432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Char char="•"/>
            </a:pPr>
            <a:r>
              <a:rPr b="1" lang="en-US" sz="2200"/>
              <a:t>Ciertos Herpesviridae se han asociado con el síndrome de DRESS</a:t>
            </a:r>
            <a:endParaRPr/>
          </a:p>
          <a:p>
            <a:pPr indent="0" lvl="0" marL="0" rtl="0" algn="l">
              <a:lnSpc>
                <a:spcPct val="100000"/>
              </a:lnSpc>
              <a:spcBef>
                <a:spcPts val="600"/>
              </a:spcBef>
              <a:spcAft>
                <a:spcPts val="0"/>
              </a:spcAft>
              <a:buClr>
                <a:schemeClr val="dk1"/>
              </a:buClr>
              <a:buSzPts val="1800"/>
              <a:buFont typeface="Arial"/>
              <a:buChar char="•"/>
            </a:pPr>
            <a:r>
              <a:rPr b="1" lang="en-US" sz="2200"/>
              <a:t>HHV 6 principalmente, pero también HHV 7, VEB, CMV</a:t>
            </a:r>
            <a:endParaRPr/>
          </a:p>
          <a:p>
            <a:pPr indent="0" lvl="0" marL="0" rtl="0" algn="l">
              <a:lnSpc>
                <a:spcPct val="100000"/>
              </a:lnSpc>
              <a:spcBef>
                <a:spcPts val="600"/>
              </a:spcBef>
              <a:spcAft>
                <a:spcPts val="0"/>
              </a:spcAft>
              <a:buClr>
                <a:schemeClr val="dk1"/>
              </a:buClr>
              <a:buSzPts val="1800"/>
              <a:buFont typeface="Arial"/>
              <a:buChar char="•"/>
            </a:pPr>
            <a:r>
              <a:rPr b="1" lang="en-US" sz="2200"/>
              <a:t>HHV-6 vive en estado latente en monocitos y linfocitos T. Se adquiere por gotas, con la primoinfección usual entre los 6 a 15 meses.</a:t>
            </a:r>
            <a:endParaRPr/>
          </a:p>
          <a:p>
            <a:pPr indent="0" lvl="0" marL="0" rtl="0" algn="l">
              <a:lnSpc>
                <a:spcPct val="100000"/>
              </a:lnSpc>
              <a:spcBef>
                <a:spcPts val="600"/>
              </a:spcBef>
              <a:spcAft>
                <a:spcPts val="0"/>
              </a:spcAft>
              <a:buClr>
                <a:schemeClr val="dk1"/>
              </a:buClr>
              <a:buSzPts val="1800"/>
              <a:buFont typeface="Arial"/>
              <a:buChar char="•"/>
            </a:pPr>
            <a:r>
              <a:rPr b="1" lang="en-US" sz="2200"/>
              <a:t>En casos de DRESS se ha observado un aumento de la IgG contra HHV-6 y aumento del material genético viral.</a:t>
            </a:r>
            <a:endParaRPr/>
          </a:p>
          <a:p>
            <a:pPr indent="0" lvl="0" marL="0" rtl="0" algn="l">
              <a:lnSpc>
                <a:spcPct val="100000"/>
              </a:lnSpc>
              <a:spcBef>
                <a:spcPts val="600"/>
              </a:spcBef>
              <a:spcAft>
                <a:spcPts val="0"/>
              </a:spcAft>
              <a:buClr>
                <a:schemeClr val="dk1"/>
              </a:buClr>
              <a:buSzPts val="1800"/>
              <a:buFont typeface="Arial"/>
              <a:buChar char="•"/>
            </a:pPr>
            <a:r>
              <a:rPr b="1" lang="en-US" sz="2200"/>
              <a:t>Se ha propuesto que la respuesta inmune contra los fármacos generaría la reactivación y amplificación viral.</a:t>
            </a:r>
            <a:endParaRPr/>
          </a:p>
          <a:p>
            <a:pPr indent="0" lvl="0" marL="0" rtl="0" algn="l">
              <a:lnSpc>
                <a:spcPct val="100000"/>
              </a:lnSpc>
              <a:spcBef>
                <a:spcPts val="600"/>
              </a:spcBef>
              <a:spcAft>
                <a:spcPts val="0"/>
              </a:spcAft>
              <a:buClr>
                <a:schemeClr val="dk1"/>
              </a:buClr>
              <a:buSzPts val="1800"/>
              <a:buFont typeface="Arial"/>
              <a:buChar char="•"/>
            </a:pPr>
            <a:r>
              <a:rPr b="1" lang="en-US" sz="2200"/>
              <a:t>Se han propuesto mecanismos genéticos y epigenéticos involucrados con la transcripción de genes virales. </a:t>
            </a:r>
            <a:endParaRPr/>
          </a:p>
          <a:p>
            <a:pPr indent="0" lvl="0" marL="0" rtl="0" algn="l">
              <a:lnSpc>
                <a:spcPct val="100000"/>
              </a:lnSpc>
              <a:spcBef>
                <a:spcPts val="600"/>
              </a:spcBef>
              <a:spcAft>
                <a:spcPts val="600"/>
              </a:spcAft>
              <a:buClr>
                <a:schemeClr val="dk1"/>
              </a:buClr>
              <a:buSzPts val="1800"/>
              <a:buFont typeface="Arial"/>
              <a:buChar char="•"/>
            </a:pPr>
            <a:r>
              <a:rPr b="1" lang="en-US" sz="2200"/>
              <a:t>El estado inmunomodulador de ciertos fármacos podría favorecer lo anterior. </a:t>
            </a:r>
            <a:endParaRPr/>
          </a:p>
        </p:txBody>
      </p:sp>
      <p:pic>
        <p:nvPicPr>
          <p:cNvPr descr="A close-up of a colorful structure&#10;&#10;Description automatically generated" id="522" name="Google Shape;522;p27"/>
          <p:cNvPicPr preferRelativeResize="0"/>
          <p:nvPr/>
        </p:nvPicPr>
        <p:blipFill rotWithShape="1">
          <a:blip r:embed="rId3">
            <a:alphaModFix/>
          </a:blip>
          <a:srcRect b="-1" l="25972" r="23380" t="0"/>
          <a:stretch/>
        </p:blipFill>
        <p:spPr>
          <a:xfrm>
            <a:off x="8141399" y="10"/>
            <a:ext cx="4050601" cy="6857990"/>
          </a:xfrm>
          <a:custGeom>
            <a:rect b="b" l="l" r="r" t="t"/>
            <a:pathLst>
              <a:path extrusionOk="0" h="6858000" w="4050601">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6" name="Shape 526"/>
        <p:cNvGrpSpPr/>
        <p:nvPr/>
      </p:nvGrpSpPr>
      <p:grpSpPr>
        <a:xfrm>
          <a:off x="0" y="0"/>
          <a:ext cx="0" cy="0"/>
          <a:chOff x="0" y="0"/>
          <a:chExt cx="0" cy="0"/>
        </a:xfrm>
      </p:grpSpPr>
      <p:sp>
        <p:nvSpPr>
          <p:cNvPr id="527" name="Google Shape;527;p28"/>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28" name="Google Shape;528;p2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9" name="Google Shape;529;p28"/>
          <p:cNvSpPr txBox="1"/>
          <p:nvPr>
            <p:ph type="title"/>
          </p:nvPr>
        </p:nvSpPr>
        <p:spPr>
          <a:xfrm>
            <a:off x="5297762" y="329184"/>
            <a:ext cx="6251110" cy="178308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2800"/>
              <a:buFont typeface="Arial"/>
              <a:buNone/>
            </a:pPr>
            <a:r>
              <a:rPr lang="en-US" sz="6600"/>
              <a:t>VRESS</a:t>
            </a:r>
            <a:endParaRPr/>
          </a:p>
        </p:txBody>
      </p:sp>
      <p:sp>
        <p:nvSpPr>
          <p:cNvPr id="530" name="Google Shape;530;p28"/>
          <p:cNvSpPr/>
          <p:nvPr/>
        </p:nvSpPr>
        <p:spPr>
          <a:xfrm>
            <a:off x="5412862" y="2395728"/>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1" name="Google Shape;531;p28"/>
          <p:cNvSpPr txBox="1"/>
          <p:nvPr>
            <p:ph idx="1" type="body"/>
          </p:nvPr>
        </p:nvSpPr>
        <p:spPr>
          <a:xfrm>
            <a:off x="5297762" y="2706624"/>
            <a:ext cx="6251110" cy="348386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Char char="•"/>
            </a:pPr>
            <a:r>
              <a:rPr b="1" lang="en-US" sz="2400"/>
              <a:t>Se han encontrado linfocitos T de memoria reactivos a fármacos (abacavir por ej.) en pacientes no expuestos al fármaco (Lucas et at.)</a:t>
            </a:r>
            <a:endParaRPr/>
          </a:p>
          <a:p>
            <a:pPr indent="114300" lvl="0" marL="0" rtl="0" algn="l">
              <a:lnSpc>
                <a:spcPct val="100000"/>
              </a:lnSpc>
              <a:spcBef>
                <a:spcPts val="600"/>
              </a:spcBef>
              <a:spcAft>
                <a:spcPts val="0"/>
              </a:spcAft>
              <a:buClr>
                <a:schemeClr val="dk1"/>
              </a:buClr>
              <a:buSzPts val="1800"/>
              <a:buFont typeface="Arial"/>
              <a:buNone/>
            </a:pPr>
            <a:r>
              <a:t/>
            </a:r>
            <a:endParaRPr b="1" sz="2400"/>
          </a:p>
          <a:p>
            <a:pPr indent="0" lvl="0" marL="0" rtl="0" algn="l">
              <a:lnSpc>
                <a:spcPct val="100000"/>
              </a:lnSpc>
              <a:spcBef>
                <a:spcPts val="600"/>
              </a:spcBef>
              <a:spcAft>
                <a:spcPts val="0"/>
              </a:spcAft>
              <a:buClr>
                <a:schemeClr val="dk1"/>
              </a:buClr>
              <a:buSzPts val="1800"/>
              <a:buFont typeface="Arial"/>
              <a:buChar char="•"/>
            </a:pPr>
            <a:r>
              <a:rPr b="1" lang="en-US" sz="2400"/>
              <a:t>Se plantean 3 escenarios:</a:t>
            </a:r>
            <a:endParaRPr/>
          </a:p>
          <a:p>
            <a:pPr indent="-228600" lvl="0" marL="609585" rtl="0" algn="l">
              <a:lnSpc>
                <a:spcPct val="100000"/>
              </a:lnSpc>
              <a:spcBef>
                <a:spcPts val="600"/>
              </a:spcBef>
              <a:spcAft>
                <a:spcPts val="0"/>
              </a:spcAft>
              <a:buClr>
                <a:schemeClr val="dk1"/>
              </a:buClr>
              <a:buSzPts val="1800"/>
              <a:buFont typeface="Arial"/>
              <a:buChar char="•"/>
            </a:pPr>
            <a:r>
              <a:rPr b="1" lang="en-US" sz="2400"/>
              <a:t>VRESS (</a:t>
            </a:r>
            <a:r>
              <a:rPr b="1" i="1" lang="en-US" sz="2400"/>
              <a:t>viral reactivation eosinophilia and systemic symptoms)</a:t>
            </a:r>
            <a:r>
              <a:rPr b="1" lang="en-US" sz="2400"/>
              <a:t>: la infección/reactivación desencadena el DRESS.</a:t>
            </a:r>
            <a:endParaRPr/>
          </a:p>
          <a:p>
            <a:pPr indent="-228600" lvl="0" marL="609585" rtl="0" algn="l">
              <a:lnSpc>
                <a:spcPct val="100000"/>
              </a:lnSpc>
              <a:spcBef>
                <a:spcPts val="600"/>
              </a:spcBef>
              <a:spcAft>
                <a:spcPts val="0"/>
              </a:spcAft>
              <a:buClr>
                <a:schemeClr val="dk1"/>
              </a:buClr>
              <a:buSzPts val="1800"/>
              <a:buFont typeface="Arial"/>
              <a:buChar char="•"/>
            </a:pPr>
            <a:r>
              <a:rPr b="1" lang="en-US" sz="2400"/>
              <a:t>La reactivación viral es secundaria a la respuesta al fármaco  y empeora la enfermedad.</a:t>
            </a:r>
            <a:endParaRPr/>
          </a:p>
          <a:p>
            <a:pPr indent="-228600" lvl="0" marL="609585" rtl="0" algn="l">
              <a:lnSpc>
                <a:spcPct val="100000"/>
              </a:lnSpc>
              <a:spcBef>
                <a:spcPts val="600"/>
              </a:spcBef>
              <a:spcAft>
                <a:spcPts val="600"/>
              </a:spcAft>
              <a:buClr>
                <a:schemeClr val="dk1"/>
              </a:buClr>
              <a:buSzPts val="1800"/>
              <a:buFont typeface="Arial"/>
              <a:buChar char="•"/>
            </a:pPr>
            <a:r>
              <a:rPr b="1" lang="en-US" sz="2400"/>
              <a:t>El cuadro clínico es gatillado tanto por el fármaco como el virus</a:t>
            </a:r>
            <a:r>
              <a:rPr lang="en-US" sz="2400"/>
              <a:t>. </a:t>
            </a:r>
            <a:endParaRPr/>
          </a:p>
        </p:txBody>
      </p:sp>
      <p:pic>
        <p:nvPicPr>
          <p:cNvPr descr="Fórmulas químicas escritas en papel" id="532" name="Google Shape;532;p28"/>
          <p:cNvPicPr preferRelativeResize="0"/>
          <p:nvPr/>
        </p:nvPicPr>
        <p:blipFill rotWithShape="1">
          <a:blip r:embed="rId3">
            <a:alphaModFix/>
          </a:blip>
          <a:srcRect b="0" l="30672" r="31128"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6" name="Shape 536"/>
        <p:cNvGrpSpPr/>
        <p:nvPr/>
      </p:nvGrpSpPr>
      <p:grpSpPr>
        <a:xfrm>
          <a:off x="0" y="0"/>
          <a:ext cx="0" cy="0"/>
          <a:chOff x="0" y="0"/>
          <a:chExt cx="0" cy="0"/>
        </a:xfrm>
      </p:grpSpPr>
      <p:sp>
        <p:nvSpPr>
          <p:cNvPr id="537" name="Google Shape;537;p29"/>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38" name="Google Shape;538;p2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9" name="Google Shape;539;p29"/>
          <p:cNvSpPr txBox="1"/>
          <p:nvPr>
            <p:ph type="title"/>
          </p:nvPr>
        </p:nvSpPr>
        <p:spPr>
          <a:xfrm>
            <a:off x="630936" y="640080"/>
            <a:ext cx="4818888" cy="148132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444"/>
              <a:buFont typeface="Arial"/>
              <a:buNone/>
            </a:pPr>
            <a:r>
              <a:rPr lang="en-US" sz="3100"/>
              <a:t>Patogenia: alteración del metabolismo de fármacos</a:t>
            </a:r>
            <a:endParaRPr sz="3100"/>
          </a:p>
        </p:txBody>
      </p:sp>
      <p:sp>
        <p:nvSpPr>
          <p:cNvPr id="540" name="Google Shape;540;p29"/>
          <p:cNvSpPr/>
          <p:nvPr/>
        </p:nvSpPr>
        <p:spPr>
          <a:xfrm>
            <a:off x="630936" y="2386584"/>
            <a:ext cx="4114800" cy="18288"/>
          </a:xfrm>
          <a:custGeom>
            <a:rect b="b" l="l" r="r" t="t"/>
            <a:pathLst>
              <a:path extrusionOk="0" fill="none" h="18288" w="411480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extrusionOk="0" h="18288" w="411480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1" name="Google Shape;541;p29"/>
          <p:cNvSpPr txBox="1"/>
          <p:nvPr>
            <p:ph idx="1" type="body"/>
          </p:nvPr>
        </p:nvSpPr>
        <p:spPr>
          <a:xfrm>
            <a:off x="630936" y="2660904"/>
            <a:ext cx="4834128" cy="3840014"/>
          </a:xfrm>
          <a:prstGeom prst="rect">
            <a:avLst/>
          </a:prstGeom>
          <a:noFill/>
          <a:ln>
            <a:noFill/>
          </a:ln>
        </p:spPr>
        <p:txBody>
          <a:bodyPr anchorCtr="0" anchor="t" bIns="45700" lIns="91425" spcFirstLastPara="1" rIns="91425" wrap="square" tIns="45700">
            <a:normAutofit/>
          </a:bodyPr>
          <a:lstStyle/>
          <a:p>
            <a:pPr indent="-228600" lvl="0" marL="380990" rtl="0" algn="l">
              <a:lnSpc>
                <a:spcPct val="100000"/>
              </a:lnSpc>
              <a:spcBef>
                <a:spcPts val="1600"/>
              </a:spcBef>
              <a:spcAft>
                <a:spcPts val="0"/>
              </a:spcAft>
              <a:buClr>
                <a:schemeClr val="dk1"/>
              </a:buClr>
              <a:buSzPts val="1800"/>
              <a:buFont typeface="Arial"/>
              <a:buChar char="•"/>
            </a:pPr>
            <a:r>
              <a:rPr b="1" lang="en-US" sz="2400"/>
              <a:t>Un defecto en la detoxificación de la epóxido hidroxilasa o la glutatión transferasa producirían aumento de los ROS.</a:t>
            </a:r>
            <a:endParaRPr/>
          </a:p>
          <a:p>
            <a:pPr indent="-228600" lvl="1" marL="1219170" rtl="0" algn="l">
              <a:lnSpc>
                <a:spcPct val="100000"/>
              </a:lnSpc>
              <a:spcBef>
                <a:spcPts val="1600"/>
              </a:spcBef>
              <a:spcAft>
                <a:spcPts val="0"/>
              </a:spcAft>
              <a:buClr>
                <a:schemeClr val="dk1"/>
              </a:buClr>
              <a:buSzPts val="1400"/>
              <a:buFont typeface="Arial"/>
              <a:buChar char="•"/>
            </a:pPr>
            <a:r>
              <a:rPr b="1" lang="en-US" sz="2400"/>
              <a:t>Fármacos metabolizados por la CYP450</a:t>
            </a:r>
            <a:endParaRPr/>
          </a:p>
          <a:p>
            <a:pPr indent="-228600" lvl="1" marL="1219170" rtl="0" algn="l">
              <a:lnSpc>
                <a:spcPct val="100000"/>
              </a:lnSpc>
              <a:spcBef>
                <a:spcPts val="1600"/>
              </a:spcBef>
              <a:spcAft>
                <a:spcPts val="0"/>
              </a:spcAft>
              <a:buClr>
                <a:schemeClr val="dk1"/>
              </a:buClr>
              <a:buSzPts val="1400"/>
              <a:buFont typeface="Arial"/>
              <a:buChar char="•"/>
            </a:pPr>
            <a:r>
              <a:rPr b="1" lang="en-US" sz="2400"/>
              <a:t>Anticonvulsivantes aromáticos, (FNT, CBMZ, LMT…)</a:t>
            </a:r>
            <a:endParaRPr/>
          </a:p>
          <a:p>
            <a:pPr indent="0" lvl="0" marL="0" rtl="0" algn="l">
              <a:lnSpc>
                <a:spcPct val="100000"/>
              </a:lnSpc>
              <a:spcBef>
                <a:spcPts val="1600"/>
              </a:spcBef>
              <a:spcAft>
                <a:spcPts val="1600"/>
              </a:spcAft>
              <a:buClr>
                <a:schemeClr val="dk1"/>
              </a:buClr>
              <a:buSzPts val="1800"/>
              <a:buFont typeface="Arial"/>
              <a:buChar char="•"/>
            </a:pPr>
            <a:r>
              <a:rPr b="1" lang="en-US" sz="2400"/>
              <a:t>La acumulación de ROS generaría DAMPS, con la activación de los linfocitos T y la respuesta inmune asociada. </a:t>
            </a:r>
            <a:endParaRPr/>
          </a:p>
        </p:txBody>
      </p:sp>
      <p:pic>
        <p:nvPicPr>
          <p:cNvPr descr="A diagram of a cell membrane&#10;&#10;Description automatically generated" id="542" name="Google Shape;542;p29"/>
          <p:cNvPicPr preferRelativeResize="0"/>
          <p:nvPr/>
        </p:nvPicPr>
        <p:blipFill rotWithShape="1">
          <a:blip r:embed="rId3">
            <a:alphaModFix/>
          </a:blip>
          <a:srcRect b="0" l="0" r="0" t="0"/>
          <a:stretch/>
        </p:blipFill>
        <p:spPr>
          <a:xfrm>
            <a:off x="6099048" y="1996021"/>
            <a:ext cx="5458968" cy="286595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 name="Shape 134"/>
        <p:cNvGrpSpPr/>
        <p:nvPr/>
      </p:nvGrpSpPr>
      <p:grpSpPr>
        <a:xfrm>
          <a:off x="0" y="0"/>
          <a:ext cx="0" cy="0"/>
          <a:chOff x="0" y="0"/>
          <a:chExt cx="0" cy="0"/>
        </a:xfrm>
      </p:grpSpPr>
      <p:sp>
        <p:nvSpPr>
          <p:cNvPr id="135" name="Google Shape;135;p3"/>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6" name="Google Shape;136;p3"/>
          <p:cNvSpPr txBox="1"/>
          <p:nvPr>
            <p:ph type="title"/>
          </p:nvPr>
        </p:nvSpPr>
        <p:spPr>
          <a:xfrm>
            <a:off x="635000" y="634029"/>
            <a:ext cx="10921640" cy="1314698"/>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7200"/>
              <a:buFont typeface="Arial"/>
              <a:buNone/>
            </a:pPr>
            <a:r>
              <a:rPr lang="en-US" sz="7200"/>
              <a:t>Caso clínico: laboratorio</a:t>
            </a:r>
            <a:endParaRPr/>
          </a:p>
        </p:txBody>
      </p:sp>
      <p:sp>
        <p:nvSpPr>
          <p:cNvPr id="137" name="Google Shape;137;p3"/>
          <p:cNvSpPr/>
          <p:nvPr/>
        </p:nvSpPr>
        <p:spPr>
          <a:xfrm flipH="1" rot="10800000">
            <a:off x="648305" y="2241737"/>
            <a:ext cx="10900219" cy="18288"/>
          </a:xfrm>
          <a:custGeom>
            <a:rect b="b" l="l" r="r" t="t"/>
            <a:pathLst>
              <a:path extrusionOk="0" fill="none" h="18288" w="10900219">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extrusionOk="0" h="18288" w="10900219">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rgbClr val="778DC2"/>
          </a:solidFill>
          <a:ln cap="flat" cmpd="sng" w="34925">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nvGrpSpPr>
          <p:cNvPr id="138" name="Google Shape;138;p3"/>
          <p:cNvGrpSpPr/>
          <p:nvPr/>
        </p:nvGrpSpPr>
        <p:grpSpPr>
          <a:xfrm>
            <a:off x="635845" y="2895461"/>
            <a:ext cx="10909472" cy="3298213"/>
            <a:chOff x="3198" y="90363"/>
            <a:chExt cx="10909472" cy="3298213"/>
          </a:xfrm>
        </p:grpSpPr>
        <p:sp>
          <p:nvSpPr>
            <p:cNvPr id="139" name="Google Shape;139;p3"/>
            <p:cNvSpPr/>
            <p:nvPr/>
          </p:nvSpPr>
          <p:spPr>
            <a:xfrm>
              <a:off x="3198" y="90363"/>
              <a:ext cx="2537086" cy="1522252"/>
            </a:xfrm>
            <a:prstGeom prst="rect">
              <a:avLst/>
            </a:prstGeom>
            <a:solidFill>
              <a:srgbClr val="72AAC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
            <p:cNvSpPr txBox="1"/>
            <p:nvPr/>
          </p:nvSpPr>
          <p:spPr>
            <a:xfrm>
              <a:off x="3198" y="90363"/>
              <a:ext cx="2537086" cy="1522252"/>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lt1"/>
                </a:buClr>
                <a:buSzPts val="3200"/>
                <a:buFont typeface="Arial"/>
                <a:buNone/>
              </a:pPr>
              <a:r>
                <a:rPr b="1" i="0" lang="en-US" sz="3200" u="none" cap="none" strike="noStrike">
                  <a:solidFill>
                    <a:schemeClr val="lt1"/>
                  </a:solidFill>
                  <a:latin typeface="Arial"/>
                  <a:ea typeface="Arial"/>
                  <a:cs typeface="Arial"/>
                  <a:sym typeface="Arial"/>
                </a:rPr>
                <a:t>Creatinina de 3.36</a:t>
              </a:r>
              <a:endParaRPr/>
            </a:p>
          </p:txBody>
        </p:sp>
        <p:sp>
          <p:nvSpPr>
            <p:cNvPr id="141" name="Google Shape;141;p3"/>
            <p:cNvSpPr/>
            <p:nvPr/>
          </p:nvSpPr>
          <p:spPr>
            <a:xfrm>
              <a:off x="2793993" y="90363"/>
              <a:ext cx="2537086" cy="1522252"/>
            </a:xfrm>
            <a:prstGeom prst="rect">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
            <p:cNvSpPr txBox="1"/>
            <p:nvPr/>
          </p:nvSpPr>
          <p:spPr>
            <a:xfrm>
              <a:off x="2793993" y="90363"/>
              <a:ext cx="2537086" cy="1522252"/>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chemeClr val="lt1"/>
                </a:buClr>
                <a:buSzPts val="3100"/>
                <a:buFont typeface="Arial"/>
                <a:buNone/>
              </a:pPr>
              <a:r>
                <a:rPr b="1" i="0" lang="en-US" sz="3100" u="none" cap="none" strike="noStrike">
                  <a:solidFill>
                    <a:schemeClr val="lt1"/>
                  </a:solidFill>
                  <a:latin typeface="Arial"/>
                  <a:ea typeface="Arial"/>
                  <a:cs typeface="Arial"/>
                  <a:sym typeface="Arial"/>
                </a:rPr>
                <a:t>BUN de 44</a:t>
              </a:r>
              <a:endParaRPr/>
            </a:p>
          </p:txBody>
        </p:sp>
        <p:sp>
          <p:nvSpPr>
            <p:cNvPr id="143" name="Google Shape;143;p3"/>
            <p:cNvSpPr/>
            <p:nvPr/>
          </p:nvSpPr>
          <p:spPr>
            <a:xfrm>
              <a:off x="5584788" y="90363"/>
              <a:ext cx="2537086" cy="1522252"/>
            </a:xfrm>
            <a:prstGeom prst="rect">
              <a:avLst/>
            </a:prstGeom>
            <a:solidFill>
              <a:srgbClr val="C27677"/>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
            <p:cNvSpPr txBox="1"/>
            <p:nvPr/>
          </p:nvSpPr>
          <p:spPr>
            <a:xfrm>
              <a:off x="5584788" y="90363"/>
              <a:ext cx="2537086" cy="1522252"/>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chemeClr val="lt1"/>
                </a:buClr>
                <a:buSzPts val="3100"/>
                <a:buFont typeface="Arial"/>
                <a:buNone/>
              </a:pPr>
              <a:r>
                <a:rPr b="1" i="0" lang="en-US" sz="3100" u="none" cap="none" strike="noStrike">
                  <a:solidFill>
                    <a:schemeClr val="lt1"/>
                  </a:solidFill>
                  <a:latin typeface="Arial"/>
                  <a:ea typeface="Arial"/>
                  <a:cs typeface="Arial"/>
                  <a:sym typeface="Arial"/>
                </a:rPr>
                <a:t>Hb de 8.7</a:t>
              </a:r>
              <a:endParaRPr/>
            </a:p>
          </p:txBody>
        </p:sp>
        <p:sp>
          <p:nvSpPr>
            <p:cNvPr id="145" name="Google Shape;145;p3"/>
            <p:cNvSpPr/>
            <p:nvPr/>
          </p:nvSpPr>
          <p:spPr>
            <a:xfrm>
              <a:off x="8375584" y="90363"/>
              <a:ext cx="2537086" cy="1522252"/>
            </a:xfrm>
            <a:prstGeom prst="rect">
              <a:avLst/>
            </a:prstGeom>
            <a:solidFill>
              <a:srgbClr val="C3997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
            <p:cNvSpPr txBox="1"/>
            <p:nvPr/>
          </p:nvSpPr>
          <p:spPr>
            <a:xfrm>
              <a:off x="8375584" y="90363"/>
              <a:ext cx="2537086" cy="1522252"/>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chemeClr val="lt1"/>
                </a:buClr>
                <a:buSzPts val="3100"/>
                <a:buFont typeface="Arial"/>
                <a:buNone/>
              </a:pPr>
              <a:r>
                <a:rPr b="1" i="0" lang="en-US" sz="3100" u="none" cap="none" strike="noStrike">
                  <a:solidFill>
                    <a:schemeClr val="lt1"/>
                  </a:solidFill>
                  <a:latin typeface="Arial"/>
                  <a:ea typeface="Arial"/>
                  <a:cs typeface="Arial"/>
                  <a:sym typeface="Arial"/>
                </a:rPr>
                <a:t>VCM 84</a:t>
              </a:r>
              <a:endParaRPr/>
            </a:p>
          </p:txBody>
        </p:sp>
        <p:sp>
          <p:nvSpPr>
            <p:cNvPr id="147" name="Google Shape;147;p3"/>
            <p:cNvSpPr/>
            <p:nvPr/>
          </p:nvSpPr>
          <p:spPr>
            <a:xfrm>
              <a:off x="3198" y="1866324"/>
              <a:ext cx="2537086" cy="1522252"/>
            </a:xfrm>
            <a:prstGeom prst="rect">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
            <p:cNvSpPr txBox="1"/>
            <p:nvPr/>
          </p:nvSpPr>
          <p:spPr>
            <a:xfrm>
              <a:off x="3198" y="1866324"/>
              <a:ext cx="2537086" cy="1522252"/>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chemeClr val="lt1"/>
                </a:buClr>
                <a:buSzPts val="3100"/>
                <a:buFont typeface="Arial"/>
                <a:buNone/>
              </a:pPr>
              <a:r>
                <a:rPr b="1" i="0" lang="en-US" sz="3100" u="none" cap="none" strike="noStrike">
                  <a:solidFill>
                    <a:schemeClr val="lt1"/>
                  </a:solidFill>
                  <a:latin typeface="Arial"/>
                  <a:ea typeface="Arial"/>
                  <a:cs typeface="Arial"/>
                  <a:sym typeface="Arial"/>
                </a:rPr>
                <a:t>GB 14560 ( Seg 81% Eosinofilia de 13% (1892))</a:t>
              </a:r>
              <a:endParaRPr/>
            </a:p>
          </p:txBody>
        </p:sp>
        <p:sp>
          <p:nvSpPr>
            <p:cNvPr id="149" name="Google Shape;149;p3"/>
            <p:cNvSpPr/>
            <p:nvPr/>
          </p:nvSpPr>
          <p:spPr>
            <a:xfrm>
              <a:off x="2793993" y="1866324"/>
              <a:ext cx="2537086" cy="1522252"/>
            </a:xfrm>
            <a:prstGeom prst="rect">
              <a:avLst/>
            </a:prstGeom>
            <a:solidFill>
              <a:srgbClr val="72AAC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
            <p:cNvSpPr txBox="1"/>
            <p:nvPr/>
          </p:nvSpPr>
          <p:spPr>
            <a:xfrm>
              <a:off x="2793993" y="1866324"/>
              <a:ext cx="2537086" cy="1522252"/>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chemeClr val="lt1"/>
                </a:buClr>
                <a:buSzPts val="3100"/>
                <a:buFont typeface="Arial"/>
                <a:buNone/>
              </a:pPr>
              <a:r>
                <a:rPr b="1" i="0" lang="en-US" sz="3100" u="none" cap="none" strike="noStrike">
                  <a:solidFill>
                    <a:schemeClr val="lt1"/>
                  </a:solidFill>
                  <a:latin typeface="Arial"/>
                  <a:ea typeface="Arial"/>
                  <a:cs typeface="Arial"/>
                  <a:sym typeface="Arial"/>
                </a:rPr>
                <a:t>Plaquetas 294000 </a:t>
              </a:r>
              <a:endParaRPr/>
            </a:p>
          </p:txBody>
        </p:sp>
        <p:sp>
          <p:nvSpPr>
            <p:cNvPr id="151" name="Google Shape;151;p3"/>
            <p:cNvSpPr/>
            <p:nvPr/>
          </p:nvSpPr>
          <p:spPr>
            <a:xfrm>
              <a:off x="5584788" y="1866324"/>
              <a:ext cx="2537086" cy="1522252"/>
            </a:xfrm>
            <a:prstGeom prst="rect">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
            <p:cNvSpPr txBox="1"/>
            <p:nvPr/>
          </p:nvSpPr>
          <p:spPr>
            <a:xfrm>
              <a:off x="5584788" y="1866324"/>
              <a:ext cx="2537086" cy="1522252"/>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chemeClr val="lt1"/>
                </a:buClr>
                <a:buSzPts val="3100"/>
                <a:buFont typeface="Arial"/>
                <a:buNone/>
              </a:pPr>
              <a:r>
                <a:rPr b="1" i="0" lang="en-US" sz="3100" u="none" cap="none" strike="noStrike">
                  <a:solidFill>
                    <a:schemeClr val="lt1"/>
                  </a:solidFill>
                  <a:latin typeface="Arial"/>
                  <a:ea typeface="Arial"/>
                  <a:cs typeface="Arial"/>
                  <a:sym typeface="Arial"/>
                </a:rPr>
                <a:t>Perfil Hepático con patrón colestásico disociado (FA 743)</a:t>
              </a:r>
              <a:endParaRPr/>
            </a:p>
          </p:txBody>
        </p:sp>
        <p:sp>
          <p:nvSpPr>
            <p:cNvPr id="153" name="Google Shape;153;p3"/>
            <p:cNvSpPr/>
            <p:nvPr/>
          </p:nvSpPr>
          <p:spPr>
            <a:xfrm>
              <a:off x="8375584" y="1866324"/>
              <a:ext cx="2537086" cy="1522252"/>
            </a:xfrm>
            <a:prstGeom prst="rect">
              <a:avLst/>
            </a:prstGeom>
            <a:solidFill>
              <a:srgbClr val="C27677"/>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
            <p:cNvSpPr txBox="1"/>
            <p:nvPr/>
          </p:nvSpPr>
          <p:spPr>
            <a:xfrm>
              <a:off x="8375584" y="1866324"/>
              <a:ext cx="2537086" cy="1522252"/>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chemeClr val="lt1"/>
                </a:buClr>
                <a:buSzPts val="3100"/>
                <a:buFont typeface="Arial"/>
                <a:buNone/>
              </a:pPr>
              <a:r>
                <a:rPr b="1" i="0" lang="en-US" sz="3100" u="none" cap="none" strike="noStrike">
                  <a:solidFill>
                    <a:schemeClr val="lt1"/>
                  </a:solidFill>
                  <a:latin typeface="Arial"/>
                  <a:ea typeface="Arial"/>
                  <a:cs typeface="Arial"/>
                  <a:sym typeface="Arial"/>
                </a:rPr>
                <a:t>Orina completa con piuria aséptica.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30"/>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64814"/>
              <a:buFont typeface="Arial"/>
              <a:buNone/>
            </a:pPr>
            <a:r>
              <a:t/>
            </a:r>
            <a:endParaRPr/>
          </a:p>
        </p:txBody>
      </p:sp>
      <p:sp>
        <p:nvSpPr>
          <p:cNvPr id="548" name="Google Shape;548;p30"/>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0"/>
              </a:spcAft>
              <a:buClr>
                <a:schemeClr val="dk1"/>
              </a:buClr>
              <a:buSzPts val="1800"/>
              <a:buNone/>
            </a:pPr>
            <a:r>
              <a:t/>
            </a:r>
            <a:endParaRPr/>
          </a:p>
        </p:txBody>
      </p:sp>
      <p:pic>
        <p:nvPicPr>
          <p:cNvPr id="549" name="Google Shape;549;p30"/>
          <p:cNvPicPr preferRelativeResize="0"/>
          <p:nvPr/>
        </p:nvPicPr>
        <p:blipFill rotWithShape="1">
          <a:blip r:embed="rId3">
            <a:alphaModFix/>
          </a:blip>
          <a:srcRect b="0" l="0" r="0" t="0"/>
          <a:stretch/>
        </p:blipFill>
        <p:spPr>
          <a:xfrm>
            <a:off x="0" y="129868"/>
            <a:ext cx="12191997" cy="659826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31"/>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1111"/>
              <a:buFont typeface="Arial"/>
              <a:buNone/>
            </a:pPr>
            <a:r>
              <a:rPr lang="en-US"/>
              <a:t>Clínica: según compromiso</a:t>
            </a:r>
            <a:endParaRPr/>
          </a:p>
        </p:txBody>
      </p:sp>
      <p:sp>
        <p:nvSpPr>
          <p:cNvPr id="555" name="Google Shape;555;p31"/>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304791" lvl="0" marL="609585" rtl="0" algn="l">
              <a:lnSpc>
                <a:spcPct val="115000"/>
              </a:lnSpc>
              <a:spcBef>
                <a:spcPts val="0"/>
              </a:spcBef>
              <a:spcAft>
                <a:spcPts val="0"/>
              </a:spcAft>
              <a:buClr>
                <a:schemeClr val="dk1"/>
              </a:buClr>
              <a:buSzPts val="1800"/>
              <a:buNone/>
            </a:pPr>
            <a:r>
              <a:t/>
            </a:r>
            <a:endParaRPr/>
          </a:p>
        </p:txBody>
      </p:sp>
      <p:sp>
        <p:nvSpPr>
          <p:cNvPr id="556" name="Google Shape;556;p31"/>
          <p:cNvSpPr txBox="1"/>
          <p:nvPr/>
        </p:nvSpPr>
        <p:spPr>
          <a:xfrm>
            <a:off x="6250208" y="6347523"/>
            <a:ext cx="6096000" cy="338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400">
                <a:solidFill>
                  <a:srgbClr val="000000"/>
                </a:solidFill>
                <a:latin typeface="Open Sans"/>
                <a:ea typeface="Open Sans"/>
                <a:cs typeface="Open Sans"/>
                <a:sym typeface="Open Sans"/>
              </a:rPr>
              <a:t>Current Dermatology Reports (2021) 10:192–204</a:t>
            </a:r>
            <a:endParaRPr sz="1400">
              <a:solidFill>
                <a:srgbClr val="000000"/>
              </a:solidFill>
              <a:latin typeface="Arial"/>
              <a:ea typeface="Arial"/>
              <a:cs typeface="Arial"/>
              <a:sym typeface="Arial"/>
            </a:endParaRPr>
          </a:p>
        </p:txBody>
      </p:sp>
      <p:grpSp>
        <p:nvGrpSpPr>
          <p:cNvPr id="557" name="Google Shape;557;p31"/>
          <p:cNvGrpSpPr/>
          <p:nvPr/>
        </p:nvGrpSpPr>
        <p:grpSpPr>
          <a:xfrm>
            <a:off x="1227464" y="1563706"/>
            <a:ext cx="9737073" cy="2417553"/>
            <a:chOff x="2747" y="1172779"/>
            <a:chExt cx="7302805" cy="1813165"/>
          </a:xfrm>
        </p:grpSpPr>
        <p:sp>
          <p:nvSpPr>
            <p:cNvPr id="558" name="Google Shape;558;p31"/>
            <p:cNvSpPr/>
            <p:nvPr/>
          </p:nvSpPr>
          <p:spPr>
            <a:xfrm>
              <a:off x="2747" y="1172779"/>
              <a:ext cx="1652218" cy="483727"/>
            </a:xfrm>
            <a:prstGeom prst="rect">
              <a:avLst/>
            </a:prstGeom>
            <a:solidFill>
              <a:srgbClr val="4185F2"/>
            </a:solidFill>
            <a:ln cap="flat" cmpd="sng" w="25400">
              <a:solidFill>
                <a:srgbClr val="4185F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59" name="Google Shape;559;p31"/>
            <p:cNvSpPr txBox="1"/>
            <p:nvPr/>
          </p:nvSpPr>
          <p:spPr>
            <a:xfrm>
              <a:off x="2747" y="1172779"/>
              <a:ext cx="1652218" cy="483727"/>
            </a:xfrm>
            <a:prstGeom prst="rect">
              <a:avLst/>
            </a:prstGeom>
            <a:noFill/>
            <a:ln>
              <a:noFill/>
            </a:ln>
          </p:spPr>
          <p:txBody>
            <a:bodyPr anchorCtr="0" anchor="ctr" bIns="75825" lIns="132725" spcFirstLastPara="1" rIns="132725" wrap="square" tIns="75825">
              <a:noAutofit/>
            </a:bodyPr>
            <a:lstStyle/>
            <a:p>
              <a:pPr indent="0" lvl="0" marL="0" marR="0" rtl="0" algn="ctr">
                <a:lnSpc>
                  <a:spcPct val="90000"/>
                </a:lnSpc>
                <a:spcBef>
                  <a:spcPts val="0"/>
                </a:spcBef>
                <a:spcAft>
                  <a:spcPts val="0"/>
                </a:spcAft>
                <a:buNone/>
              </a:pPr>
              <a:r>
                <a:rPr lang="en-US" sz="1867">
                  <a:solidFill>
                    <a:schemeClr val="lt1"/>
                  </a:solidFill>
                  <a:latin typeface="Arial"/>
                  <a:ea typeface="Arial"/>
                  <a:cs typeface="Arial"/>
                  <a:sym typeface="Arial"/>
                </a:rPr>
                <a:t>Sistémico</a:t>
              </a:r>
              <a:endParaRPr sz="1867">
                <a:solidFill>
                  <a:schemeClr val="lt1"/>
                </a:solidFill>
                <a:latin typeface="Arial"/>
                <a:ea typeface="Arial"/>
                <a:cs typeface="Arial"/>
                <a:sym typeface="Arial"/>
              </a:endParaRPr>
            </a:p>
          </p:txBody>
        </p:sp>
        <p:sp>
          <p:nvSpPr>
            <p:cNvPr id="560" name="Google Shape;560;p31"/>
            <p:cNvSpPr/>
            <p:nvPr/>
          </p:nvSpPr>
          <p:spPr>
            <a:xfrm>
              <a:off x="2747" y="1656507"/>
              <a:ext cx="1652218" cy="1329437"/>
            </a:xfrm>
            <a:prstGeom prst="rect">
              <a:avLst/>
            </a:prstGeom>
            <a:solidFill>
              <a:srgbClr val="CDD8FB">
                <a:alpha val="89411"/>
              </a:srgbClr>
            </a:solidFill>
            <a:ln cap="flat" cmpd="sng" w="25400">
              <a:solidFill>
                <a:srgbClr val="CDD8FB">
                  <a:alpha val="89411"/>
                </a:srgbClr>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61" name="Google Shape;561;p31"/>
            <p:cNvSpPr txBox="1"/>
            <p:nvPr/>
          </p:nvSpPr>
          <p:spPr>
            <a:xfrm>
              <a:off x="2747" y="1656507"/>
              <a:ext cx="1652218" cy="1329437"/>
            </a:xfrm>
            <a:prstGeom prst="rect">
              <a:avLst/>
            </a:prstGeom>
            <a:noFill/>
            <a:ln>
              <a:noFill/>
            </a:ln>
          </p:spPr>
          <p:txBody>
            <a:bodyPr anchorCtr="0" anchor="t" bIns="149325" lIns="99550" spcFirstLastPara="1" rIns="132725" wrap="square" tIns="99550">
              <a:noAutofit/>
            </a:bodyPr>
            <a:lstStyle/>
            <a:p>
              <a:pPr indent="-152396" lvl="1" marL="152396" marR="0" rtl="0" algn="l">
                <a:lnSpc>
                  <a:spcPct val="9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Fiebre (&gt;90%)</a:t>
              </a:r>
              <a:endParaRPr b="0" i="0" sz="1867" u="none" cap="none" strike="noStrike">
                <a:solidFill>
                  <a:srgbClr val="000000"/>
                </a:solidFill>
                <a:latin typeface="Arial"/>
                <a:ea typeface="Arial"/>
                <a:cs typeface="Arial"/>
                <a:sym typeface="Arial"/>
              </a:endParaRPr>
            </a:p>
            <a:p>
              <a:pPr indent="-152396" lvl="1" marL="152396" marR="0" rtl="0" algn="l">
                <a:lnSpc>
                  <a:spcPct val="90000"/>
                </a:lnSpc>
                <a:spcBef>
                  <a:spcPts val="28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Linfadenopatías (50-75%)</a:t>
              </a:r>
              <a:endParaRPr b="0" i="0" sz="1867" u="none" cap="none" strike="noStrike">
                <a:solidFill>
                  <a:srgbClr val="000000"/>
                </a:solidFill>
                <a:latin typeface="Arial"/>
                <a:ea typeface="Arial"/>
                <a:cs typeface="Arial"/>
                <a:sym typeface="Arial"/>
              </a:endParaRPr>
            </a:p>
          </p:txBody>
        </p:sp>
        <p:sp>
          <p:nvSpPr>
            <p:cNvPr id="562" name="Google Shape;562;p31"/>
            <p:cNvSpPr/>
            <p:nvPr/>
          </p:nvSpPr>
          <p:spPr>
            <a:xfrm>
              <a:off x="1886276" y="1172779"/>
              <a:ext cx="1652218" cy="483727"/>
            </a:xfrm>
            <a:prstGeom prst="rect">
              <a:avLst/>
            </a:prstGeom>
            <a:solidFill>
              <a:srgbClr val="4185F2"/>
            </a:solidFill>
            <a:ln cap="flat" cmpd="sng" w="25400">
              <a:solidFill>
                <a:srgbClr val="4185F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63" name="Google Shape;563;p31"/>
            <p:cNvSpPr txBox="1"/>
            <p:nvPr/>
          </p:nvSpPr>
          <p:spPr>
            <a:xfrm>
              <a:off x="1886276" y="1172779"/>
              <a:ext cx="1652218" cy="483727"/>
            </a:xfrm>
            <a:prstGeom prst="rect">
              <a:avLst/>
            </a:prstGeom>
            <a:noFill/>
            <a:ln>
              <a:noFill/>
            </a:ln>
          </p:spPr>
          <p:txBody>
            <a:bodyPr anchorCtr="0" anchor="ctr" bIns="75825" lIns="132725" spcFirstLastPara="1" rIns="132725" wrap="square" tIns="75825">
              <a:noAutofit/>
            </a:bodyPr>
            <a:lstStyle/>
            <a:p>
              <a:pPr indent="0" lvl="0" marL="0" marR="0" rtl="0" algn="ctr">
                <a:lnSpc>
                  <a:spcPct val="90000"/>
                </a:lnSpc>
                <a:spcBef>
                  <a:spcPts val="0"/>
                </a:spcBef>
                <a:spcAft>
                  <a:spcPts val="0"/>
                </a:spcAft>
                <a:buNone/>
              </a:pPr>
              <a:r>
                <a:rPr lang="en-US" sz="1867">
                  <a:solidFill>
                    <a:schemeClr val="lt1"/>
                  </a:solidFill>
                  <a:latin typeface="Arial"/>
                  <a:ea typeface="Arial"/>
                  <a:cs typeface="Arial"/>
                  <a:sym typeface="Arial"/>
                </a:rPr>
                <a:t>Cutáneo (99-100%)</a:t>
              </a:r>
              <a:endParaRPr sz="1867">
                <a:solidFill>
                  <a:schemeClr val="lt1"/>
                </a:solidFill>
                <a:latin typeface="Arial"/>
                <a:ea typeface="Arial"/>
                <a:cs typeface="Arial"/>
                <a:sym typeface="Arial"/>
              </a:endParaRPr>
            </a:p>
          </p:txBody>
        </p:sp>
        <p:sp>
          <p:nvSpPr>
            <p:cNvPr id="564" name="Google Shape;564;p31"/>
            <p:cNvSpPr/>
            <p:nvPr/>
          </p:nvSpPr>
          <p:spPr>
            <a:xfrm>
              <a:off x="1886276" y="1656507"/>
              <a:ext cx="1652218" cy="1329437"/>
            </a:xfrm>
            <a:prstGeom prst="rect">
              <a:avLst/>
            </a:prstGeom>
            <a:solidFill>
              <a:srgbClr val="CDD8FB">
                <a:alpha val="89411"/>
              </a:srgbClr>
            </a:solidFill>
            <a:ln cap="flat" cmpd="sng" w="25400">
              <a:solidFill>
                <a:srgbClr val="CDD8FB">
                  <a:alpha val="89411"/>
                </a:srgbClr>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65" name="Google Shape;565;p31"/>
            <p:cNvSpPr txBox="1"/>
            <p:nvPr/>
          </p:nvSpPr>
          <p:spPr>
            <a:xfrm>
              <a:off x="1886276" y="1656507"/>
              <a:ext cx="1652218" cy="1329437"/>
            </a:xfrm>
            <a:prstGeom prst="rect">
              <a:avLst/>
            </a:prstGeom>
            <a:noFill/>
            <a:ln>
              <a:noFill/>
            </a:ln>
          </p:spPr>
          <p:txBody>
            <a:bodyPr anchorCtr="0" anchor="t" bIns="149325" lIns="99550" spcFirstLastPara="1" rIns="132725" wrap="square" tIns="99550">
              <a:noAutofit/>
            </a:bodyPr>
            <a:lstStyle/>
            <a:p>
              <a:pPr indent="-152396" lvl="1" marL="152396" marR="0" rtl="0" algn="l">
                <a:lnSpc>
                  <a:spcPct val="9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Usualmente </a:t>
              </a:r>
              <a:r>
                <a:rPr b="1" i="0" lang="en-US" sz="2400" u="none" cap="none" strike="noStrike">
                  <a:solidFill>
                    <a:schemeClr val="dk1"/>
                  </a:solidFill>
                  <a:latin typeface="Arial"/>
                  <a:ea typeface="Arial"/>
                  <a:cs typeface="Arial"/>
                  <a:sym typeface="Arial"/>
                </a:rPr>
                <a:t>morbiliforme</a:t>
              </a:r>
              <a:r>
                <a:rPr b="1" i="0" lang="en-US" sz="1867" u="none" cap="none" strike="noStrike">
                  <a:solidFill>
                    <a:srgbClr val="000000"/>
                  </a:solidFill>
                  <a:latin typeface="Arial"/>
                  <a:ea typeface="Arial"/>
                  <a:cs typeface="Arial"/>
                  <a:sym typeface="Arial"/>
                </a:rPr>
                <a:t>, </a:t>
              </a:r>
              <a:r>
                <a:rPr b="0" i="0" lang="en-US" sz="1867" u="none" cap="none" strike="noStrike">
                  <a:solidFill>
                    <a:srgbClr val="000000"/>
                  </a:solidFill>
                  <a:latin typeface="Arial"/>
                  <a:ea typeface="Arial"/>
                  <a:cs typeface="Arial"/>
                  <a:sym typeface="Arial"/>
                </a:rPr>
                <a:t>pero no siempre</a:t>
              </a:r>
              <a:endParaRPr b="0" i="0" sz="1867" u="none" cap="none" strike="noStrike">
                <a:solidFill>
                  <a:srgbClr val="000000"/>
                </a:solidFill>
                <a:latin typeface="Arial"/>
                <a:ea typeface="Arial"/>
                <a:cs typeface="Arial"/>
                <a:sym typeface="Arial"/>
              </a:endParaRPr>
            </a:p>
            <a:p>
              <a:pPr indent="-152396" lvl="1" marL="152396" marR="0" rtl="0" algn="l">
                <a:lnSpc>
                  <a:spcPct val="90000"/>
                </a:lnSpc>
                <a:spcBef>
                  <a:spcPts val="28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Edema facial con rash en oreja (75%)</a:t>
              </a:r>
              <a:endParaRPr b="0" i="0" sz="1867" u="none" cap="none" strike="noStrike">
                <a:solidFill>
                  <a:srgbClr val="000000"/>
                </a:solidFill>
                <a:latin typeface="Arial"/>
                <a:ea typeface="Arial"/>
                <a:cs typeface="Arial"/>
                <a:sym typeface="Arial"/>
              </a:endParaRPr>
            </a:p>
          </p:txBody>
        </p:sp>
        <p:sp>
          <p:nvSpPr>
            <p:cNvPr id="566" name="Google Shape;566;p31"/>
            <p:cNvSpPr/>
            <p:nvPr/>
          </p:nvSpPr>
          <p:spPr>
            <a:xfrm>
              <a:off x="3769805" y="1172779"/>
              <a:ext cx="1652218" cy="483727"/>
            </a:xfrm>
            <a:prstGeom prst="rect">
              <a:avLst/>
            </a:prstGeom>
            <a:solidFill>
              <a:srgbClr val="4185F2"/>
            </a:solidFill>
            <a:ln cap="flat" cmpd="sng" w="25400">
              <a:solidFill>
                <a:srgbClr val="4185F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67" name="Google Shape;567;p31"/>
            <p:cNvSpPr txBox="1"/>
            <p:nvPr/>
          </p:nvSpPr>
          <p:spPr>
            <a:xfrm>
              <a:off x="3769805" y="1172779"/>
              <a:ext cx="1652218" cy="483727"/>
            </a:xfrm>
            <a:prstGeom prst="rect">
              <a:avLst/>
            </a:prstGeom>
            <a:noFill/>
            <a:ln>
              <a:noFill/>
            </a:ln>
          </p:spPr>
          <p:txBody>
            <a:bodyPr anchorCtr="0" anchor="ctr" bIns="75825" lIns="132725" spcFirstLastPara="1" rIns="132725" wrap="square" tIns="75825">
              <a:noAutofit/>
            </a:bodyPr>
            <a:lstStyle/>
            <a:p>
              <a:pPr indent="0" lvl="0" marL="0" marR="0" rtl="0" algn="ctr">
                <a:lnSpc>
                  <a:spcPct val="90000"/>
                </a:lnSpc>
                <a:spcBef>
                  <a:spcPts val="0"/>
                </a:spcBef>
                <a:spcAft>
                  <a:spcPts val="0"/>
                </a:spcAft>
                <a:buNone/>
              </a:pPr>
              <a:r>
                <a:rPr lang="en-US" sz="1867">
                  <a:solidFill>
                    <a:schemeClr val="lt1"/>
                  </a:solidFill>
                  <a:latin typeface="Arial"/>
                  <a:ea typeface="Arial"/>
                  <a:cs typeface="Arial"/>
                  <a:sym typeface="Arial"/>
                </a:rPr>
                <a:t>Orgánico</a:t>
              </a:r>
              <a:endParaRPr sz="1867">
                <a:solidFill>
                  <a:schemeClr val="lt1"/>
                </a:solidFill>
                <a:latin typeface="Arial"/>
                <a:ea typeface="Arial"/>
                <a:cs typeface="Arial"/>
                <a:sym typeface="Arial"/>
              </a:endParaRPr>
            </a:p>
          </p:txBody>
        </p:sp>
        <p:sp>
          <p:nvSpPr>
            <p:cNvPr id="568" name="Google Shape;568;p31"/>
            <p:cNvSpPr/>
            <p:nvPr/>
          </p:nvSpPr>
          <p:spPr>
            <a:xfrm>
              <a:off x="3769805" y="1656507"/>
              <a:ext cx="1652218" cy="1329437"/>
            </a:xfrm>
            <a:prstGeom prst="rect">
              <a:avLst/>
            </a:prstGeom>
            <a:solidFill>
              <a:srgbClr val="CDD8FB">
                <a:alpha val="89411"/>
              </a:srgbClr>
            </a:solidFill>
            <a:ln cap="flat" cmpd="sng" w="25400">
              <a:solidFill>
                <a:srgbClr val="CDD8FB">
                  <a:alpha val="89411"/>
                </a:srgbClr>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69" name="Google Shape;569;p31"/>
            <p:cNvSpPr txBox="1"/>
            <p:nvPr/>
          </p:nvSpPr>
          <p:spPr>
            <a:xfrm>
              <a:off x="3769805" y="1656507"/>
              <a:ext cx="1652218" cy="1329437"/>
            </a:xfrm>
            <a:prstGeom prst="rect">
              <a:avLst/>
            </a:prstGeom>
            <a:noFill/>
            <a:ln>
              <a:noFill/>
            </a:ln>
          </p:spPr>
          <p:txBody>
            <a:bodyPr anchorCtr="0" anchor="t" bIns="149325" lIns="99550" spcFirstLastPara="1" rIns="132725" wrap="square" tIns="99550">
              <a:noAutofit/>
            </a:bodyPr>
            <a:lstStyle/>
            <a:p>
              <a:pPr indent="-152396" lvl="1" marL="152396" marR="0" rtl="0" algn="l">
                <a:lnSpc>
                  <a:spcPct val="9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Hepático (&gt;50%)</a:t>
              </a:r>
              <a:endParaRPr b="0" i="0" sz="1867" u="none" cap="none" strike="noStrike">
                <a:solidFill>
                  <a:srgbClr val="000000"/>
                </a:solidFill>
                <a:latin typeface="Arial"/>
                <a:ea typeface="Arial"/>
                <a:cs typeface="Arial"/>
                <a:sym typeface="Arial"/>
              </a:endParaRPr>
            </a:p>
            <a:p>
              <a:pPr indent="-152396" lvl="1" marL="152396" marR="0" rtl="0" algn="l">
                <a:lnSpc>
                  <a:spcPct val="90000"/>
                </a:lnSpc>
                <a:spcBef>
                  <a:spcPts val="28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Renal (30%)</a:t>
              </a:r>
              <a:endParaRPr b="0" i="0" sz="1867" u="none" cap="none" strike="noStrike">
                <a:solidFill>
                  <a:srgbClr val="000000"/>
                </a:solidFill>
                <a:latin typeface="Arial"/>
                <a:ea typeface="Arial"/>
                <a:cs typeface="Arial"/>
                <a:sym typeface="Arial"/>
              </a:endParaRPr>
            </a:p>
            <a:p>
              <a:pPr indent="-152396" lvl="1" marL="152396" marR="0" rtl="0" algn="l">
                <a:lnSpc>
                  <a:spcPct val="90000"/>
                </a:lnSpc>
                <a:spcBef>
                  <a:spcPts val="28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Cardiaco</a:t>
              </a:r>
              <a:endParaRPr b="0" i="0" sz="1867" u="none" cap="none" strike="noStrike">
                <a:solidFill>
                  <a:srgbClr val="000000"/>
                </a:solidFill>
                <a:latin typeface="Arial"/>
                <a:ea typeface="Arial"/>
                <a:cs typeface="Arial"/>
                <a:sym typeface="Arial"/>
              </a:endParaRPr>
            </a:p>
            <a:p>
              <a:pPr indent="-152396" lvl="1" marL="152396" marR="0" rtl="0" algn="l">
                <a:lnSpc>
                  <a:spcPct val="90000"/>
                </a:lnSpc>
                <a:spcBef>
                  <a:spcPts val="28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Pulmonar (30%)</a:t>
              </a:r>
              <a:endParaRPr b="0" i="0" sz="1867" u="none" cap="none" strike="noStrike">
                <a:solidFill>
                  <a:srgbClr val="000000"/>
                </a:solidFill>
                <a:latin typeface="Arial"/>
                <a:ea typeface="Arial"/>
                <a:cs typeface="Arial"/>
                <a:sym typeface="Arial"/>
              </a:endParaRPr>
            </a:p>
            <a:p>
              <a:pPr indent="-152396" lvl="1" marL="152396" marR="0" rtl="0" algn="l">
                <a:lnSpc>
                  <a:spcPct val="90000"/>
                </a:lnSpc>
                <a:spcBef>
                  <a:spcPts val="28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Otros</a:t>
              </a:r>
              <a:endParaRPr b="0" i="0" sz="1867" u="none" cap="none" strike="noStrike">
                <a:solidFill>
                  <a:srgbClr val="000000"/>
                </a:solidFill>
                <a:latin typeface="Arial"/>
                <a:ea typeface="Arial"/>
                <a:cs typeface="Arial"/>
                <a:sym typeface="Arial"/>
              </a:endParaRPr>
            </a:p>
          </p:txBody>
        </p:sp>
        <p:sp>
          <p:nvSpPr>
            <p:cNvPr id="570" name="Google Shape;570;p31"/>
            <p:cNvSpPr/>
            <p:nvPr/>
          </p:nvSpPr>
          <p:spPr>
            <a:xfrm>
              <a:off x="5653334" y="1172779"/>
              <a:ext cx="1652218" cy="483727"/>
            </a:xfrm>
            <a:prstGeom prst="rect">
              <a:avLst/>
            </a:prstGeom>
            <a:solidFill>
              <a:srgbClr val="4185F2"/>
            </a:solidFill>
            <a:ln cap="flat" cmpd="sng" w="25400">
              <a:solidFill>
                <a:srgbClr val="4185F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71" name="Google Shape;571;p31"/>
            <p:cNvSpPr txBox="1"/>
            <p:nvPr/>
          </p:nvSpPr>
          <p:spPr>
            <a:xfrm>
              <a:off x="5653334" y="1172779"/>
              <a:ext cx="1652218" cy="483727"/>
            </a:xfrm>
            <a:prstGeom prst="rect">
              <a:avLst/>
            </a:prstGeom>
            <a:noFill/>
            <a:ln>
              <a:noFill/>
            </a:ln>
          </p:spPr>
          <p:txBody>
            <a:bodyPr anchorCtr="0" anchor="ctr" bIns="75825" lIns="132725" spcFirstLastPara="1" rIns="132725" wrap="square" tIns="75825">
              <a:noAutofit/>
            </a:bodyPr>
            <a:lstStyle/>
            <a:p>
              <a:pPr indent="0" lvl="0" marL="0" marR="0" rtl="0" algn="ctr">
                <a:lnSpc>
                  <a:spcPct val="90000"/>
                </a:lnSpc>
                <a:spcBef>
                  <a:spcPts val="0"/>
                </a:spcBef>
                <a:spcAft>
                  <a:spcPts val="0"/>
                </a:spcAft>
                <a:buNone/>
              </a:pPr>
              <a:r>
                <a:rPr lang="en-US" sz="1867">
                  <a:solidFill>
                    <a:schemeClr val="lt1"/>
                  </a:solidFill>
                  <a:latin typeface="Arial"/>
                  <a:ea typeface="Arial"/>
                  <a:cs typeface="Arial"/>
                  <a:sym typeface="Arial"/>
                </a:rPr>
                <a:t>Laboratorio</a:t>
              </a:r>
              <a:endParaRPr sz="1867">
                <a:solidFill>
                  <a:schemeClr val="lt1"/>
                </a:solidFill>
                <a:latin typeface="Arial"/>
                <a:ea typeface="Arial"/>
                <a:cs typeface="Arial"/>
                <a:sym typeface="Arial"/>
              </a:endParaRPr>
            </a:p>
          </p:txBody>
        </p:sp>
        <p:sp>
          <p:nvSpPr>
            <p:cNvPr id="572" name="Google Shape;572;p31"/>
            <p:cNvSpPr/>
            <p:nvPr/>
          </p:nvSpPr>
          <p:spPr>
            <a:xfrm>
              <a:off x="5653334" y="1656507"/>
              <a:ext cx="1652218" cy="1329437"/>
            </a:xfrm>
            <a:prstGeom prst="rect">
              <a:avLst/>
            </a:prstGeom>
            <a:solidFill>
              <a:srgbClr val="CDD8FB">
                <a:alpha val="89411"/>
              </a:srgbClr>
            </a:solidFill>
            <a:ln cap="flat" cmpd="sng" w="25400">
              <a:solidFill>
                <a:srgbClr val="CDD8FB">
                  <a:alpha val="89411"/>
                </a:srgbClr>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73" name="Google Shape;573;p31"/>
            <p:cNvSpPr txBox="1"/>
            <p:nvPr/>
          </p:nvSpPr>
          <p:spPr>
            <a:xfrm>
              <a:off x="5653334" y="1656507"/>
              <a:ext cx="1652218" cy="1329437"/>
            </a:xfrm>
            <a:prstGeom prst="rect">
              <a:avLst/>
            </a:prstGeom>
            <a:noFill/>
            <a:ln>
              <a:noFill/>
            </a:ln>
          </p:spPr>
          <p:txBody>
            <a:bodyPr anchorCtr="0" anchor="t" bIns="149325" lIns="99550" spcFirstLastPara="1" rIns="132725" wrap="square" tIns="99550">
              <a:noAutofit/>
            </a:bodyPr>
            <a:lstStyle/>
            <a:p>
              <a:pPr indent="-152396" lvl="1" marL="152396" marR="0" rtl="0" algn="l">
                <a:lnSpc>
                  <a:spcPct val="9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Eosinofilia (&gt;90%)</a:t>
              </a:r>
              <a:endParaRPr b="0" i="0" sz="1867" u="none" cap="none" strike="noStrike">
                <a:solidFill>
                  <a:srgbClr val="000000"/>
                </a:solidFill>
                <a:latin typeface="Arial"/>
                <a:ea typeface="Arial"/>
                <a:cs typeface="Arial"/>
                <a:sym typeface="Arial"/>
              </a:endParaRPr>
            </a:p>
            <a:p>
              <a:pPr indent="-152396" lvl="1" marL="152396" marR="0" rtl="0" algn="l">
                <a:lnSpc>
                  <a:spcPct val="90000"/>
                </a:lnSpc>
                <a:spcBef>
                  <a:spcPts val="28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Linfocitosis atípica (65 – 80%) </a:t>
              </a:r>
              <a:endParaRPr b="0" i="0" sz="1867" u="none" cap="none" strike="noStrike">
                <a:solidFill>
                  <a:srgbClr val="000000"/>
                </a:solidFill>
                <a:latin typeface="Arial"/>
                <a:ea typeface="Arial"/>
                <a:cs typeface="Arial"/>
                <a:sym typeface="Arial"/>
              </a:endParaRPr>
            </a:p>
          </p:txBody>
        </p:sp>
      </p:grpSp>
      <p:pic>
        <p:nvPicPr>
          <p:cNvPr descr="Image: Erupción morbiliforme - Manual MSD versión para profesionales" id="574" name="Google Shape;574;p31"/>
          <p:cNvPicPr preferRelativeResize="0"/>
          <p:nvPr/>
        </p:nvPicPr>
        <p:blipFill rotWithShape="1">
          <a:blip r:embed="rId3">
            <a:alphaModFix/>
          </a:blip>
          <a:srcRect b="0" l="0" r="0" t="0"/>
          <a:stretch/>
        </p:blipFill>
        <p:spPr>
          <a:xfrm>
            <a:off x="4056491" y="4262996"/>
            <a:ext cx="1649896" cy="1787387"/>
          </a:xfrm>
          <a:prstGeom prst="rect">
            <a:avLst/>
          </a:prstGeom>
          <a:noFill/>
          <a:ln>
            <a:noFill/>
          </a:ln>
        </p:spPr>
      </p:pic>
      <p:pic>
        <p:nvPicPr>
          <p:cNvPr descr="Derivaciones intrahepáticas en adultos con insuficiencia renal debida a  enfermedad hepática | Cochrane Iberoamérica" id="575" name="Google Shape;575;p31"/>
          <p:cNvPicPr preferRelativeResize="0"/>
          <p:nvPr/>
        </p:nvPicPr>
        <p:blipFill rotWithShape="1">
          <a:blip r:embed="rId4">
            <a:alphaModFix/>
          </a:blip>
          <a:srcRect b="0" l="0" r="0" t="0"/>
          <a:stretch/>
        </p:blipFill>
        <p:spPr>
          <a:xfrm>
            <a:off x="6514587" y="4236949"/>
            <a:ext cx="1787387" cy="1787387"/>
          </a:xfrm>
          <a:prstGeom prst="rect">
            <a:avLst/>
          </a:prstGeom>
          <a:noFill/>
          <a:ln>
            <a:noFill/>
          </a:ln>
        </p:spPr>
      </p:pic>
      <p:pic>
        <p:nvPicPr>
          <p:cNvPr descr="Fiebre imágenes de stock de arte vectorial | Depositphotos" id="576" name="Google Shape;576;p31"/>
          <p:cNvPicPr preferRelativeResize="0"/>
          <p:nvPr/>
        </p:nvPicPr>
        <p:blipFill rotWithShape="1">
          <a:blip r:embed="rId5">
            <a:alphaModFix/>
          </a:blip>
          <a:srcRect b="0" l="0" r="0" t="0"/>
          <a:stretch/>
        </p:blipFill>
        <p:spPr>
          <a:xfrm>
            <a:off x="1476128" y="4236950"/>
            <a:ext cx="1995281" cy="1995281"/>
          </a:xfrm>
          <a:prstGeom prst="rect">
            <a:avLst/>
          </a:prstGeom>
          <a:noFill/>
          <a:ln>
            <a:noFill/>
          </a:ln>
        </p:spPr>
      </p:pic>
      <p:pic>
        <p:nvPicPr>
          <p:cNvPr descr="Desórdenes eosinofílicos | Eosinofilia | MedlinePlus en español" id="577" name="Google Shape;577;p31"/>
          <p:cNvPicPr preferRelativeResize="0"/>
          <p:nvPr/>
        </p:nvPicPr>
        <p:blipFill rotWithShape="1">
          <a:blip r:embed="rId6">
            <a:alphaModFix/>
          </a:blip>
          <a:srcRect b="0" l="0" r="0" t="0"/>
          <a:stretch/>
        </p:blipFill>
        <p:spPr>
          <a:xfrm>
            <a:off x="8664173" y="4323859"/>
            <a:ext cx="2424760" cy="161356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1" name="Shape 581"/>
        <p:cNvGrpSpPr/>
        <p:nvPr/>
      </p:nvGrpSpPr>
      <p:grpSpPr>
        <a:xfrm>
          <a:off x="0" y="0"/>
          <a:ext cx="0" cy="0"/>
          <a:chOff x="0" y="0"/>
          <a:chExt cx="0" cy="0"/>
        </a:xfrm>
      </p:grpSpPr>
      <p:sp>
        <p:nvSpPr>
          <p:cNvPr id="582" name="Google Shape;582;p32"/>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83" name="Google Shape;583;p3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4" name="Google Shape;584;p32"/>
          <p:cNvSpPr txBox="1"/>
          <p:nvPr>
            <p:ph type="title"/>
          </p:nvPr>
        </p:nvSpPr>
        <p:spPr>
          <a:xfrm>
            <a:off x="640080" y="329184"/>
            <a:ext cx="6894576"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Arial"/>
              <a:buNone/>
            </a:pPr>
            <a:r>
              <a:rPr lang="en-US" sz="6100"/>
              <a:t>Compromiso cutáneo</a:t>
            </a:r>
            <a:endParaRPr/>
          </a:p>
        </p:txBody>
      </p:sp>
      <p:sp>
        <p:nvSpPr>
          <p:cNvPr id="585" name="Google Shape;585;p32"/>
          <p:cNvSpPr/>
          <p:nvPr/>
        </p:nvSpPr>
        <p:spPr>
          <a:xfrm>
            <a:off x="758952" y="2395728"/>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6" name="Google Shape;586;p32"/>
          <p:cNvSpPr txBox="1"/>
          <p:nvPr>
            <p:ph idx="1" type="body"/>
          </p:nvPr>
        </p:nvSpPr>
        <p:spPr>
          <a:xfrm>
            <a:off x="640080" y="2706624"/>
            <a:ext cx="6894576" cy="38221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Char char="•"/>
            </a:pPr>
            <a:r>
              <a:rPr b="1" lang="en-US" sz="2800"/>
              <a:t>Suele ser un rash maculopapular, pero se han encontrado púrpuras, placas, pústulas, lesiones diana entre otras.</a:t>
            </a:r>
            <a:endParaRPr/>
          </a:p>
          <a:p>
            <a:pPr indent="114300" lvl="0" marL="0" rtl="0" algn="l">
              <a:lnSpc>
                <a:spcPct val="100000"/>
              </a:lnSpc>
              <a:spcBef>
                <a:spcPts val="600"/>
              </a:spcBef>
              <a:spcAft>
                <a:spcPts val="0"/>
              </a:spcAft>
              <a:buClr>
                <a:schemeClr val="dk1"/>
              </a:buClr>
              <a:buSzPts val="1800"/>
              <a:buFont typeface="Arial"/>
              <a:buNone/>
            </a:pPr>
            <a:r>
              <a:t/>
            </a:r>
            <a:endParaRPr b="1" sz="2800"/>
          </a:p>
          <a:p>
            <a:pPr indent="0" lvl="0" marL="0" rtl="0" algn="l">
              <a:lnSpc>
                <a:spcPct val="100000"/>
              </a:lnSpc>
              <a:spcBef>
                <a:spcPts val="600"/>
              </a:spcBef>
              <a:spcAft>
                <a:spcPts val="0"/>
              </a:spcAft>
              <a:buClr>
                <a:schemeClr val="dk1"/>
              </a:buClr>
              <a:buSzPts val="1800"/>
              <a:buFont typeface="Arial"/>
              <a:buChar char="•"/>
            </a:pPr>
            <a:r>
              <a:rPr b="1" lang="en-US" sz="2800"/>
              <a:t>Usualmente en tronco y extremidades.</a:t>
            </a:r>
            <a:endParaRPr/>
          </a:p>
          <a:p>
            <a:pPr indent="114300" lvl="0" marL="0" rtl="0" algn="l">
              <a:lnSpc>
                <a:spcPct val="100000"/>
              </a:lnSpc>
              <a:spcBef>
                <a:spcPts val="600"/>
              </a:spcBef>
              <a:spcAft>
                <a:spcPts val="0"/>
              </a:spcAft>
              <a:buClr>
                <a:schemeClr val="dk1"/>
              </a:buClr>
              <a:buSzPts val="1800"/>
              <a:buFont typeface="Arial"/>
              <a:buNone/>
            </a:pPr>
            <a:r>
              <a:t/>
            </a:r>
            <a:endParaRPr b="1" sz="2800"/>
          </a:p>
          <a:p>
            <a:pPr indent="0" lvl="0" marL="0" rtl="0" algn="l">
              <a:lnSpc>
                <a:spcPct val="100000"/>
              </a:lnSpc>
              <a:spcBef>
                <a:spcPts val="600"/>
              </a:spcBef>
              <a:spcAft>
                <a:spcPts val="0"/>
              </a:spcAft>
              <a:buClr>
                <a:schemeClr val="dk1"/>
              </a:buClr>
              <a:buSzPts val="1800"/>
              <a:buFont typeface="Arial"/>
              <a:buChar char="•"/>
            </a:pPr>
            <a:r>
              <a:rPr b="1" lang="en-US" sz="2800"/>
              <a:t>Alrededor del 80% tiene &gt; 50% SCT involucrado.</a:t>
            </a:r>
            <a:endParaRPr/>
          </a:p>
          <a:p>
            <a:pPr indent="114300" lvl="0" marL="0" rtl="0" algn="l">
              <a:lnSpc>
                <a:spcPct val="100000"/>
              </a:lnSpc>
              <a:spcBef>
                <a:spcPts val="600"/>
              </a:spcBef>
              <a:spcAft>
                <a:spcPts val="0"/>
              </a:spcAft>
              <a:buClr>
                <a:schemeClr val="dk1"/>
              </a:buClr>
              <a:buSzPts val="1800"/>
              <a:buFont typeface="Arial"/>
              <a:buNone/>
            </a:pPr>
            <a:r>
              <a:t/>
            </a:r>
            <a:endParaRPr b="1" sz="2800"/>
          </a:p>
          <a:p>
            <a:pPr indent="0" lvl="0" marL="0" rtl="0" algn="l">
              <a:lnSpc>
                <a:spcPct val="100000"/>
              </a:lnSpc>
              <a:spcBef>
                <a:spcPts val="600"/>
              </a:spcBef>
              <a:spcAft>
                <a:spcPts val="600"/>
              </a:spcAft>
              <a:buClr>
                <a:schemeClr val="dk1"/>
              </a:buClr>
              <a:buSzPts val="1800"/>
              <a:buFont typeface="Arial"/>
              <a:buChar char="•"/>
            </a:pPr>
            <a:r>
              <a:rPr b="1" lang="en-US" sz="2800"/>
              <a:t>Edema facial en alrededor del 70%. </a:t>
            </a:r>
            <a:endParaRPr/>
          </a:p>
        </p:txBody>
      </p:sp>
      <p:pic>
        <p:nvPicPr>
          <p:cNvPr id="587" name="Google Shape;587;p32"/>
          <p:cNvPicPr preferRelativeResize="0"/>
          <p:nvPr/>
        </p:nvPicPr>
        <p:blipFill rotWithShape="1">
          <a:blip r:embed="rId3">
            <a:alphaModFix/>
          </a:blip>
          <a:srcRect b="6182" l="0" r="1" t="16156"/>
          <a:stretch/>
        </p:blipFill>
        <p:spPr>
          <a:xfrm>
            <a:off x="8156454" y="-5"/>
            <a:ext cx="4035547" cy="4178808"/>
          </a:xfrm>
          <a:custGeom>
            <a:rect b="b" l="l" r="r" t="t"/>
            <a:pathLst>
              <a:path extrusionOk="0" h="4178808" w="4035547">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ln>
            <a:noFill/>
          </a:ln>
        </p:spPr>
      </p:pic>
      <p:pic>
        <p:nvPicPr>
          <p:cNvPr id="588" name="Google Shape;588;p32"/>
          <p:cNvPicPr preferRelativeResize="0"/>
          <p:nvPr/>
        </p:nvPicPr>
        <p:blipFill rotWithShape="1">
          <a:blip r:embed="rId4">
            <a:alphaModFix/>
          </a:blip>
          <a:srcRect b="8592" l="0" r="-1" t="9193"/>
          <a:stretch/>
        </p:blipFill>
        <p:spPr>
          <a:xfrm>
            <a:off x="8144356" y="4362195"/>
            <a:ext cx="4047645" cy="2495811"/>
          </a:xfrm>
          <a:custGeom>
            <a:rect b="b" l="l" r="r" t="t"/>
            <a:pathLst>
              <a:path extrusionOk="0" h="2495811" w="4047645">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2" name="Shape 592"/>
        <p:cNvGrpSpPr/>
        <p:nvPr/>
      </p:nvGrpSpPr>
      <p:grpSpPr>
        <a:xfrm>
          <a:off x="0" y="0"/>
          <a:ext cx="0" cy="0"/>
          <a:chOff x="0" y="0"/>
          <a:chExt cx="0" cy="0"/>
        </a:xfrm>
      </p:grpSpPr>
      <p:sp>
        <p:nvSpPr>
          <p:cNvPr id="593" name="Google Shape;593;p33"/>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94" name="Google Shape;594;p3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5" name="Google Shape;595;p33"/>
          <p:cNvSpPr txBox="1"/>
          <p:nvPr>
            <p:ph type="title"/>
          </p:nvPr>
        </p:nvSpPr>
        <p:spPr>
          <a:xfrm>
            <a:off x="6739128" y="638089"/>
            <a:ext cx="4818888" cy="147680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Arial"/>
              <a:buNone/>
            </a:pPr>
            <a:r>
              <a:rPr lang="en-US"/>
              <a:t>Compromiso hepático</a:t>
            </a:r>
            <a:endParaRPr/>
          </a:p>
        </p:txBody>
      </p:sp>
      <p:sp>
        <p:nvSpPr>
          <p:cNvPr id="596" name="Google Shape;596;p33"/>
          <p:cNvSpPr/>
          <p:nvPr/>
        </p:nvSpPr>
        <p:spPr>
          <a:xfrm>
            <a:off x="6739128" y="2381825"/>
            <a:ext cx="4114800" cy="18288"/>
          </a:xfrm>
          <a:custGeom>
            <a:rect b="b" l="l" r="r" t="t"/>
            <a:pathLst>
              <a:path extrusionOk="0" fill="none" h="18288" w="411480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extrusionOk="0" h="18288" w="411480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7" name="Google Shape;597;p33"/>
          <p:cNvSpPr txBox="1"/>
          <p:nvPr>
            <p:ph idx="1" type="body"/>
          </p:nvPr>
        </p:nvSpPr>
        <p:spPr>
          <a:xfrm>
            <a:off x="6739128" y="2664886"/>
            <a:ext cx="4818888" cy="41565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chemeClr val="dk1"/>
              </a:buClr>
              <a:buSzPct val="81081"/>
              <a:buFont typeface="Arial"/>
              <a:buChar char="•"/>
            </a:pPr>
            <a:r>
              <a:rPr b="1" lang="en-US" sz="2400"/>
              <a:t>Compromiso visceral más frecuente (53 a 90%).</a:t>
            </a:r>
            <a:endParaRPr/>
          </a:p>
          <a:p>
            <a:pPr indent="114300" lvl="0" marL="0" rtl="0" algn="l">
              <a:lnSpc>
                <a:spcPct val="100000"/>
              </a:lnSpc>
              <a:spcBef>
                <a:spcPts val="600"/>
              </a:spcBef>
              <a:spcAft>
                <a:spcPts val="0"/>
              </a:spcAft>
              <a:buClr>
                <a:schemeClr val="dk1"/>
              </a:buClr>
              <a:buSzPct val="81081"/>
              <a:buFont typeface="Arial"/>
              <a:buNone/>
            </a:pPr>
            <a:r>
              <a:t/>
            </a:r>
            <a:endParaRPr b="1" sz="2400"/>
          </a:p>
          <a:p>
            <a:pPr indent="0" lvl="0" marL="0" rtl="0" algn="l">
              <a:lnSpc>
                <a:spcPct val="100000"/>
              </a:lnSpc>
              <a:spcBef>
                <a:spcPts val="600"/>
              </a:spcBef>
              <a:spcAft>
                <a:spcPts val="0"/>
              </a:spcAft>
              <a:buClr>
                <a:schemeClr val="dk1"/>
              </a:buClr>
              <a:buSzPct val="81081"/>
              <a:buFont typeface="Arial"/>
              <a:buChar char="•"/>
            </a:pPr>
            <a:r>
              <a:rPr b="1" lang="en-US" sz="2400"/>
              <a:t>La mayoría de las veces leve y transitorio.</a:t>
            </a:r>
            <a:endParaRPr/>
          </a:p>
          <a:p>
            <a:pPr indent="114300" lvl="0" marL="0" rtl="0" algn="l">
              <a:lnSpc>
                <a:spcPct val="100000"/>
              </a:lnSpc>
              <a:spcBef>
                <a:spcPts val="600"/>
              </a:spcBef>
              <a:spcAft>
                <a:spcPts val="0"/>
              </a:spcAft>
              <a:buClr>
                <a:schemeClr val="dk1"/>
              </a:buClr>
              <a:buSzPct val="81081"/>
              <a:buFont typeface="Arial"/>
              <a:buNone/>
            </a:pPr>
            <a:r>
              <a:t/>
            </a:r>
            <a:endParaRPr b="1" sz="2400"/>
          </a:p>
          <a:p>
            <a:pPr indent="0" lvl="0" marL="0" rtl="0" algn="l">
              <a:lnSpc>
                <a:spcPct val="100000"/>
              </a:lnSpc>
              <a:spcBef>
                <a:spcPts val="600"/>
              </a:spcBef>
              <a:spcAft>
                <a:spcPts val="0"/>
              </a:spcAft>
              <a:buClr>
                <a:schemeClr val="dk1"/>
              </a:buClr>
              <a:buSzPct val="81081"/>
              <a:buFont typeface="Arial"/>
              <a:buChar char="•"/>
            </a:pPr>
            <a:r>
              <a:rPr b="1" lang="en-US" sz="2400"/>
              <a:t>Puede haber patrón colestásico (37%), hepatocelular (19%) y mixto (27%).</a:t>
            </a:r>
            <a:endParaRPr/>
          </a:p>
          <a:p>
            <a:pPr indent="114300" lvl="0" marL="0" rtl="0" algn="l">
              <a:lnSpc>
                <a:spcPct val="100000"/>
              </a:lnSpc>
              <a:spcBef>
                <a:spcPts val="600"/>
              </a:spcBef>
              <a:spcAft>
                <a:spcPts val="0"/>
              </a:spcAft>
              <a:buClr>
                <a:schemeClr val="dk1"/>
              </a:buClr>
              <a:buSzPct val="81081"/>
              <a:buFont typeface="Arial"/>
              <a:buNone/>
            </a:pPr>
            <a:r>
              <a:t/>
            </a:r>
            <a:endParaRPr b="1" sz="2400"/>
          </a:p>
          <a:p>
            <a:pPr indent="0" lvl="0" marL="0" rtl="0" algn="l">
              <a:lnSpc>
                <a:spcPct val="100000"/>
              </a:lnSpc>
              <a:spcBef>
                <a:spcPts val="600"/>
              </a:spcBef>
              <a:spcAft>
                <a:spcPts val="0"/>
              </a:spcAft>
              <a:buClr>
                <a:schemeClr val="dk1"/>
              </a:buClr>
              <a:buSzPct val="81081"/>
              <a:buFont typeface="Arial"/>
              <a:buChar char="•"/>
            </a:pPr>
            <a:r>
              <a:rPr b="1" lang="en-US" sz="2400"/>
              <a:t>Hasta la mitad puede elevar las pruebas hepáticas más de 10 veces sobre el LSN</a:t>
            </a:r>
            <a:endParaRPr/>
          </a:p>
          <a:p>
            <a:pPr indent="114300" lvl="0" marL="0" rtl="0" algn="l">
              <a:lnSpc>
                <a:spcPct val="100000"/>
              </a:lnSpc>
              <a:spcBef>
                <a:spcPts val="600"/>
              </a:spcBef>
              <a:spcAft>
                <a:spcPts val="0"/>
              </a:spcAft>
              <a:buClr>
                <a:schemeClr val="dk1"/>
              </a:buClr>
              <a:buSzPct val="81081"/>
              <a:buFont typeface="Arial"/>
              <a:buNone/>
            </a:pPr>
            <a:r>
              <a:t/>
            </a:r>
            <a:endParaRPr b="1" sz="2400"/>
          </a:p>
          <a:p>
            <a:pPr indent="0" lvl="0" marL="0" rtl="0" algn="l">
              <a:lnSpc>
                <a:spcPct val="100000"/>
              </a:lnSpc>
              <a:spcBef>
                <a:spcPts val="600"/>
              </a:spcBef>
              <a:spcAft>
                <a:spcPts val="0"/>
              </a:spcAft>
              <a:buClr>
                <a:schemeClr val="dk1"/>
              </a:buClr>
              <a:buSzPct val="81081"/>
              <a:buFont typeface="Arial"/>
              <a:buChar char="•"/>
            </a:pPr>
            <a:r>
              <a:rPr b="1" lang="en-US" sz="2400"/>
              <a:t>Puede ocurrir falla hepática fulminante pero es inusual. </a:t>
            </a:r>
            <a:endParaRPr/>
          </a:p>
          <a:p>
            <a:pPr indent="114300" lvl="0" marL="0" rtl="0" algn="l">
              <a:lnSpc>
                <a:spcPct val="100000"/>
              </a:lnSpc>
              <a:spcBef>
                <a:spcPts val="600"/>
              </a:spcBef>
              <a:spcAft>
                <a:spcPts val="600"/>
              </a:spcAft>
              <a:buClr>
                <a:schemeClr val="dk1"/>
              </a:buClr>
              <a:buSzPct val="108108"/>
              <a:buFont typeface="Arial"/>
              <a:buNone/>
            </a:pPr>
            <a:r>
              <a:t/>
            </a:r>
            <a:endParaRPr sz="1800"/>
          </a:p>
        </p:txBody>
      </p:sp>
      <p:pic>
        <p:nvPicPr>
          <p:cNvPr id="598" name="Google Shape;598;p33"/>
          <p:cNvPicPr preferRelativeResize="0"/>
          <p:nvPr/>
        </p:nvPicPr>
        <p:blipFill rotWithShape="1">
          <a:blip r:embed="rId3">
            <a:alphaModFix/>
          </a:blip>
          <a:srcRect b="0" l="0" r="0" t="0"/>
          <a:stretch/>
        </p:blipFill>
        <p:spPr>
          <a:xfrm>
            <a:off x="630936" y="1607070"/>
            <a:ext cx="5458968" cy="364386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2" name="Shape 602"/>
        <p:cNvGrpSpPr/>
        <p:nvPr/>
      </p:nvGrpSpPr>
      <p:grpSpPr>
        <a:xfrm>
          <a:off x="0" y="0"/>
          <a:ext cx="0" cy="0"/>
          <a:chOff x="0" y="0"/>
          <a:chExt cx="0" cy="0"/>
        </a:xfrm>
      </p:grpSpPr>
      <p:sp>
        <p:nvSpPr>
          <p:cNvPr id="603" name="Google Shape;603;p34"/>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04" name="Google Shape;604;p3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5" name="Google Shape;605;p34"/>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Arial"/>
              <a:buNone/>
            </a:pPr>
            <a:r>
              <a:rPr lang="en-US" sz="5100"/>
              <a:t>Compromiso renal</a:t>
            </a:r>
            <a:endParaRPr/>
          </a:p>
        </p:txBody>
      </p:sp>
      <p:sp>
        <p:nvSpPr>
          <p:cNvPr id="606" name="Google Shape;606;p34"/>
          <p:cNvSpPr/>
          <p:nvPr/>
        </p:nvSpPr>
        <p:spPr>
          <a:xfrm>
            <a:off x="765093" y="2563839"/>
            <a:ext cx="3931920" cy="27432"/>
          </a:xfrm>
          <a:custGeom>
            <a:rect b="b" l="l" r="r" t="t"/>
            <a:pathLst>
              <a:path extrusionOk="0" fill="none" h="27432" w="393192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extrusionOk="0" h="27432" w="393192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7" name="Google Shape;607;p34"/>
          <p:cNvSpPr txBox="1"/>
          <p:nvPr>
            <p:ph idx="1" type="body"/>
          </p:nvPr>
        </p:nvSpPr>
        <p:spPr>
          <a:xfrm>
            <a:off x="640080" y="2872898"/>
            <a:ext cx="4368602" cy="398510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chemeClr val="dk1"/>
              </a:buClr>
              <a:buSzPts val="1800"/>
              <a:buFont typeface="Arial"/>
              <a:buChar char="•"/>
            </a:pPr>
            <a:r>
              <a:rPr b="1" lang="en-US" sz="2800"/>
              <a:t>Desde proteinuria hasta falla renal.</a:t>
            </a:r>
            <a:endParaRPr/>
          </a:p>
          <a:p>
            <a:pPr indent="114300" lvl="0" marL="0" rtl="0" algn="l">
              <a:lnSpc>
                <a:spcPct val="100000"/>
              </a:lnSpc>
              <a:spcBef>
                <a:spcPts val="600"/>
              </a:spcBef>
              <a:spcAft>
                <a:spcPts val="0"/>
              </a:spcAft>
              <a:buClr>
                <a:schemeClr val="dk1"/>
              </a:buClr>
              <a:buSzPts val="1800"/>
              <a:buFont typeface="Arial"/>
              <a:buNone/>
            </a:pPr>
            <a:r>
              <a:t/>
            </a:r>
            <a:endParaRPr b="1" sz="2800"/>
          </a:p>
          <a:p>
            <a:pPr indent="0" lvl="0" marL="0" rtl="0" algn="l">
              <a:lnSpc>
                <a:spcPct val="100000"/>
              </a:lnSpc>
              <a:spcBef>
                <a:spcPts val="600"/>
              </a:spcBef>
              <a:spcAft>
                <a:spcPts val="0"/>
              </a:spcAft>
              <a:buClr>
                <a:schemeClr val="dk1"/>
              </a:buClr>
              <a:buSzPts val="1800"/>
              <a:buFont typeface="Arial"/>
              <a:buChar char="•"/>
            </a:pPr>
            <a:r>
              <a:rPr b="1" lang="en-US" sz="2800"/>
              <a:t>La nefritis intersticial aguda ocurre entre un 10 a 30% de los casos.</a:t>
            </a:r>
            <a:endParaRPr/>
          </a:p>
          <a:p>
            <a:pPr indent="114300" lvl="0" marL="0" rtl="0" algn="l">
              <a:lnSpc>
                <a:spcPct val="100000"/>
              </a:lnSpc>
              <a:spcBef>
                <a:spcPts val="600"/>
              </a:spcBef>
              <a:spcAft>
                <a:spcPts val="0"/>
              </a:spcAft>
              <a:buClr>
                <a:schemeClr val="dk1"/>
              </a:buClr>
              <a:buSzPts val="1800"/>
              <a:buFont typeface="Arial"/>
              <a:buNone/>
            </a:pPr>
            <a:r>
              <a:t/>
            </a:r>
            <a:endParaRPr b="1" sz="2800"/>
          </a:p>
          <a:p>
            <a:pPr indent="0" lvl="0" marL="0" rtl="0" algn="l">
              <a:lnSpc>
                <a:spcPct val="100000"/>
              </a:lnSpc>
              <a:spcBef>
                <a:spcPts val="600"/>
              </a:spcBef>
              <a:spcAft>
                <a:spcPts val="0"/>
              </a:spcAft>
              <a:buClr>
                <a:schemeClr val="dk1"/>
              </a:buClr>
              <a:buSzPts val="1800"/>
              <a:buFont typeface="Arial"/>
              <a:buChar char="•"/>
            </a:pPr>
            <a:r>
              <a:rPr b="1" lang="en-US" sz="2800"/>
              <a:t>Hasta 8% presenta AKI.</a:t>
            </a:r>
            <a:endParaRPr/>
          </a:p>
          <a:p>
            <a:pPr indent="114300" lvl="0" marL="0" rtl="0" algn="l">
              <a:lnSpc>
                <a:spcPct val="100000"/>
              </a:lnSpc>
              <a:spcBef>
                <a:spcPts val="600"/>
              </a:spcBef>
              <a:spcAft>
                <a:spcPts val="0"/>
              </a:spcAft>
              <a:buClr>
                <a:schemeClr val="dk1"/>
              </a:buClr>
              <a:buSzPts val="1800"/>
              <a:buFont typeface="Arial"/>
              <a:buNone/>
            </a:pPr>
            <a:r>
              <a:t/>
            </a:r>
            <a:endParaRPr b="1" sz="2800"/>
          </a:p>
          <a:p>
            <a:pPr indent="0" lvl="0" marL="0" rtl="0" algn="l">
              <a:lnSpc>
                <a:spcPct val="100000"/>
              </a:lnSpc>
              <a:spcBef>
                <a:spcPts val="600"/>
              </a:spcBef>
              <a:spcAft>
                <a:spcPts val="600"/>
              </a:spcAft>
              <a:buClr>
                <a:schemeClr val="dk1"/>
              </a:buClr>
              <a:buSzPts val="1800"/>
              <a:buFont typeface="Arial"/>
              <a:buChar char="•"/>
            </a:pPr>
            <a:r>
              <a:rPr b="1" lang="en-US" sz="2800"/>
              <a:t>Hasta 3% requerirá TRR de agudo o crónico. </a:t>
            </a:r>
            <a:endParaRPr/>
          </a:p>
        </p:txBody>
      </p:sp>
      <p:pic>
        <p:nvPicPr>
          <p:cNvPr id="608" name="Google Shape;608;p34"/>
          <p:cNvPicPr preferRelativeResize="0"/>
          <p:nvPr/>
        </p:nvPicPr>
        <p:blipFill rotWithShape="1">
          <a:blip r:embed="rId3">
            <a:alphaModFix/>
          </a:blip>
          <a:srcRect b="52" l="0" r="0"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2" name="Shape 612"/>
        <p:cNvGrpSpPr/>
        <p:nvPr/>
      </p:nvGrpSpPr>
      <p:grpSpPr>
        <a:xfrm>
          <a:off x="0" y="0"/>
          <a:ext cx="0" cy="0"/>
          <a:chOff x="0" y="0"/>
          <a:chExt cx="0" cy="0"/>
        </a:xfrm>
      </p:grpSpPr>
      <p:sp>
        <p:nvSpPr>
          <p:cNvPr id="613" name="Google Shape;613;p35"/>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14" name="Google Shape;614;p3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5" name="Google Shape;615;p35"/>
          <p:cNvSpPr txBox="1"/>
          <p:nvPr>
            <p:ph type="title"/>
          </p:nvPr>
        </p:nvSpPr>
        <p:spPr>
          <a:xfrm>
            <a:off x="4797501" y="329184"/>
            <a:ext cx="6755626"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Arial"/>
              <a:buNone/>
            </a:pPr>
            <a:r>
              <a:rPr lang="en-US" sz="5600"/>
              <a:t>Compromiso cardio -pulmonar</a:t>
            </a:r>
            <a:endParaRPr/>
          </a:p>
        </p:txBody>
      </p:sp>
      <p:sp>
        <p:nvSpPr>
          <p:cNvPr id="616" name="Google Shape;616;p35"/>
          <p:cNvSpPr/>
          <p:nvPr/>
        </p:nvSpPr>
        <p:spPr>
          <a:xfrm>
            <a:off x="4797494" y="2395728"/>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7" name="Google Shape;617;p35"/>
          <p:cNvSpPr txBox="1"/>
          <p:nvPr>
            <p:ph idx="1" type="body"/>
          </p:nvPr>
        </p:nvSpPr>
        <p:spPr>
          <a:xfrm>
            <a:off x="4429271" y="2660904"/>
            <a:ext cx="7291674" cy="386791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Char char="•"/>
            </a:pPr>
            <a:r>
              <a:rPr b="1" lang="en-US" sz="1800"/>
              <a:t>Cardiaco</a:t>
            </a:r>
            <a:endParaRPr b="1" sz="1800"/>
          </a:p>
          <a:p>
            <a:pPr indent="0" lvl="0" marL="0" rtl="0" algn="l">
              <a:lnSpc>
                <a:spcPct val="100000"/>
              </a:lnSpc>
              <a:spcBef>
                <a:spcPts val="600"/>
              </a:spcBef>
              <a:spcAft>
                <a:spcPts val="0"/>
              </a:spcAft>
              <a:buClr>
                <a:schemeClr val="dk1"/>
              </a:buClr>
              <a:buSzPts val="1800"/>
              <a:buFont typeface="Arial"/>
              <a:buChar char="•"/>
            </a:pPr>
            <a:r>
              <a:rPr b="1" lang="en-US" sz="1800"/>
              <a:t>2 a 20% de los casos. </a:t>
            </a:r>
            <a:endParaRPr/>
          </a:p>
          <a:p>
            <a:pPr indent="0" lvl="0" marL="0" rtl="0" algn="l">
              <a:lnSpc>
                <a:spcPct val="100000"/>
              </a:lnSpc>
              <a:spcBef>
                <a:spcPts val="600"/>
              </a:spcBef>
              <a:spcAft>
                <a:spcPts val="0"/>
              </a:spcAft>
              <a:buClr>
                <a:schemeClr val="dk1"/>
              </a:buClr>
              <a:buSzPts val="1800"/>
              <a:buFont typeface="Arial"/>
              <a:buChar char="•"/>
            </a:pPr>
            <a:r>
              <a:rPr b="1" lang="en-US" sz="1800"/>
              <a:t>Hipotensión, taquicardia, disnea y/o angor con disfunción VI y cambios en ECG. </a:t>
            </a:r>
            <a:endParaRPr/>
          </a:p>
          <a:p>
            <a:pPr indent="0" lvl="0" marL="0" rtl="0" algn="l">
              <a:lnSpc>
                <a:spcPct val="100000"/>
              </a:lnSpc>
              <a:spcBef>
                <a:spcPts val="600"/>
              </a:spcBef>
              <a:spcAft>
                <a:spcPts val="0"/>
              </a:spcAft>
              <a:buClr>
                <a:schemeClr val="dk1"/>
              </a:buClr>
              <a:buSzPts val="1800"/>
              <a:buFont typeface="Arial"/>
              <a:buChar char="•"/>
            </a:pPr>
            <a:r>
              <a:rPr b="1" lang="en-US" sz="1800"/>
              <a:t>Signos de miocarditis (necrotizante, eosinofílica)</a:t>
            </a:r>
            <a:endParaRPr/>
          </a:p>
          <a:p>
            <a:pPr indent="0" lvl="0" marL="0" rtl="0" algn="l">
              <a:lnSpc>
                <a:spcPct val="100000"/>
              </a:lnSpc>
              <a:spcBef>
                <a:spcPts val="600"/>
              </a:spcBef>
              <a:spcAft>
                <a:spcPts val="0"/>
              </a:spcAft>
              <a:buClr>
                <a:schemeClr val="dk1"/>
              </a:buClr>
              <a:buSzPts val="1800"/>
              <a:buFont typeface="Arial"/>
              <a:buChar char="•"/>
            </a:pPr>
            <a:r>
              <a:rPr b="1" lang="en-US" sz="1800"/>
              <a:t>Mal pronóstico. </a:t>
            </a:r>
            <a:endParaRPr/>
          </a:p>
          <a:p>
            <a:pPr indent="0" lvl="0" marL="0" rtl="0" algn="l">
              <a:lnSpc>
                <a:spcPct val="100000"/>
              </a:lnSpc>
              <a:spcBef>
                <a:spcPts val="600"/>
              </a:spcBef>
              <a:spcAft>
                <a:spcPts val="0"/>
              </a:spcAft>
              <a:buClr>
                <a:schemeClr val="dk1"/>
              </a:buClr>
              <a:buSzPts val="1800"/>
              <a:buNone/>
            </a:pPr>
            <a:r>
              <a:t/>
            </a:r>
            <a:endParaRPr b="1" sz="1800"/>
          </a:p>
          <a:p>
            <a:pPr indent="0" lvl="0" marL="0" rtl="0" algn="l">
              <a:lnSpc>
                <a:spcPct val="100000"/>
              </a:lnSpc>
              <a:spcBef>
                <a:spcPts val="600"/>
              </a:spcBef>
              <a:spcAft>
                <a:spcPts val="0"/>
              </a:spcAft>
              <a:buClr>
                <a:schemeClr val="dk1"/>
              </a:buClr>
              <a:buSzPts val="1800"/>
              <a:buFont typeface="Arial"/>
              <a:buChar char="•"/>
            </a:pPr>
            <a:r>
              <a:rPr b="1" lang="en-US" sz="1800"/>
              <a:t>Pulmonar</a:t>
            </a:r>
            <a:endParaRPr b="1" sz="1800"/>
          </a:p>
          <a:p>
            <a:pPr indent="0" lvl="0" marL="0" rtl="0" algn="l">
              <a:lnSpc>
                <a:spcPct val="100000"/>
              </a:lnSpc>
              <a:spcBef>
                <a:spcPts val="600"/>
              </a:spcBef>
              <a:spcAft>
                <a:spcPts val="0"/>
              </a:spcAft>
              <a:buClr>
                <a:schemeClr val="dk1"/>
              </a:buClr>
              <a:buSzPts val="1800"/>
              <a:buFont typeface="Arial"/>
              <a:buChar char="•"/>
            </a:pPr>
            <a:r>
              <a:rPr b="1" lang="en-US" sz="1800"/>
              <a:t>Hasta 30% de los casos.</a:t>
            </a:r>
            <a:endParaRPr/>
          </a:p>
          <a:p>
            <a:pPr indent="0" lvl="0" marL="0" rtl="0" algn="l">
              <a:lnSpc>
                <a:spcPct val="100000"/>
              </a:lnSpc>
              <a:spcBef>
                <a:spcPts val="600"/>
              </a:spcBef>
              <a:spcAft>
                <a:spcPts val="0"/>
              </a:spcAft>
              <a:buClr>
                <a:schemeClr val="dk1"/>
              </a:buClr>
              <a:buSzPts val="1800"/>
              <a:buFont typeface="Arial"/>
              <a:buChar char="•"/>
            </a:pPr>
            <a:r>
              <a:rPr b="1" lang="en-US" sz="1800"/>
              <a:t>Desde tos seca a disnea.</a:t>
            </a:r>
            <a:endParaRPr/>
          </a:p>
          <a:p>
            <a:pPr indent="0" lvl="0" marL="0" rtl="0" algn="l">
              <a:lnSpc>
                <a:spcPct val="100000"/>
              </a:lnSpc>
              <a:spcBef>
                <a:spcPts val="600"/>
              </a:spcBef>
              <a:spcAft>
                <a:spcPts val="0"/>
              </a:spcAft>
              <a:buClr>
                <a:schemeClr val="dk1"/>
              </a:buClr>
              <a:buSzPts val="1800"/>
              <a:buFont typeface="Arial"/>
              <a:buChar char="•"/>
            </a:pPr>
            <a:r>
              <a:rPr b="1" lang="en-US" sz="1800"/>
              <a:t>Pueden aparecer infiltrados intersticiales en el TC, hasta derrame pleural.</a:t>
            </a:r>
            <a:endParaRPr/>
          </a:p>
          <a:p>
            <a:pPr indent="0" lvl="0" marL="0" rtl="0" algn="l">
              <a:lnSpc>
                <a:spcPct val="100000"/>
              </a:lnSpc>
              <a:spcBef>
                <a:spcPts val="600"/>
              </a:spcBef>
              <a:spcAft>
                <a:spcPts val="600"/>
              </a:spcAft>
              <a:buClr>
                <a:schemeClr val="dk1"/>
              </a:buClr>
              <a:buSzPts val="1800"/>
              <a:buFont typeface="Arial"/>
              <a:buChar char="•"/>
            </a:pPr>
            <a:r>
              <a:rPr b="1" lang="en-US" sz="1800"/>
              <a:t>Otros hallazgos son neumonitis intersticial aguda (SDRA), neumonía intersticial linfocítica y signos de pleuritis. </a:t>
            </a:r>
            <a:r>
              <a:rPr lang="en-US" sz="1400"/>
              <a:t>.</a:t>
            </a:r>
            <a:endParaRPr/>
          </a:p>
        </p:txBody>
      </p:sp>
      <p:pic>
        <p:nvPicPr>
          <p:cNvPr id="618" name="Google Shape;618;p35"/>
          <p:cNvPicPr preferRelativeResize="0"/>
          <p:nvPr/>
        </p:nvPicPr>
        <p:blipFill rotWithShape="1">
          <a:blip r:embed="rId3">
            <a:alphaModFix/>
          </a:blip>
          <a:srcRect b="0" l="0" r="0" t="0"/>
          <a:stretch/>
        </p:blipFill>
        <p:spPr>
          <a:xfrm>
            <a:off x="733727" y="3363583"/>
            <a:ext cx="3427936" cy="3494418"/>
          </a:xfrm>
          <a:prstGeom prst="rect">
            <a:avLst/>
          </a:prstGeom>
          <a:noFill/>
          <a:ln>
            <a:noFill/>
          </a:ln>
        </p:spPr>
      </p:pic>
      <p:pic>
        <p:nvPicPr>
          <p:cNvPr id="619" name="Google Shape;619;p35"/>
          <p:cNvPicPr preferRelativeResize="0"/>
          <p:nvPr/>
        </p:nvPicPr>
        <p:blipFill rotWithShape="1">
          <a:blip r:embed="rId4">
            <a:alphaModFix/>
          </a:blip>
          <a:srcRect b="0" l="0" r="0" t="0"/>
          <a:stretch/>
        </p:blipFill>
        <p:spPr>
          <a:xfrm>
            <a:off x="1105806" y="1024128"/>
            <a:ext cx="2572576" cy="29318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36"/>
          <p:cNvSpPr txBox="1"/>
          <p:nvPr>
            <p:ph type="title"/>
          </p:nvPr>
        </p:nvSpPr>
        <p:spPr>
          <a:xfrm>
            <a:off x="415600" y="2270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64814"/>
              <a:buFont typeface="Arial"/>
              <a:buNone/>
            </a:pPr>
            <a:r>
              <a:rPr lang="en-US"/>
              <a:t>Drogas asociadas</a:t>
            </a:r>
            <a:endParaRPr/>
          </a:p>
        </p:txBody>
      </p:sp>
      <p:sp>
        <p:nvSpPr>
          <p:cNvPr id="625" name="Google Shape;625;p36"/>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0"/>
              </a:spcAft>
              <a:buClr>
                <a:schemeClr val="dk1"/>
              </a:buClr>
              <a:buSzPts val="1800"/>
              <a:buNone/>
            </a:pPr>
            <a:r>
              <a:t/>
            </a:r>
            <a:endParaRPr/>
          </a:p>
        </p:txBody>
      </p:sp>
      <p:pic>
        <p:nvPicPr>
          <p:cNvPr id="626" name="Google Shape;626;p36"/>
          <p:cNvPicPr preferRelativeResize="0"/>
          <p:nvPr/>
        </p:nvPicPr>
        <p:blipFill rotWithShape="1">
          <a:blip r:embed="rId3">
            <a:alphaModFix/>
          </a:blip>
          <a:srcRect b="0" l="0" r="0" t="0"/>
          <a:stretch/>
        </p:blipFill>
        <p:spPr>
          <a:xfrm>
            <a:off x="830619" y="1103332"/>
            <a:ext cx="4861920" cy="5351168"/>
          </a:xfrm>
          <a:prstGeom prst="rect">
            <a:avLst/>
          </a:prstGeom>
          <a:noFill/>
          <a:ln>
            <a:noFill/>
          </a:ln>
        </p:spPr>
      </p:pic>
      <p:pic>
        <p:nvPicPr>
          <p:cNvPr id="627" name="Google Shape;627;p36"/>
          <p:cNvPicPr preferRelativeResize="0"/>
          <p:nvPr/>
        </p:nvPicPr>
        <p:blipFill rotWithShape="1">
          <a:blip r:embed="rId4">
            <a:alphaModFix/>
          </a:blip>
          <a:srcRect b="0" l="0" r="0" t="0"/>
          <a:stretch/>
        </p:blipFill>
        <p:spPr>
          <a:xfrm>
            <a:off x="9136193" y="1739729"/>
            <a:ext cx="2016033" cy="1143305"/>
          </a:xfrm>
          <a:prstGeom prst="rect">
            <a:avLst/>
          </a:prstGeom>
          <a:noFill/>
          <a:ln>
            <a:noFill/>
          </a:ln>
        </p:spPr>
      </p:pic>
      <p:pic>
        <p:nvPicPr>
          <p:cNvPr id="628" name="Google Shape;628;p36"/>
          <p:cNvPicPr preferRelativeResize="0"/>
          <p:nvPr/>
        </p:nvPicPr>
        <p:blipFill rotWithShape="1">
          <a:blip r:embed="rId5">
            <a:alphaModFix/>
          </a:blip>
          <a:srcRect b="0" l="0" r="0" t="0"/>
          <a:stretch/>
        </p:blipFill>
        <p:spPr>
          <a:xfrm>
            <a:off x="6495987" y="1695523"/>
            <a:ext cx="2016033" cy="1341567"/>
          </a:xfrm>
          <a:prstGeom prst="rect">
            <a:avLst/>
          </a:prstGeom>
          <a:noFill/>
          <a:ln>
            <a:noFill/>
          </a:ln>
        </p:spPr>
      </p:pic>
      <p:pic>
        <p:nvPicPr>
          <p:cNvPr id="629" name="Google Shape;629;p36"/>
          <p:cNvPicPr preferRelativeResize="0"/>
          <p:nvPr/>
        </p:nvPicPr>
        <p:blipFill rotWithShape="1">
          <a:blip r:embed="rId6">
            <a:alphaModFix/>
          </a:blip>
          <a:srcRect b="0" l="0" r="0" t="0"/>
          <a:stretch/>
        </p:blipFill>
        <p:spPr>
          <a:xfrm>
            <a:off x="9144230" y="3429000"/>
            <a:ext cx="2215583" cy="1143300"/>
          </a:xfrm>
          <a:prstGeom prst="rect">
            <a:avLst/>
          </a:prstGeom>
          <a:noFill/>
          <a:ln>
            <a:noFill/>
          </a:ln>
        </p:spPr>
      </p:pic>
      <p:pic>
        <p:nvPicPr>
          <p:cNvPr id="630" name="Google Shape;630;p36"/>
          <p:cNvPicPr preferRelativeResize="0"/>
          <p:nvPr/>
        </p:nvPicPr>
        <p:blipFill rotWithShape="1">
          <a:blip r:embed="rId7">
            <a:alphaModFix/>
          </a:blip>
          <a:srcRect b="0" l="0" r="0" t="0"/>
          <a:stretch/>
        </p:blipFill>
        <p:spPr>
          <a:xfrm>
            <a:off x="6704698" y="3985989"/>
            <a:ext cx="1819600" cy="996867"/>
          </a:xfrm>
          <a:prstGeom prst="rect">
            <a:avLst/>
          </a:prstGeom>
          <a:noFill/>
          <a:ln>
            <a:noFill/>
          </a:ln>
        </p:spPr>
      </p:pic>
      <p:sp>
        <p:nvSpPr>
          <p:cNvPr id="631" name="Google Shape;631;p36"/>
          <p:cNvSpPr txBox="1"/>
          <p:nvPr/>
        </p:nvSpPr>
        <p:spPr>
          <a:xfrm>
            <a:off x="-116960" y="6364621"/>
            <a:ext cx="12192000" cy="523180"/>
          </a:xfrm>
          <a:prstGeom prst="rect">
            <a:avLst/>
          </a:prstGeom>
          <a:noFill/>
          <a:ln>
            <a:noFill/>
          </a:ln>
        </p:spPr>
        <p:txBody>
          <a:bodyPr anchorCtr="0" anchor="t" bIns="121900" lIns="121900" spcFirstLastPara="1" rIns="121900" wrap="square" tIns="121900">
            <a:spAutoFit/>
          </a:bodyPr>
          <a:lstStyle/>
          <a:p>
            <a:pPr indent="0" lvl="0" marL="0" marR="0" rtl="0" algn="r">
              <a:spcBef>
                <a:spcPts val="0"/>
              </a:spcBef>
              <a:spcAft>
                <a:spcPts val="0"/>
              </a:spcAft>
              <a:buNone/>
            </a:pPr>
            <a:r>
              <a:rPr lang="en-US" sz="1800">
                <a:solidFill>
                  <a:schemeClr val="dk1"/>
                </a:solidFill>
                <a:latin typeface="Arial"/>
                <a:ea typeface="Arial"/>
                <a:cs typeface="Arial"/>
                <a:sym typeface="Arial"/>
              </a:rPr>
              <a:t>Calle et al. World Allergy Organization Journal (2023) 16:100673. http://doi.org/10.1016/j.waojou.2022.100673</a:t>
            </a:r>
            <a:endParaRPr sz="1800">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37"/>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1111"/>
              <a:buFont typeface="Arial"/>
              <a:buNone/>
            </a:pPr>
            <a:r>
              <a:rPr lang="en-US"/>
              <a:t>Sistemas de puntuación diagnóstica</a:t>
            </a:r>
            <a:endParaRPr/>
          </a:p>
        </p:txBody>
      </p:sp>
      <p:sp>
        <p:nvSpPr>
          <p:cNvPr id="637" name="Google Shape;637;p37"/>
          <p:cNvSpPr txBox="1"/>
          <p:nvPr/>
        </p:nvSpPr>
        <p:spPr>
          <a:xfrm>
            <a:off x="6292133" y="6447632"/>
            <a:ext cx="6096000" cy="369277"/>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600">
                <a:solidFill>
                  <a:srgbClr val="000000"/>
                </a:solidFill>
                <a:latin typeface="Arial"/>
                <a:ea typeface="Arial"/>
                <a:cs typeface="Arial"/>
                <a:sym typeface="Arial"/>
              </a:rPr>
              <a:t>Allergy Asthma Immunol Res. 2014 May;6(3):216-221.</a:t>
            </a:r>
            <a:endParaRPr sz="1600">
              <a:solidFill>
                <a:srgbClr val="000000"/>
              </a:solidFill>
              <a:latin typeface="Arial"/>
              <a:ea typeface="Arial"/>
              <a:cs typeface="Arial"/>
              <a:sym typeface="Arial"/>
            </a:endParaRPr>
          </a:p>
        </p:txBody>
      </p:sp>
      <p:grpSp>
        <p:nvGrpSpPr>
          <p:cNvPr id="638" name="Google Shape;638;p37"/>
          <p:cNvGrpSpPr/>
          <p:nvPr/>
        </p:nvGrpSpPr>
        <p:grpSpPr>
          <a:xfrm>
            <a:off x="415600" y="1770693"/>
            <a:ext cx="11360800" cy="4432680"/>
            <a:chOff x="0" y="61260"/>
            <a:chExt cx="11360800" cy="4432680"/>
          </a:xfrm>
        </p:grpSpPr>
        <p:sp>
          <p:nvSpPr>
            <p:cNvPr id="639" name="Google Shape;639;p37"/>
            <p:cNvSpPr/>
            <p:nvPr/>
          </p:nvSpPr>
          <p:spPr>
            <a:xfrm>
              <a:off x="0" y="61260"/>
              <a:ext cx="11360800" cy="671580"/>
            </a:xfrm>
            <a:prstGeom prst="roundRect">
              <a:avLst>
                <a:gd fmla="val 16667" name="adj"/>
              </a:avLst>
            </a:prstGeom>
            <a:solidFill>
              <a:srgbClr val="768D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7"/>
            <p:cNvSpPr txBox="1"/>
            <p:nvPr/>
          </p:nvSpPr>
          <p:spPr>
            <a:xfrm>
              <a:off x="32784" y="94044"/>
              <a:ext cx="11295232" cy="606012"/>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Arial"/>
                <a:buNone/>
              </a:pPr>
              <a:r>
                <a:rPr b="1" lang="en-US" sz="2800">
                  <a:solidFill>
                    <a:schemeClr val="lt1"/>
                  </a:solidFill>
                  <a:latin typeface="Arial"/>
                  <a:ea typeface="Arial"/>
                  <a:cs typeface="Arial"/>
                  <a:sym typeface="Arial"/>
                </a:rPr>
                <a:t>Intentos de estandarizar una síndrome tan heterogéneo</a:t>
              </a:r>
              <a:r>
                <a:rPr lang="en-US" sz="2800">
                  <a:solidFill>
                    <a:schemeClr val="lt1"/>
                  </a:solidFill>
                  <a:latin typeface="Arial"/>
                  <a:ea typeface="Arial"/>
                  <a:cs typeface="Arial"/>
                  <a:sym typeface="Arial"/>
                </a:rPr>
                <a:t>.</a:t>
              </a:r>
              <a:endParaRPr sz="2800">
                <a:solidFill>
                  <a:schemeClr val="lt1"/>
                </a:solidFill>
                <a:latin typeface="Arial"/>
                <a:ea typeface="Arial"/>
                <a:cs typeface="Arial"/>
                <a:sym typeface="Arial"/>
              </a:endParaRPr>
            </a:p>
          </p:txBody>
        </p:sp>
        <p:sp>
          <p:nvSpPr>
            <p:cNvPr id="641" name="Google Shape;641;p37"/>
            <p:cNvSpPr/>
            <p:nvPr/>
          </p:nvSpPr>
          <p:spPr>
            <a:xfrm>
              <a:off x="0" y="813480"/>
              <a:ext cx="11360800" cy="671580"/>
            </a:xfrm>
            <a:prstGeom prst="roundRect">
              <a:avLst>
                <a:gd fmla="val 16667" name="adj"/>
              </a:avLst>
            </a:prstGeom>
            <a:solidFill>
              <a:srgbClr val="768D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7"/>
            <p:cNvSpPr txBox="1"/>
            <p:nvPr/>
          </p:nvSpPr>
          <p:spPr>
            <a:xfrm>
              <a:off x="32784" y="846264"/>
              <a:ext cx="11295232" cy="606012"/>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Arial"/>
                <a:buNone/>
              </a:pPr>
              <a:r>
                <a:rPr b="1" lang="en-US" sz="2800">
                  <a:solidFill>
                    <a:schemeClr val="lt1"/>
                  </a:solidFill>
                  <a:latin typeface="Arial"/>
                  <a:ea typeface="Arial"/>
                  <a:cs typeface="Arial"/>
                  <a:sym typeface="Arial"/>
                </a:rPr>
                <a:t>Los principales son los sistemas de Bocquet (</a:t>
              </a:r>
              <a:r>
                <a:rPr b="1" lang="en-US" sz="2800">
                  <a:solidFill>
                    <a:schemeClr val="lt1"/>
                  </a:solidFill>
                </a:rPr>
                <a:t>1996</a:t>
              </a:r>
              <a:r>
                <a:rPr b="1" lang="en-US" sz="2800">
                  <a:solidFill>
                    <a:schemeClr val="lt1"/>
                  </a:solidFill>
                  <a:latin typeface="Arial"/>
                  <a:ea typeface="Arial"/>
                  <a:cs typeface="Arial"/>
                  <a:sym typeface="Arial"/>
                </a:rPr>
                <a:t>), J-SCAR (Japón, 2006) y RegiSCAR (Europa, 2007).</a:t>
              </a:r>
              <a:endParaRPr b="1" sz="2800">
                <a:solidFill>
                  <a:schemeClr val="lt1"/>
                </a:solidFill>
                <a:latin typeface="Arial"/>
                <a:ea typeface="Arial"/>
                <a:cs typeface="Arial"/>
                <a:sym typeface="Arial"/>
              </a:endParaRPr>
            </a:p>
          </p:txBody>
        </p:sp>
        <p:sp>
          <p:nvSpPr>
            <p:cNvPr id="643" name="Google Shape;643;p37"/>
            <p:cNvSpPr/>
            <p:nvPr/>
          </p:nvSpPr>
          <p:spPr>
            <a:xfrm>
              <a:off x="0" y="1565700"/>
              <a:ext cx="11360800" cy="671580"/>
            </a:xfrm>
            <a:prstGeom prst="roundRect">
              <a:avLst>
                <a:gd fmla="val 16667" name="adj"/>
              </a:avLst>
            </a:prstGeom>
            <a:solidFill>
              <a:srgbClr val="768D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7"/>
            <p:cNvSpPr txBox="1"/>
            <p:nvPr/>
          </p:nvSpPr>
          <p:spPr>
            <a:xfrm>
              <a:off x="32784" y="1598484"/>
              <a:ext cx="11295232" cy="606012"/>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Arial"/>
                <a:buNone/>
              </a:pPr>
              <a:r>
                <a:rPr b="1" lang="en-US" sz="2800">
                  <a:solidFill>
                    <a:schemeClr val="lt1"/>
                  </a:solidFill>
                  <a:latin typeface="Arial"/>
                  <a:ea typeface="Arial"/>
                  <a:cs typeface="Arial"/>
                  <a:sym typeface="Arial"/>
                </a:rPr>
                <a:t>Tienen principal utilidad en investigación.</a:t>
              </a:r>
              <a:endParaRPr b="1" sz="2800">
                <a:solidFill>
                  <a:schemeClr val="lt1"/>
                </a:solidFill>
                <a:latin typeface="Arial"/>
                <a:ea typeface="Arial"/>
                <a:cs typeface="Arial"/>
                <a:sym typeface="Arial"/>
              </a:endParaRPr>
            </a:p>
          </p:txBody>
        </p:sp>
        <p:sp>
          <p:nvSpPr>
            <p:cNvPr id="645" name="Google Shape;645;p37"/>
            <p:cNvSpPr/>
            <p:nvPr/>
          </p:nvSpPr>
          <p:spPr>
            <a:xfrm>
              <a:off x="0" y="2317920"/>
              <a:ext cx="11360800" cy="671580"/>
            </a:xfrm>
            <a:prstGeom prst="roundRect">
              <a:avLst>
                <a:gd fmla="val 16667" name="adj"/>
              </a:avLst>
            </a:prstGeom>
            <a:solidFill>
              <a:srgbClr val="768D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7"/>
            <p:cNvSpPr txBox="1"/>
            <p:nvPr/>
          </p:nvSpPr>
          <p:spPr>
            <a:xfrm>
              <a:off x="32784" y="2350704"/>
              <a:ext cx="11295232" cy="606012"/>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Arial"/>
                <a:buNone/>
              </a:pPr>
              <a:r>
                <a:rPr b="1" lang="en-US" sz="2800">
                  <a:solidFill>
                    <a:schemeClr val="lt1"/>
                  </a:solidFill>
                  <a:latin typeface="Arial"/>
                  <a:ea typeface="Arial"/>
                  <a:cs typeface="Arial"/>
                  <a:sym typeface="Arial"/>
                </a:rPr>
                <a:t>Kim et al. los compara, resultando el más preciso RegiSCAR y el más práctico el de Bocquet. </a:t>
              </a:r>
              <a:endParaRPr b="1" sz="2800">
                <a:solidFill>
                  <a:schemeClr val="lt1"/>
                </a:solidFill>
                <a:latin typeface="Arial"/>
                <a:ea typeface="Arial"/>
                <a:cs typeface="Arial"/>
                <a:sym typeface="Arial"/>
              </a:endParaRPr>
            </a:p>
          </p:txBody>
        </p:sp>
        <p:sp>
          <p:nvSpPr>
            <p:cNvPr id="647" name="Google Shape;647;p37"/>
            <p:cNvSpPr/>
            <p:nvPr/>
          </p:nvSpPr>
          <p:spPr>
            <a:xfrm>
              <a:off x="0" y="3070140"/>
              <a:ext cx="11360800" cy="671580"/>
            </a:xfrm>
            <a:prstGeom prst="roundRect">
              <a:avLst>
                <a:gd fmla="val 16667" name="adj"/>
              </a:avLst>
            </a:prstGeom>
            <a:solidFill>
              <a:srgbClr val="768D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7"/>
            <p:cNvSpPr txBox="1"/>
            <p:nvPr/>
          </p:nvSpPr>
          <p:spPr>
            <a:xfrm>
              <a:off x="32784" y="3102924"/>
              <a:ext cx="11295232" cy="606012"/>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Arial"/>
                <a:buNone/>
              </a:pPr>
              <a:r>
                <a:rPr b="1" lang="en-US" sz="2800">
                  <a:solidFill>
                    <a:schemeClr val="lt1"/>
                  </a:solidFill>
                  <a:latin typeface="Arial"/>
                  <a:ea typeface="Arial"/>
                  <a:cs typeface="Arial"/>
                  <a:sym typeface="Arial"/>
                </a:rPr>
                <a:t>Tiene valores de corte específicos para evaluar disfunción orgánica</a:t>
              </a:r>
              <a:r>
                <a:rPr lang="en-US" sz="2800">
                  <a:solidFill>
                    <a:schemeClr val="lt1"/>
                  </a:solidFill>
                  <a:latin typeface="Arial"/>
                  <a:ea typeface="Arial"/>
                  <a:cs typeface="Arial"/>
                  <a:sym typeface="Arial"/>
                </a:rPr>
                <a:t>.</a:t>
              </a:r>
              <a:endParaRPr sz="2800">
                <a:solidFill>
                  <a:schemeClr val="lt1"/>
                </a:solidFill>
                <a:latin typeface="Arial"/>
                <a:ea typeface="Arial"/>
                <a:cs typeface="Arial"/>
                <a:sym typeface="Arial"/>
              </a:endParaRPr>
            </a:p>
          </p:txBody>
        </p:sp>
        <p:sp>
          <p:nvSpPr>
            <p:cNvPr id="649" name="Google Shape;649;p37"/>
            <p:cNvSpPr/>
            <p:nvPr/>
          </p:nvSpPr>
          <p:spPr>
            <a:xfrm>
              <a:off x="0" y="3822360"/>
              <a:ext cx="11360800" cy="671580"/>
            </a:xfrm>
            <a:prstGeom prst="roundRect">
              <a:avLst>
                <a:gd fmla="val 16667" name="adj"/>
              </a:avLst>
            </a:prstGeom>
            <a:solidFill>
              <a:srgbClr val="768D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7"/>
            <p:cNvSpPr txBox="1"/>
            <p:nvPr/>
          </p:nvSpPr>
          <p:spPr>
            <a:xfrm>
              <a:off x="32784" y="3855144"/>
              <a:ext cx="11295232" cy="606012"/>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Arial"/>
                <a:buNone/>
              </a:pPr>
              <a:r>
                <a:rPr b="1" lang="en-US" sz="2800">
                  <a:solidFill>
                    <a:schemeClr val="lt1"/>
                  </a:solidFill>
                  <a:latin typeface="Arial"/>
                  <a:ea typeface="Arial"/>
                  <a:cs typeface="Arial"/>
                  <a:sym typeface="Arial"/>
                </a:rPr>
                <a:t>Incluye el estudio de diferenciales (ej. Causas infecciosas, reumatológicas…)</a:t>
              </a:r>
              <a:endParaRPr b="1" sz="2800">
                <a:solidFill>
                  <a:schemeClr val="lt1"/>
                </a:solidFill>
                <a:latin typeface="Arial"/>
                <a:ea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4" name="Shape 654"/>
        <p:cNvGrpSpPr/>
        <p:nvPr/>
      </p:nvGrpSpPr>
      <p:grpSpPr>
        <a:xfrm>
          <a:off x="0" y="0"/>
          <a:ext cx="0" cy="0"/>
          <a:chOff x="0" y="0"/>
          <a:chExt cx="0" cy="0"/>
        </a:xfrm>
      </p:grpSpPr>
      <p:sp>
        <p:nvSpPr>
          <p:cNvPr id="655" name="Google Shape;655;p38"/>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56" name="Google Shape;656;p3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7" name="Google Shape;657;p38"/>
          <p:cNvSpPr txBox="1"/>
          <p:nvPr>
            <p:ph type="title"/>
          </p:nvPr>
        </p:nvSpPr>
        <p:spPr>
          <a:xfrm>
            <a:off x="630936" y="4562856"/>
            <a:ext cx="3419856"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778"/>
              <a:buFont typeface="Arial"/>
              <a:buNone/>
            </a:pPr>
            <a:r>
              <a:rPr lang="en-US" sz="3400"/>
              <a:t>Criterios de Bocquet, Francia (1996)</a:t>
            </a:r>
            <a:endParaRPr/>
          </a:p>
        </p:txBody>
      </p:sp>
      <p:sp>
        <p:nvSpPr>
          <p:cNvPr id="658" name="Google Shape;658;p38"/>
          <p:cNvSpPr/>
          <p:nvPr/>
        </p:nvSpPr>
        <p:spPr>
          <a:xfrm>
            <a:off x="4314992" y="4562856"/>
            <a:ext cx="18288" cy="1600200"/>
          </a:xfrm>
          <a:custGeom>
            <a:rect b="b" l="l" r="r" t="t"/>
            <a:pathLst>
              <a:path extrusionOk="0" fill="none" h="1600200" w="18288">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extrusionOk="0" h="1600200" w="18288">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778DC2"/>
          </a:solidFill>
          <a:ln cap="flat" cmpd="sng" w="34925">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9" name="Google Shape;659;p38"/>
          <p:cNvSpPr txBox="1"/>
          <p:nvPr>
            <p:ph idx="1" type="body"/>
          </p:nvPr>
        </p:nvSpPr>
        <p:spPr>
          <a:xfrm>
            <a:off x="4654295" y="4562856"/>
            <a:ext cx="6894576" cy="1975104"/>
          </a:xfrm>
          <a:prstGeom prst="rect">
            <a:avLst/>
          </a:prstGeom>
          <a:noFill/>
          <a:ln>
            <a:noFill/>
          </a:ln>
        </p:spPr>
        <p:txBody>
          <a:bodyPr anchorCtr="0" anchor="ctr" bIns="45700" lIns="91425" spcFirstLastPara="1" rIns="91425" wrap="square" tIns="45700">
            <a:normAutofit/>
          </a:bodyPr>
          <a:lstStyle/>
          <a:p>
            <a:pPr indent="-228600" lvl="0" marL="609585" rtl="0" algn="l">
              <a:lnSpc>
                <a:spcPct val="110000"/>
              </a:lnSpc>
              <a:spcBef>
                <a:spcPts val="0"/>
              </a:spcBef>
              <a:spcAft>
                <a:spcPts val="0"/>
              </a:spcAft>
              <a:buClr>
                <a:schemeClr val="dk1"/>
              </a:buClr>
              <a:buSzPts val="1800"/>
              <a:buFont typeface="Arial"/>
              <a:buChar char="•"/>
            </a:pPr>
            <a:r>
              <a:rPr b="1" lang="en-US"/>
              <a:t>Descrito como pseudolinfoma por Salzstein en 1959.</a:t>
            </a:r>
            <a:endParaRPr/>
          </a:p>
          <a:p>
            <a:pPr indent="-228600" lvl="0" marL="609585" rtl="0" algn="l">
              <a:lnSpc>
                <a:spcPct val="110000"/>
              </a:lnSpc>
              <a:spcBef>
                <a:spcPts val="600"/>
              </a:spcBef>
              <a:spcAft>
                <a:spcPts val="600"/>
              </a:spcAft>
              <a:buClr>
                <a:schemeClr val="dk1"/>
              </a:buClr>
              <a:buSzPts val="1800"/>
              <a:buFont typeface="Arial"/>
              <a:buChar char="•"/>
            </a:pPr>
            <a:r>
              <a:rPr b="1" lang="en-US"/>
              <a:t>Debe cumplir los 3.</a:t>
            </a:r>
            <a:endParaRPr/>
          </a:p>
        </p:txBody>
      </p:sp>
      <p:pic>
        <p:nvPicPr>
          <p:cNvPr id="660" name="Google Shape;660;p38"/>
          <p:cNvPicPr preferRelativeResize="0"/>
          <p:nvPr/>
        </p:nvPicPr>
        <p:blipFill rotWithShape="1">
          <a:blip r:embed="rId3">
            <a:alphaModFix/>
          </a:blip>
          <a:srcRect b="0" l="0" r="0" t="0"/>
          <a:stretch/>
        </p:blipFill>
        <p:spPr>
          <a:xfrm>
            <a:off x="553212" y="320040"/>
            <a:ext cx="4101083" cy="3108960"/>
          </a:xfrm>
          <a:prstGeom prst="rect">
            <a:avLst/>
          </a:prstGeom>
          <a:noFill/>
          <a:ln>
            <a:noFill/>
          </a:ln>
        </p:spPr>
      </p:pic>
      <p:grpSp>
        <p:nvGrpSpPr>
          <p:cNvPr id="661" name="Google Shape;661;p38"/>
          <p:cNvGrpSpPr/>
          <p:nvPr/>
        </p:nvGrpSpPr>
        <p:grpSpPr>
          <a:xfrm>
            <a:off x="4762498" y="694944"/>
            <a:ext cx="6876288" cy="3570333"/>
            <a:chOff x="1901" y="189344"/>
            <a:chExt cx="6081594" cy="2921047"/>
          </a:xfrm>
        </p:grpSpPr>
        <p:sp>
          <p:nvSpPr>
            <p:cNvPr id="662" name="Google Shape;662;p38"/>
            <p:cNvSpPr/>
            <p:nvPr/>
          </p:nvSpPr>
          <p:spPr>
            <a:xfrm>
              <a:off x="1901" y="189344"/>
              <a:ext cx="1854144" cy="656582"/>
            </a:xfrm>
            <a:prstGeom prst="rect">
              <a:avLst/>
            </a:prstGeom>
            <a:solidFill>
              <a:srgbClr val="4185F2"/>
            </a:solidFill>
            <a:ln cap="flat" cmpd="sng" w="25400">
              <a:solidFill>
                <a:srgbClr val="4185F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63" name="Google Shape;663;p38"/>
            <p:cNvSpPr txBox="1"/>
            <p:nvPr/>
          </p:nvSpPr>
          <p:spPr>
            <a:xfrm>
              <a:off x="1901" y="189344"/>
              <a:ext cx="1854144" cy="656582"/>
            </a:xfrm>
            <a:prstGeom prst="rect">
              <a:avLst/>
            </a:prstGeom>
            <a:noFill/>
            <a:ln>
              <a:noFill/>
            </a:ln>
          </p:spPr>
          <p:txBody>
            <a:bodyPr anchorCtr="0" anchor="ctr" bIns="102925" lIns="180150" spcFirstLastPara="1" rIns="180150" wrap="square" tIns="102925">
              <a:noAutofit/>
            </a:bodyPr>
            <a:lstStyle/>
            <a:p>
              <a:pPr indent="0" lvl="0" marL="0" marR="0" rtl="0" algn="ctr">
                <a:lnSpc>
                  <a:spcPct val="90000"/>
                </a:lnSpc>
                <a:spcBef>
                  <a:spcPts val="0"/>
                </a:spcBef>
                <a:spcAft>
                  <a:spcPts val="600"/>
                </a:spcAft>
                <a:buNone/>
              </a:pPr>
              <a:r>
                <a:rPr lang="en-US" sz="1696">
                  <a:solidFill>
                    <a:schemeClr val="lt1"/>
                  </a:solidFill>
                  <a:latin typeface="Arial"/>
                  <a:ea typeface="Arial"/>
                  <a:cs typeface="Arial"/>
                  <a:sym typeface="Arial"/>
                </a:rPr>
                <a:t>Erupción cutánea</a:t>
              </a:r>
              <a:endParaRPr sz="2400">
                <a:solidFill>
                  <a:schemeClr val="dk1"/>
                </a:solidFill>
                <a:latin typeface="Arial"/>
                <a:ea typeface="Arial"/>
                <a:cs typeface="Arial"/>
                <a:sym typeface="Arial"/>
              </a:endParaRPr>
            </a:p>
          </p:txBody>
        </p:sp>
        <p:sp>
          <p:nvSpPr>
            <p:cNvPr id="664" name="Google Shape;664;p38"/>
            <p:cNvSpPr/>
            <p:nvPr/>
          </p:nvSpPr>
          <p:spPr>
            <a:xfrm>
              <a:off x="1901" y="845927"/>
              <a:ext cx="1854144" cy="2264464"/>
            </a:xfrm>
            <a:prstGeom prst="rect">
              <a:avLst/>
            </a:prstGeom>
            <a:solidFill>
              <a:srgbClr val="CDD8FB">
                <a:alpha val="89411"/>
              </a:srgbClr>
            </a:solidFill>
            <a:ln cap="flat" cmpd="sng" w="25400">
              <a:solidFill>
                <a:srgbClr val="CDD8FB">
                  <a:alpha val="89411"/>
                </a:srgbClr>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65" name="Google Shape;665;p38"/>
            <p:cNvSpPr txBox="1"/>
            <p:nvPr/>
          </p:nvSpPr>
          <p:spPr>
            <a:xfrm>
              <a:off x="1901" y="845927"/>
              <a:ext cx="1854144" cy="2264464"/>
            </a:xfrm>
            <a:prstGeom prst="rect">
              <a:avLst/>
            </a:prstGeom>
            <a:noFill/>
            <a:ln>
              <a:noFill/>
            </a:ln>
          </p:spPr>
          <p:txBody>
            <a:bodyPr anchorCtr="0" anchor="t" bIns="202650" lIns="135100" spcFirstLastPara="1" rIns="180150" wrap="square" tIns="135100">
              <a:noAutofit/>
            </a:bodyPr>
            <a:lstStyle/>
            <a:p>
              <a:pPr indent="-153158" lvl="1" marL="153158" marR="0" rtl="0" algn="l">
                <a:lnSpc>
                  <a:spcPct val="90000"/>
                </a:lnSpc>
                <a:spcBef>
                  <a:spcPts val="0"/>
                </a:spcBef>
                <a:spcAft>
                  <a:spcPts val="600"/>
                </a:spcAft>
                <a:buClr>
                  <a:srgbClr val="000000"/>
                </a:buClr>
                <a:buSzPts val="1900"/>
                <a:buFont typeface="Arial"/>
                <a:buChar char="•"/>
              </a:pPr>
              <a:r>
                <a:rPr b="0" i="0" lang="en-US" sz="1696" u="none" cap="none" strike="noStrike">
                  <a:solidFill>
                    <a:srgbClr val="000000"/>
                  </a:solidFill>
                  <a:latin typeface="Arial"/>
                  <a:ea typeface="Arial"/>
                  <a:cs typeface="Arial"/>
                  <a:sym typeface="Arial"/>
                </a:rPr>
                <a:t>No se especifica extensión</a:t>
              </a:r>
              <a:endParaRPr b="0" i="0" sz="2533" u="none" cap="none" strike="noStrike">
                <a:solidFill>
                  <a:srgbClr val="000000"/>
                </a:solidFill>
                <a:latin typeface="Arial"/>
                <a:ea typeface="Arial"/>
                <a:cs typeface="Arial"/>
                <a:sym typeface="Arial"/>
              </a:endParaRPr>
            </a:p>
          </p:txBody>
        </p:sp>
        <p:sp>
          <p:nvSpPr>
            <p:cNvPr id="666" name="Google Shape;666;p38"/>
            <p:cNvSpPr/>
            <p:nvPr/>
          </p:nvSpPr>
          <p:spPr>
            <a:xfrm>
              <a:off x="2115626" y="189344"/>
              <a:ext cx="1854144" cy="656582"/>
            </a:xfrm>
            <a:prstGeom prst="rect">
              <a:avLst/>
            </a:prstGeom>
            <a:solidFill>
              <a:srgbClr val="4185F2"/>
            </a:solidFill>
            <a:ln cap="flat" cmpd="sng" w="25400">
              <a:solidFill>
                <a:srgbClr val="4185F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67" name="Google Shape;667;p38"/>
            <p:cNvSpPr txBox="1"/>
            <p:nvPr/>
          </p:nvSpPr>
          <p:spPr>
            <a:xfrm>
              <a:off x="2115626" y="189344"/>
              <a:ext cx="1854144" cy="656582"/>
            </a:xfrm>
            <a:prstGeom prst="rect">
              <a:avLst/>
            </a:prstGeom>
            <a:noFill/>
            <a:ln>
              <a:noFill/>
            </a:ln>
          </p:spPr>
          <p:txBody>
            <a:bodyPr anchorCtr="0" anchor="ctr" bIns="102925" lIns="180150" spcFirstLastPara="1" rIns="180150" wrap="square" tIns="102925">
              <a:noAutofit/>
            </a:bodyPr>
            <a:lstStyle/>
            <a:p>
              <a:pPr indent="0" lvl="0" marL="0" marR="0" rtl="0" algn="ctr">
                <a:lnSpc>
                  <a:spcPct val="90000"/>
                </a:lnSpc>
                <a:spcBef>
                  <a:spcPts val="0"/>
                </a:spcBef>
                <a:spcAft>
                  <a:spcPts val="600"/>
                </a:spcAft>
                <a:buNone/>
              </a:pPr>
              <a:r>
                <a:rPr lang="en-US" sz="1696">
                  <a:solidFill>
                    <a:schemeClr val="lt1"/>
                  </a:solidFill>
                  <a:latin typeface="Arial"/>
                  <a:ea typeface="Arial"/>
                  <a:cs typeface="Arial"/>
                  <a:sym typeface="Arial"/>
                </a:rPr>
                <a:t>Compromiso hematológico</a:t>
              </a:r>
              <a:endParaRPr sz="2400">
                <a:solidFill>
                  <a:schemeClr val="dk1"/>
                </a:solidFill>
                <a:latin typeface="Arial"/>
                <a:ea typeface="Arial"/>
                <a:cs typeface="Arial"/>
                <a:sym typeface="Arial"/>
              </a:endParaRPr>
            </a:p>
          </p:txBody>
        </p:sp>
        <p:sp>
          <p:nvSpPr>
            <p:cNvPr id="668" name="Google Shape;668;p38"/>
            <p:cNvSpPr/>
            <p:nvPr/>
          </p:nvSpPr>
          <p:spPr>
            <a:xfrm>
              <a:off x="2115626" y="845927"/>
              <a:ext cx="1854144" cy="2264464"/>
            </a:xfrm>
            <a:prstGeom prst="rect">
              <a:avLst/>
            </a:prstGeom>
            <a:solidFill>
              <a:srgbClr val="CDD8FB">
                <a:alpha val="89411"/>
              </a:srgbClr>
            </a:solidFill>
            <a:ln cap="flat" cmpd="sng" w="25400">
              <a:solidFill>
                <a:srgbClr val="CDD8FB">
                  <a:alpha val="89411"/>
                </a:srgbClr>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69" name="Google Shape;669;p38"/>
            <p:cNvSpPr txBox="1"/>
            <p:nvPr/>
          </p:nvSpPr>
          <p:spPr>
            <a:xfrm>
              <a:off x="2115626" y="845927"/>
              <a:ext cx="1854144" cy="2264464"/>
            </a:xfrm>
            <a:prstGeom prst="rect">
              <a:avLst/>
            </a:prstGeom>
            <a:noFill/>
            <a:ln>
              <a:noFill/>
            </a:ln>
          </p:spPr>
          <p:txBody>
            <a:bodyPr anchorCtr="0" anchor="t" bIns="202650" lIns="135100" spcFirstLastPara="1" rIns="180150" wrap="square" tIns="135100">
              <a:noAutofit/>
            </a:bodyPr>
            <a:lstStyle/>
            <a:p>
              <a:pPr indent="-153158" lvl="1" marL="153158" marR="0" rtl="0" algn="l">
                <a:lnSpc>
                  <a:spcPct val="90000"/>
                </a:lnSpc>
                <a:spcBef>
                  <a:spcPts val="0"/>
                </a:spcBef>
                <a:spcAft>
                  <a:spcPts val="600"/>
                </a:spcAft>
                <a:buClr>
                  <a:srgbClr val="000000"/>
                </a:buClr>
                <a:buSzPts val="1900"/>
                <a:buFont typeface="Arial"/>
                <a:buChar char="•"/>
              </a:pPr>
              <a:r>
                <a:rPr b="0" i="0" lang="en-US" sz="1696" u="none" cap="none" strike="noStrike">
                  <a:solidFill>
                    <a:srgbClr val="000000"/>
                  </a:solidFill>
                  <a:latin typeface="Arial"/>
                  <a:ea typeface="Arial"/>
                  <a:cs typeface="Arial"/>
                  <a:sym typeface="Arial"/>
                </a:rPr>
                <a:t>Eo al menos 1500 o linfocitos atípicos</a:t>
              </a:r>
              <a:endParaRPr b="0" i="0" sz="2400" u="none" cap="none" strike="noStrike">
                <a:solidFill>
                  <a:schemeClr val="dk1"/>
                </a:solidFill>
                <a:latin typeface="Arial"/>
                <a:ea typeface="Arial"/>
                <a:cs typeface="Arial"/>
                <a:sym typeface="Arial"/>
              </a:endParaRPr>
            </a:p>
          </p:txBody>
        </p:sp>
        <p:sp>
          <p:nvSpPr>
            <p:cNvPr id="670" name="Google Shape;670;p38"/>
            <p:cNvSpPr/>
            <p:nvPr/>
          </p:nvSpPr>
          <p:spPr>
            <a:xfrm>
              <a:off x="4229351" y="189344"/>
              <a:ext cx="1854144" cy="656582"/>
            </a:xfrm>
            <a:prstGeom prst="rect">
              <a:avLst/>
            </a:prstGeom>
            <a:solidFill>
              <a:srgbClr val="4185F2"/>
            </a:solidFill>
            <a:ln cap="flat" cmpd="sng" w="25400">
              <a:solidFill>
                <a:srgbClr val="4185F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71" name="Google Shape;671;p38"/>
            <p:cNvSpPr txBox="1"/>
            <p:nvPr/>
          </p:nvSpPr>
          <p:spPr>
            <a:xfrm>
              <a:off x="4229351" y="189344"/>
              <a:ext cx="1854144" cy="656582"/>
            </a:xfrm>
            <a:prstGeom prst="rect">
              <a:avLst/>
            </a:prstGeom>
            <a:noFill/>
            <a:ln>
              <a:noFill/>
            </a:ln>
          </p:spPr>
          <p:txBody>
            <a:bodyPr anchorCtr="0" anchor="ctr" bIns="102925" lIns="180150" spcFirstLastPara="1" rIns="180150" wrap="square" tIns="102925">
              <a:noAutofit/>
            </a:bodyPr>
            <a:lstStyle/>
            <a:p>
              <a:pPr indent="0" lvl="0" marL="0" marR="0" rtl="0" algn="ctr">
                <a:lnSpc>
                  <a:spcPct val="90000"/>
                </a:lnSpc>
                <a:spcBef>
                  <a:spcPts val="0"/>
                </a:spcBef>
                <a:spcAft>
                  <a:spcPts val="600"/>
                </a:spcAft>
                <a:buNone/>
              </a:pPr>
              <a:r>
                <a:rPr lang="en-US" sz="1696">
                  <a:solidFill>
                    <a:schemeClr val="lt1"/>
                  </a:solidFill>
                  <a:latin typeface="Arial"/>
                  <a:ea typeface="Arial"/>
                  <a:cs typeface="Arial"/>
                  <a:sym typeface="Arial"/>
                </a:rPr>
                <a:t>Compromiso sistémico</a:t>
              </a:r>
              <a:endParaRPr sz="2400">
                <a:solidFill>
                  <a:schemeClr val="dk1"/>
                </a:solidFill>
                <a:latin typeface="Arial"/>
                <a:ea typeface="Arial"/>
                <a:cs typeface="Arial"/>
                <a:sym typeface="Arial"/>
              </a:endParaRPr>
            </a:p>
          </p:txBody>
        </p:sp>
        <p:sp>
          <p:nvSpPr>
            <p:cNvPr id="672" name="Google Shape;672;p38"/>
            <p:cNvSpPr/>
            <p:nvPr/>
          </p:nvSpPr>
          <p:spPr>
            <a:xfrm>
              <a:off x="4229351" y="845927"/>
              <a:ext cx="1854144" cy="2264464"/>
            </a:xfrm>
            <a:prstGeom prst="rect">
              <a:avLst/>
            </a:prstGeom>
            <a:solidFill>
              <a:srgbClr val="CDD8FB">
                <a:alpha val="89411"/>
              </a:srgbClr>
            </a:solidFill>
            <a:ln cap="flat" cmpd="sng" w="25400">
              <a:solidFill>
                <a:srgbClr val="CDD8FB">
                  <a:alpha val="89411"/>
                </a:srgbClr>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73" name="Google Shape;673;p38"/>
            <p:cNvSpPr txBox="1"/>
            <p:nvPr/>
          </p:nvSpPr>
          <p:spPr>
            <a:xfrm>
              <a:off x="4229351" y="845927"/>
              <a:ext cx="1854144" cy="2264464"/>
            </a:xfrm>
            <a:prstGeom prst="rect">
              <a:avLst/>
            </a:prstGeom>
            <a:noFill/>
            <a:ln>
              <a:noFill/>
            </a:ln>
          </p:spPr>
          <p:txBody>
            <a:bodyPr anchorCtr="0" anchor="t" bIns="202650" lIns="135100" spcFirstLastPara="1" rIns="180150" wrap="square" tIns="135100">
              <a:noAutofit/>
            </a:bodyPr>
            <a:lstStyle/>
            <a:p>
              <a:pPr indent="-153158" lvl="1" marL="153158" marR="0" rtl="0" algn="l">
                <a:lnSpc>
                  <a:spcPct val="90000"/>
                </a:lnSpc>
                <a:spcBef>
                  <a:spcPts val="0"/>
                </a:spcBef>
                <a:spcAft>
                  <a:spcPts val="600"/>
                </a:spcAft>
                <a:buClr>
                  <a:srgbClr val="000000"/>
                </a:buClr>
                <a:buSzPts val="1900"/>
                <a:buFont typeface="Arial"/>
                <a:buChar char="•"/>
              </a:pPr>
              <a:r>
                <a:rPr b="0" i="0" lang="en-US" sz="1696" u="none" cap="none" strike="noStrike">
                  <a:solidFill>
                    <a:srgbClr val="000000"/>
                  </a:solidFill>
                  <a:latin typeface="Arial"/>
                  <a:ea typeface="Arial"/>
                  <a:cs typeface="Arial"/>
                  <a:sym typeface="Arial"/>
                </a:rPr>
                <a:t>Adenopatías de 2 o más cm, TA &gt;=2 LSN, nefritis intersticial, neumonitis intersticial o miocarditis</a:t>
              </a:r>
              <a:endParaRPr b="0" i="0" sz="2400" u="none" cap="none" strike="noStrike">
                <a:solidFill>
                  <a:schemeClr val="dk1"/>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39"/>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1111"/>
              <a:buFont typeface="Arial"/>
              <a:buNone/>
            </a:pPr>
            <a:r>
              <a:rPr lang="en-US"/>
              <a:t>Criterios RegiSCAR</a:t>
            </a:r>
            <a:endParaRPr/>
          </a:p>
        </p:txBody>
      </p:sp>
      <p:sp>
        <p:nvSpPr>
          <p:cNvPr id="679" name="Google Shape;679;p39"/>
          <p:cNvSpPr txBox="1"/>
          <p:nvPr>
            <p:ph idx="1" type="body"/>
          </p:nvPr>
        </p:nvSpPr>
        <p:spPr>
          <a:xfrm>
            <a:off x="415600" y="1377101"/>
            <a:ext cx="11360800" cy="4555200"/>
          </a:xfrm>
          <a:prstGeom prst="rect">
            <a:avLst/>
          </a:prstGeom>
          <a:noFill/>
          <a:ln>
            <a:noFill/>
          </a:ln>
        </p:spPr>
        <p:txBody>
          <a:bodyPr anchorCtr="0" anchor="t" bIns="121900" lIns="121900" spcFirstLastPara="1" rIns="121900" wrap="square" tIns="121900">
            <a:normAutofit/>
          </a:bodyPr>
          <a:lstStyle/>
          <a:p>
            <a:pPr indent="-457188" lvl="0" marL="609585" rtl="0" algn="l">
              <a:lnSpc>
                <a:spcPct val="115000"/>
              </a:lnSpc>
              <a:spcBef>
                <a:spcPts val="0"/>
              </a:spcBef>
              <a:spcAft>
                <a:spcPts val="0"/>
              </a:spcAft>
              <a:buClr>
                <a:schemeClr val="dk1"/>
              </a:buClr>
              <a:buSzPts val="1800"/>
              <a:buChar char="●"/>
            </a:pPr>
            <a:r>
              <a:rPr lang="en-US"/>
              <a:t>Expande los criterios de Bocquet.</a:t>
            </a:r>
            <a:endParaRPr/>
          </a:p>
        </p:txBody>
      </p:sp>
      <p:pic>
        <p:nvPicPr>
          <p:cNvPr id="680" name="Google Shape;680;p39"/>
          <p:cNvPicPr preferRelativeResize="0"/>
          <p:nvPr/>
        </p:nvPicPr>
        <p:blipFill rotWithShape="1">
          <a:blip r:embed="rId3">
            <a:alphaModFix/>
          </a:blip>
          <a:srcRect b="0" l="0" r="0" t="0"/>
          <a:stretch/>
        </p:blipFill>
        <p:spPr>
          <a:xfrm>
            <a:off x="0" y="1962288"/>
            <a:ext cx="12192000" cy="4690533"/>
          </a:xfrm>
          <a:prstGeom prst="rect">
            <a:avLst/>
          </a:prstGeom>
          <a:noFill/>
          <a:ln>
            <a:noFill/>
          </a:ln>
        </p:spPr>
      </p:pic>
      <p:sp>
        <p:nvSpPr>
          <p:cNvPr id="681" name="Google Shape;681;p39"/>
          <p:cNvSpPr txBox="1"/>
          <p:nvPr/>
        </p:nvSpPr>
        <p:spPr>
          <a:xfrm>
            <a:off x="7486627" y="6537622"/>
            <a:ext cx="6096000" cy="338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1400">
                <a:solidFill>
                  <a:srgbClr val="800000"/>
                </a:solidFill>
                <a:latin typeface="Times"/>
                <a:ea typeface="Times"/>
                <a:cs typeface="Times"/>
                <a:sym typeface="Times"/>
              </a:rPr>
              <a:t>Rev. chil. pediatr. vol.88 no.1 Santiago  2017</a:t>
            </a:r>
            <a:endParaRPr sz="1600">
              <a:solidFill>
                <a:schemeClr val="dk1"/>
              </a:solidFill>
              <a:latin typeface="Arial"/>
              <a:ea typeface="Arial"/>
              <a:cs typeface="Arial"/>
              <a:sym typeface="Arial"/>
            </a:endParaRPr>
          </a:p>
        </p:txBody>
      </p:sp>
      <p:sp>
        <p:nvSpPr>
          <p:cNvPr id="682" name="Google Shape;682;p39"/>
          <p:cNvSpPr txBox="1"/>
          <p:nvPr/>
        </p:nvSpPr>
        <p:spPr>
          <a:xfrm>
            <a:off x="7458332" y="88560"/>
            <a:ext cx="4574800" cy="1723110"/>
          </a:xfrm>
          <a:prstGeom prst="rect">
            <a:avLst/>
          </a:prstGeom>
          <a:solidFill>
            <a:srgbClr val="F4CCCC"/>
          </a:solid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733">
                <a:solidFill>
                  <a:srgbClr val="000000"/>
                </a:solidFill>
                <a:latin typeface="Arial"/>
                <a:ea typeface="Arial"/>
                <a:cs typeface="Arial"/>
                <a:sym typeface="Arial"/>
              </a:rPr>
              <a:t>Al menos 3 criterios para diagnosticar DRESS</a:t>
            </a:r>
            <a:endParaRPr sz="2267">
              <a:solidFill>
                <a:schemeClr val="dk1"/>
              </a:solidFill>
              <a:latin typeface="Arial"/>
              <a:ea typeface="Arial"/>
              <a:cs typeface="Arial"/>
              <a:sym typeface="Arial"/>
            </a:endParaRPr>
          </a:p>
          <a:p>
            <a:pPr indent="0" lvl="0" marL="0" marR="0" rtl="0" algn="l">
              <a:spcBef>
                <a:spcPts val="0"/>
              </a:spcBef>
              <a:spcAft>
                <a:spcPts val="0"/>
              </a:spcAft>
              <a:buNone/>
            </a:pPr>
            <a:r>
              <a:rPr lang="en-US" sz="1733">
                <a:solidFill>
                  <a:srgbClr val="000000"/>
                </a:solidFill>
                <a:latin typeface="Arial"/>
                <a:ea typeface="Arial"/>
                <a:cs typeface="Arial"/>
                <a:sym typeface="Arial"/>
              </a:rPr>
              <a:t>Score &lt;2 descarta</a:t>
            </a:r>
            <a:endParaRPr sz="2267">
              <a:solidFill>
                <a:schemeClr val="dk1"/>
              </a:solidFill>
              <a:latin typeface="Arial"/>
              <a:ea typeface="Arial"/>
              <a:cs typeface="Arial"/>
              <a:sym typeface="Arial"/>
            </a:endParaRPr>
          </a:p>
          <a:p>
            <a:pPr indent="0" lvl="0" marL="0" marR="0" rtl="0" algn="l">
              <a:spcBef>
                <a:spcPts val="0"/>
              </a:spcBef>
              <a:spcAft>
                <a:spcPts val="0"/>
              </a:spcAft>
              <a:buNone/>
            </a:pPr>
            <a:r>
              <a:rPr lang="en-US" sz="1733">
                <a:solidFill>
                  <a:srgbClr val="000000"/>
                </a:solidFill>
                <a:latin typeface="Arial"/>
                <a:ea typeface="Arial"/>
                <a:cs typeface="Arial"/>
                <a:sym typeface="Arial"/>
              </a:rPr>
              <a:t>2-3 posible</a:t>
            </a:r>
            <a:endParaRPr sz="2267">
              <a:solidFill>
                <a:schemeClr val="dk1"/>
              </a:solidFill>
              <a:latin typeface="Arial"/>
              <a:ea typeface="Arial"/>
              <a:cs typeface="Arial"/>
              <a:sym typeface="Arial"/>
            </a:endParaRPr>
          </a:p>
          <a:p>
            <a:pPr indent="0" lvl="0" marL="0" marR="0" rtl="0" algn="l">
              <a:spcBef>
                <a:spcPts val="0"/>
              </a:spcBef>
              <a:spcAft>
                <a:spcPts val="0"/>
              </a:spcAft>
              <a:buNone/>
            </a:pPr>
            <a:r>
              <a:rPr lang="en-US" sz="1733">
                <a:solidFill>
                  <a:srgbClr val="000000"/>
                </a:solidFill>
                <a:latin typeface="Arial"/>
                <a:ea typeface="Arial"/>
                <a:cs typeface="Arial"/>
                <a:sym typeface="Arial"/>
              </a:rPr>
              <a:t>4-5 probable</a:t>
            </a:r>
            <a:endParaRPr sz="2267">
              <a:solidFill>
                <a:schemeClr val="dk1"/>
              </a:solidFill>
              <a:latin typeface="Arial"/>
              <a:ea typeface="Arial"/>
              <a:cs typeface="Arial"/>
              <a:sym typeface="Arial"/>
            </a:endParaRPr>
          </a:p>
          <a:p>
            <a:pPr indent="0" lvl="0" marL="0" marR="0" rtl="0" algn="l">
              <a:spcBef>
                <a:spcPts val="0"/>
              </a:spcBef>
              <a:spcAft>
                <a:spcPts val="0"/>
              </a:spcAft>
              <a:buNone/>
            </a:pPr>
            <a:r>
              <a:rPr lang="en-US" sz="1733">
                <a:solidFill>
                  <a:srgbClr val="000000"/>
                </a:solidFill>
                <a:latin typeface="Arial"/>
                <a:ea typeface="Arial"/>
                <a:cs typeface="Arial"/>
                <a:sym typeface="Arial"/>
              </a:rPr>
              <a:t>&gt;5 definitivo</a:t>
            </a:r>
            <a:endParaRPr sz="1733">
              <a:solidFill>
                <a:srgbClr val="000000"/>
              </a:solidFill>
              <a:latin typeface="Arial"/>
              <a:ea typeface="Arial"/>
              <a:cs typeface="Arial"/>
              <a:sym typeface="Arial"/>
            </a:endParaRPr>
          </a:p>
        </p:txBody>
      </p:sp>
      <p:sp>
        <p:nvSpPr>
          <p:cNvPr id="683" name="Google Shape;683;p39"/>
          <p:cNvSpPr/>
          <p:nvPr/>
        </p:nvSpPr>
        <p:spPr>
          <a:xfrm>
            <a:off x="171400" y="5623133"/>
            <a:ext cx="7894000" cy="516000"/>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67">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0" name="Google Shape;160;p4"/>
          <p:cNvSpPr txBox="1"/>
          <p:nvPr>
            <p:ph type="title"/>
          </p:nvPr>
        </p:nvSpPr>
        <p:spPr>
          <a:xfrm>
            <a:off x="5297762" y="329184"/>
            <a:ext cx="6251110"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600"/>
              <a:buFont typeface="Arial"/>
              <a:buNone/>
            </a:pPr>
            <a:r>
              <a:rPr lang="en-US" sz="5600"/>
              <a:t>¿Hipótesis diagnóstica?</a:t>
            </a:r>
            <a:endParaRPr/>
          </a:p>
        </p:txBody>
      </p:sp>
      <p:sp>
        <p:nvSpPr>
          <p:cNvPr id="161" name="Google Shape;161;p4"/>
          <p:cNvSpPr/>
          <p:nvPr/>
        </p:nvSpPr>
        <p:spPr>
          <a:xfrm>
            <a:off x="5412862" y="2395728"/>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2" name="Google Shape;162;p4"/>
          <p:cNvSpPr txBox="1"/>
          <p:nvPr>
            <p:ph idx="1" type="body"/>
          </p:nvPr>
        </p:nvSpPr>
        <p:spPr>
          <a:xfrm>
            <a:off x="5297762" y="2706624"/>
            <a:ext cx="6251110" cy="3483864"/>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chemeClr val="dk1"/>
              </a:buClr>
              <a:buSzPts val="3200"/>
              <a:buChar char="•"/>
            </a:pPr>
            <a:r>
              <a:rPr b="1" lang="en-US" sz="3200"/>
              <a:t>A) Glomerulonefritis rápidamente progresiva </a:t>
            </a:r>
            <a:endParaRPr/>
          </a:p>
          <a:p>
            <a:pPr indent="-228600" lvl="0" marL="228600" rtl="0" algn="l">
              <a:lnSpc>
                <a:spcPct val="110000"/>
              </a:lnSpc>
              <a:spcBef>
                <a:spcPts val="1000"/>
              </a:spcBef>
              <a:spcAft>
                <a:spcPts val="0"/>
              </a:spcAft>
              <a:buClr>
                <a:schemeClr val="dk1"/>
              </a:buClr>
              <a:buSzPts val="3200"/>
              <a:buChar char="•"/>
            </a:pPr>
            <a:r>
              <a:rPr b="1" lang="en-US" sz="3200"/>
              <a:t>B) Reacción alérgica a fármacos leve 🡪reacción morbiliforme o rush maculopapular</a:t>
            </a:r>
            <a:endParaRPr b="1" sz="3200"/>
          </a:p>
          <a:p>
            <a:pPr indent="-228600" lvl="0" marL="228600" rtl="0" algn="l">
              <a:lnSpc>
                <a:spcPct val="110000"/>
              </a:lnSpc>
              <a:spcBef>
                <a:spcPts val="1000"/>
              </a:spcBef>
              <a:spcAft>
                <a:spcPts val="0"/>
              </a:spcAft>
              <a:buClr>
                <a:schemeClr val="dk1"/>
              </a:buClr>
              <a:buSzPts val="3200"/>
              <a:buChar char="•"/>
            </a:pPr>
            <a:r>
              <a:rPr b="1" lang="en-US" sz="3200"/>
              <a:t>C) Sd. DRESS/Steven Johnson</a:t>
            </a:r>
            <a:endParaRPr/>
          </a:p>
          <a:p>
            <a:pPr indent="-228600" lvl="0" marL="228600" rtl="0" algn="l">
              <a:lnSpc>
                <a:spcPct val="110000"/>
              </a:lnSpc>
              <a:spcBef>
                <a:spcPts val="1000"/>
              </a:spcBef>
              <a:spcAft>
                <a:spcPts val="0"/>
              </a:spcAft>
              <a:buClr>
                <a:schemeClr val="dk1"/>
              </a:buClr>
              <a:buSzPts val="3200"/>
              <a:buChar char="•"/>
            </a:pPr>
            <a:r>
              <a:rPr b="1" lang="en-US" sz="3200"/>
              <a:t>D) Vasculitis leucocitoclástica/ por sensibilidad</a:t>
            </a:r>
            <a:endParaRPr b="1" sz="3200"/>
          </a:p>
        </p:txBody>
      </p:sp>
      <p:pic>
        <p:nvPicPr>
          <p:cNvPr descr="Surtido de píldoras y pastillas" id="163" name="Google Shape;163;p4"/>
          <p:cNvPicPr preferRelativeResize="0"/>
          <p:nvPr/>
        </p:nvPicPr>
        <p:blipFill rotWithShape="1">
          <a:blip r:embed="rId3">
            <a:alphaModFix/>
          </a:blip>
          <a:srcRect b="-1" l="30441" r="24228"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xEl>
                                              <p:pRg end="0" st="0"/>
                                            </p:txEl>
                                          </p:spTgt>
                                        </p:tgtEl>
                                        <p:attrNameLst>
                                          <p:attrName>style.visibility</p:attrName>
                                        </p:attrNameLst>
                                      </p:cBhvr>
                                      <p:to>
                                        <p:strVal val="visible"/>
                                      </p:to>
                                    </p:set>
                                    <p:animEffect filter="fade" transition="in">
                                      <p:cBhvr>
                                        <p:cTn dur="500"/>
                                        <p:tgtEl>
                                          <p:spTgt spid="1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xEl>
                                              <p:pRg end="1" st="1"/>
                                            </p:txEl>
                                          </p:spTgt>
                                        </p:tgtEl>
                                        <p:attrNameLst>
                                          <p:attrName>style.visibility</p:attrName>
                                        </p:attrNameLst>
                                      </p:cBhvr>
                                      <p:to>
                                        <p:strVal val="visible"/>
                                      </p:to>
                                    </p:set>
                                    <p:animEffect filter="fade" transition="in">
                                      <p:cBhvr>
                                        <p:cTn dur="500"/>
                                        <p:tgtEl>
                                          <p:spTgt spid="1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xEl>
                                              <p:pRg end="2" st="2"/>
                                            </p:txEl>
                                          </p:spTgt>
                                        </p:tgtEl>
                                        <p:attrNameLst>
                                          <p:attrName>style.visibility</p:attrName>
                                        </p:attrNameLst>
                                      </p:cBhvr>
                                      <p:to>
                                        <p:strVal val="visible"/>
                                      </p:to>
                                    </p:set>
                                    <p:animEffect filter="fade" transition="in">
                                      <p:cBhvr>
                                        <p:cTn dur="500"/>
                                        <p:tgtEl>
                                          <p:spTgt spid="16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xEl>
                                              <p:pRg end="3" st="3"/>
                                            </p:txEl>
                                          </p:spTgt>
                                        </p:tgtEl>
                                        <p:attrNameLst>
                                          <p:attrName>style.visibility</p:attrName>
                                        </p:attrNameLst>
                                      </p:cBhvr>
                                      <p:to>
                                        <p:strVal val="visible"/>
                                      </p:to>
                                    </p:set>
                                    <p:animEffect filter="fade" transition="in">
                                      <p:cBhvr>
                                        <p:cTn dur="500"/>
                                        <p:tgtEl>
                                          <p:spTgt spid="16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7" name="Shape 687"/>
        <p:cNvGrpSpPr/>
        <p:nvPr/>
      </p:nvGrpSpPr>
      <p:grpSpPr>
        <a:xfrm>
          <a:off x="0" y="0"/>
          <a:ext cx="0" cy="0"/>
          <a:chOff x="0" y="0"/>
          <a:chExt cx="0" cy="0"/>
        </a:xfrm>
      </p:grpSpPr>
      <p:sp>
        <p:nvSpPr>
          <p:cNvPr id="688" name="Google Shape;688;p40"/>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89" name="Google Shape;689;p4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0" name="Google Shape;690;p40"/>
          <p:cNvSpPr txBox="1"/>
          <p:nvPr>
            <p:ph type="title"/>
          </p:nvPr>
        </p:nvSpPr>
        <p:spPr>
          <a:xfrm>
            <a:off x="7998581" y="643467"/>
            <a:ext cx="3562483" cy="356924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6444"/>
              <a:buFont typeface="Arial"/>
              <a:buNone/>
            </a:pPr>
            <a:r>
              <a:rPr lang="en-US" sz="5800"/>
              <a:t>Criterios J-SCAR</a:t>
            </a:r>
            <a:endParaRPr/>
          </a:p>
        </p:txBody>
      </p:sp>
      <p:sp>
        <p:nvSpPr>
          <p:cNvPr id="691" name="Google Shape;691;p40"/>
          <p:cNvSpPr/>
          <p:nvPr/>
        </p:nvSpPr>
        <p:spPr>
          <a:xfrm>
            <a:off x="8005874" y="4409267"/>
            <a:ext cx="3242551" cy="27432"/>
          </a:xfrm>
          <a:custGeom>
            <a:rect b="b" l="l" r="r" t="t"/>
            <a:pathLst>
              <a:path extrusionOk="0" fill="none" h="27432" w="3242551">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extrusionOk="0" h="27432" w="3242551">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92" name="Google Shape;692;p40"/>
          <p:cNvPicPr preferRelativeResize="0"/>
          <p:nvPr/>
        </p:nvPicPr>
        <p:blipFill rotWithShape="1">
          <a:blip r:embed="rId3">
            <a:alphaModFix/>
          </a:blip>
          <a:srcRect b="0" l="0" r="0" t="0"/>
          <a:stretch/>
        </p:blipFill>
        <p:spPr>
          <a:xfrm>
            <a:off x="320040" y="881150"/>
            <a:ext cx="7214616" cy="5068267"/>
          </a:xfrm>
          <a:prstGeom prst="rect">
            <a:avLst/>
          </a:prstGeom>
          <a:noFill/>
          <a:ln>
            <a:noFill/>
          </a:ln>
        </p:spPr>
      </p:pic>
      <p:sp>
        <p:nvSpPr>
          <p:cNvPr id="693" name="Google Shape;693;p40"/>
          <p:cNvSpPr/>
          <p:nvPr/>
        </p:nvSpPr>
        <p:spPr>
          <a:xfrm>
            <a:off x="434133" y="4849833"/>
            <a:ext cx="1895100" cy="475200"/>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67">
              <a:solidFill>
                <a:schemeClr val="lt1"/>
              </a:solidFill>
              <a:latin typeface="Arial"/>
              <a:ea typeface="Arial"/>
              <a:cs typeface="Arial"/>
              <a:sym typeface="Arial"/>
            </a:endParaRPr>
          </a:p>
        </p:txBody>
      </p:sp>
      <p:sp>
        <p:nvSpPr>
          <p:cNvPr id="694" name="Google Shape;694;p40"/>
          <p:cNvSpPr txBox="1"/>
          <p:nvPr>
            <p:ph idx="1" type="body"/>
          </p:nvPr>
        </p:nvSpPr>
        <p:spPr>
          <a:xfrm>
            <a:off x="6096000" y="6325609"/>
            <a:ext cx="11360800" cy="4555200"/>
          </a:xfrm>
          <a:prstGeom prst="rect">
            <a:avLst/>
          </a:prstGeom>
          <a:noFill/>
          <a:ln>
            <a:noFill/>
          </a:ln>
        </p:spPr>
        <p:txBody>
          <a:bodyPr anchorCtr="0" anchor="t" bIns="121900" lIns="121900" spcFirstLastPara="1" rIns="121900" wrap="square" tIns="121900">
            <a:normAutofit/>
          </a:bodyPr>
          <a:lstStyle/>
          <a:p>
            <a:pPr indent="-457188" lvl="0" marL="609585" rtl="0" algn="l">
              <a:lnSpc>
                <a:spcPct val="115000"/>
              </a:lnSpc>
              <a:spcBef>
                <a:spcPts val="0"/>
              </a:spcBef>
              <a:spcAft>
                <a:spcPts val="600"/>
              </a:spcAft>
              <a:buClr>
                <a:srgbClr val="800000"/>
              </a:buClr>
              <a:buSzPts val="1800"/>
              <a:buChar char="●"/>
            </a:pPr>
            <a:r>
              <a:rPr b="1" lang="en-US" sz="1400">
                <a:solidFill>
                  <a:srgbClr val="800000"/>
                </a:solidFill>
                <a:latin typeface="Times"/>
                <a:ea typeface="Times"/>
                <a:cs typeface="Times"/>
                <a:sym typeface="Times"/>
              </a:rPr>
              <a:t>Rev. chil. pediatr. vol.88 no.1 Santiago  2017</a:t>
            </a:r>
            <a:endParaRPr sz="16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41"/>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Clr>
                <a:schemeClr val="dk1"/>
              </a:buClr>
              <a:buSzPts val="2800"/>
              <a:buFont typeface="Arial"/>
              <a:buNone/>
            </a:pPr>
            <a:r>
              <a:rPr lang="en-US" sz="2960"/>
              <a:t>En búsqueda del culpable…</a:t>
            </a:r>
            <a:endParaRPr sz="2960"/>
          </a:p>
        </p:txBody>
      </p:sp>
      <p:sp>
        <p:nvSpPr>
          <p:cNvPr id="700" name="Google Shape;700;p41"/>
          <p:cNvSpPr txBox="1"/>
          <p:nvPr/>
        </p:nvSpPr>
        <p:spPr>
          <a:xfrm>
            <a:off x="8192000" y="0"/>
            <a:ext cx="4000000" cy="615513"/>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Dermatol Online J 2020;11:177-81. </a:t>
            </a:r>
            <a:endParaRPr sz="2400">
              <a:solidFill>
                <a:schemeClr val="dk1"/>
              </a:solidFill>
              <a:latin typeface="Arial"/>
              <a:ea typeface="Arial"/>
              <a:cs typeface="Arial"/>
              <a:sym typeface="Arial"/>
            </a:endParaRPr>
          </a:p>
        </p:txBody>
      </p:sp>
      <p:pic>
        <p:nvPicPr>
          <p:cNvPr id="701" name="Google Shape;701;p41"/>
          <p:cNvPicPr preferRelativeResize="0"/>
          <p:nvPr/>
        </p:nvPicPr>
        <p:blipFill rotWithShape="1">
          <a:blip r:embed="rId3">
            <a:alphaModFix/>
          </a:blip>
          <a:srcRect b="0" l="0" r="0" t="0"/>
          <a:stretch/>
        </p:blipFill>
        <p:spPr>
          <a:xfrm>
            <a:off x="5528138" y="542184"/>
            <a:ext cx="6663868" cy="865969"/>
          </a:xfrm>
          <a:prstGeom prst="rect">
            <a:avLst/>
          </a:prstGeom>
          <a:noFill/>
          <a:ln>
            <a:noFill/>
          </a:ln>
        </p:spPr>
      </p:pic>
      <p:pic>
        <p:nvPicPr>
          <p:cNvPr id="702" name="Google Shape;702;p41"/>
          <p:cNvPicPr preferRelativeResize="0"/>
          <p:nvPr/>
        </p:nvPicPr>
        <p:blipFill rotWithShape="1">
          <a:blip r:embed="rId4">
            <a:alphaModFix/>
          </a:blip>
          <a:srcRect b="0" l="0" r="0" t="0"/>
          <a:stretch/>
        </p:blipFill>
        <p:spPr>
          <a:xfrm>
            <a:off x="5288434" y="2210000"/>
            <a:ext cx="6663865" cy="3279067"/>
          </a:xfrm>
          <a:prstGeom prst="rect">
            <a:avLst/>
          </a:prstGeom>
          <a:noFill/>
          <a:ln>
            <a:noFill/>
          </a:ln>
        </p:spPr>
      </p:pic>
      <p:grpSp>
        <p:nvGrpSpPr>
          <p:cNvPr id="703" name="Google Shape;703;p41"/>
          <p:cNvGrpSpPr/>
          <p:nvPr/>
        </p:nvGrpSpPr>
        <p:grpSpPr>
          <a:xfrm>
            <a:off x="312033" y="1545533"/>
            <a:ext cx="4510800" cy="4608000"/>
            <a:chOff x="0" y="46400"/>
            <a:chExt cx="4510800" cy="4608000"/>
          </a:xfrm>
        </p:grpSpPr>
        <p:sp>
          <p:nvSpPr>
            <p:cNvPr id="704" name="Google Shape;704;p41"/>
            <p:cNvSpPr/>
            <p:nvPr/>
          </p:nvSpPr>
          <p:spPr>
            <a:xfrm>
              <a:off x="0" y="46400"/>
              <a:ext cx="4510800" cy="994500"/>
            </a:xfrm>
            <a:prstGeom prst="roundRect">
              <a:avLst>
                <a:gd fmla="val 16667" name="adj"/>
              </a:avLst>
            </a:prstGeom>
            <a:solidFill>
              <a:srgbClr val="768D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1"/>
            <p:cNvSpPr txBox="1"/>
            <p:nvPr/>
          </p:nvSpPr>
          <p:spPr>
            <a:xfrm>
              <a:off x="48547" y="94947"/>
              <a:ext cx="4413706" cy="897406"/>
            </a:xfrm>
            <a:prstGeom prst="rect">
              <a:avLst/>
            </a:prstGeom>
            <a:noFill/>
            <a:ln>
              <a:noFill/>
            </a:ln>
          </p:spPr>
          <p:txBody>
            <a:bodyPr anchorCtr="0" anchor="ctr" bIns="95250" lIns="95250" spcFirstLastPara="1" rIns="95250" wrap="square" tIns="95250">
              <a:noAutofit/>
            </a:bodyPr>
            <a:lstStyle/>
            <a:p>
              <a:pPr indent="0" lvl="0" marL="0" marR="0" rtl="0" algn="l">
                <a:lnSpc>
                  <a:spcPct val="90000"/>
                </a:lnSpc>
                <a:spcBef>
                  <a:spcPts val="0"/>
                </a:spcBef>
                <a:spcAft>
                  <a:spcPts val="0"/>
                </a:spcAft>
                <a:buClr>
                  <a:schemeClr val="lt1"/>
                </a:buClr>
                <a:buSzPts val="2500"/>
                <a:buFont typeface="Arial"/>
                <a:buNone/>
              </a:pPr>
              <a:r>
                <a:rPr b="1" lang="en-US" sz="2500">
                  <a:solidFill>
                    <a:schemeClr val="lt1"/>
                  </a:solidFill>
                  <a:latin typeface="Arial"/>
                  <a:ea typeface="Arial"/>
                  <a:cs typeface="Arial"/>
                  <a:sym typeface="Arial"/>
                </a:rPr>
                <a:t>Estudio retrospectivo con 40 pacientes en la India (Sharma et. al.). </a:t>
              </a:r>
              <a:endParaRPr b="1" sz="2500">
                <a:solidFill>
                  <a:schemeClr val="lt1"/>
                </a:solidFill>
                <a:latin typeface="Arial"/>
                <a:ea typeface="Arial"/>
                <a:cs typeface="Arial"/>
                <a:sym typeface="Arial"/>
              </a:endParaRPr>
            </a:p>
          </p:txBody>
        </p:sp>
        <p:sp>
          <p:nvSpPr>
            <p:cNvPr id="706" name="Google Shape;706;p41"/>
            <p:cNvSpPr/>
            <p:nvPr/>
          </p:nvSpPr>
          <p:spPr>
            <a:xfrm>
              <a:off x="0" y="1112900"/>
              <a:ext cx="4510800" cy="994500"/>
            </a:xfrm>
            <a:prstGeom prst="roundRect">
              <a:avLst>
                <a:gd fmla="val 16667" name="adj"/>
              </a:avLst>
            </a:prstGeom>
            <a:solidFill>
              <a:srgbClr val="768D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1"/>
            <p:cNvSpPr txBox="1"/>
            <p:nvPr/>
          </p:nvSpPr>
          <p:spPr>
            <a:xfrm>
              <a:off x="48547" y="1161447"/>
              <a:ext cx="4413706" cy="897406"/>
            </a:xfrm>
            <a:prstGeom prst="rect">
              <a:avLst/>
            </a:prstGeom>
            <a:noFill/>
            <a:ln>
              <a:noFill/>
            </a:ln>
          </p:spPr>
          <p:txBody>
            <a:bodyPr anchorCtr="0" anchor="ctr" bIns="95250" lIns="95250" spcFirstLastPara="1" rIns="95250" wrap="square" tIns="95250">
              <a:noAutofit/>
            </a:bodyPr>
            <a:lstStyle/>
            <a:p>
              <a:pPr indent="0" lvl="0" marL="0" marR="0" rtl="0" algn="l">
                <a:lnSpc>
                  <a:spcPct val="90000"/>
                </a:lnSpc>
                <a:spcBef>
                  <a:spcPts val="0"/>
                </a:spcBef>
                <a:spcAft>
                  <a:spcPts val="0"/>
                </a:spcAft>
                <a:buClr>
                  <a:schemeClr val="lt1"/>
                </a:buClr>
                <a:buSzPts val="2500"/>
                <a:buFont typeface="Arial"/>
                <a:buNone/>
              </a:pPr>
              <a:r>
                <a:rPr b="1" lang="en-US" sz="2500">
                  <a:solidFill>
                    <a:schemeClr val="lt1"/>
                  </a:solidFill>
                  <a:latin typeface="Arial"/>
                  <a:ea typeface="Arial"/>
                  <a:cs typeface="Arial"/>
                  <a:sym typeface="Arial"/>
                </a:rPr>
                <a:t>La incidencia de RAMC fue de 5,7% con anti TBC.</a:t>
              </a:r>
              <a:endParaRPr b="1" sz="2500">
                <a:solidFill>
                  <a:schemeClr val="lt1"/>
                </a:solidFill>
                <a:latin typeface="Arial"/>
                <a:ea typeface="Arial"/>
                <a:cs typeface="Arial"/>
                <a:sym typeface="Arial"/>
              </a:endParaRPr>
            </a:p>
          </p:txBody>
        </p:sp>
        <p:sp>
          <p:nvSpPr>
            <p:cNvPr id="708" name="Google Shape;708;p41"/>
            <p:cNvSpPr/>
            <p:nvPr/>
          </p:nvSpPr>
          <p:spPr>
            <a:xfrm>
              <a:off x="0" y="2179400"/>
              <a:ext cx="4510800" cy="994500"/>
            </a:xfrm>
            <a:prstGeom prst="roundRect">
              <a:avLst>
                <a:gd fmla="val 16667" name="adj"/>
              </a:avLst>
            </a:prstGeom>
            <a:solidFill>
              <a:srgbClr val="768D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1"/>
            <p:cNvSpPr txBox="1"/>
            <p:nvPr/>
          </p:nvSpPr>
          <p:spPr>
            <a:xfrm>
              <a:off x="48547" y="2227947"/>
              <a:ext cx="4413706" cy="897406"/>
            </a:xfrm>
            <a:prstGeom prst="rect">
              <a:avLst/>
            </a:prstGeom>
            <a:noFill/>
            <a:ln>
              <a:noFill/>
            </a:ln>
          </p:spPr>
          <p:txBody>
            <a:bodyPr anchorCtr="0" anchor="ctr" bIns="95250" lIns="95250" spcFirstLastPara="1" rIns="95250" wrap="square" tIns="95250">
              <a:noAutofit/>
            </a:bodyPr>
            <a:lstStyle/>
            <a:p>
              <a:pPr indent="0" lvl="0" marL="0" marR="0" rtl="0" algn="l">
                <a:lnSpc>
                  <a:spcPct val="90000"/>
                </a:lnSpc>
                <a:spcBef>
                  <a:spcPts val="0"/>
                </a:spcBef>
                <a:spcAft>
                  <a:spcPts val="0"/>
                </a:spcAft>
                <a:buClr>
                  <a:schemeClr val="lt1"/>
                </a:buClr>
                <a:buSzPts val="2500"/>
                <a:buFont typeface="Arial"/>
                <a:buNone/>
              </a:pPr>
              <a:r>
                <a:rPr b="1" lang="en-US" sz="2500">
                  <a:solidFill>
                    <a:schemeClr val="lt1"/>
                  </a:solidFill>
                  <a:latin typeface="Arial"/>
                  <a:ea typeface="Arial"/>
                  <a:cs typeface="Arial"/>
                  <a:sym typeface="Arial"/>
                </a:rPr>
                <a:t>La RAMC más común fue el rash maculopapular (42,5%).</a:t>
              </a:r>
              <a:endParaRPr b="1" sz="2500">
                <a:solidFill>
                  <a:schemeClr val="lt1"/>
                </a:solidFill>
                <a:latin typeface="Arial"/>
                <a:ea typeface="Arial"/>
                <a:cs typeface="Arial"/>
                <a:sym typeface="Arial"/>
              </a:endParaRPr>
            </a:p>
          </p:txBody>
        </p:sp>
        <p:sp>
          <p:nvSpPr>
            <p:cNvPr id="710" name="Google Shape;710;p41"/>
            <p:cNvSpPr/>
            <p:nvPr/>
          </p:nvSpPr>
          <p:spPr>
            <a:xfrm>
              <a:off x="0" y="3245900"/>
              <a:ext cx="4510800" cy="994500"/>
            </a:xfrm>
            <a:prstGeom prst="roundRect">
              <a:avLst>
                <a:gd fmla="val 16667" name="adj"/>
              </a:avLst>
            </a:prstGeom>
            <a:solidFill>
              <a:srgbClr val="768D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1"/>
            <p:cNvSpPr txBox="1"/>
            <p:nvPr/>
          </p:nvSpPr>
          <p:spPr>
            <a:xfrm>
              <a:off x="48547" y="3294447"/>
              <a:ext cx="4413706" cy="897406"/>
            </a:xfrm>
            <a:prstGeom prst="rect">
              <a:avLst/>
            </a:prstGeom>
            <a:noFill/>
            <a:ln>
              <a:noFill/>
            </a:ln>
          </p:spPr>
          <p:txBody>
            <a:bodyPr anchorCtr="0" anchor="ctr" bIns="95250" lIns="95250" spcFirstLastPara="1" rIns="95250" wrap="square" tIns="95250">
              <a:noAutofit/>
            </a:bodyPr>
            <a:lstStyle/>
            <a:p>
              <a:pPr indent="0" lvl="0" marL="0" marR="0" rtl="0" algn="l">
                <a:lnSpc>
                  <a:spcPct val="90000"/>
                </a:lnSpc>
                <a:spcBef>
                  <a:spcPts val="0"/>
                </a:spcBef>
                <a:spcAft>
                  <a:spcPts val="0"/>
                </a:spcAft>
                <a:buClr>
                  <a:schemeClr val="lt1"/>
                </a:buClr>
                <a:buSzPts val="2500"/>
                <a:buFont typeface="Arial"/>
                <a:buNone/>
              </a:pPr>
              <a:r>
                <a:rPr b="1" lang="en-US" sz="2500">
                  <a:solidFill>
                    <a:schemeClr val="lt1"/>
                  </a:solidFill>
                  <a:latin typeface="Arial"/>
                  <a:ea typeface="Arial"/>
                  <a:cs typeface="Arial"/>
                  <a:sym typeface="Arial"/>
                </a:rPr>
                <a:t>Se realizó un </a:t>
              </a:r>
              <a:r>
                <a:rPr b="1" i="1" lang="en-US" sz="2500">
                  <a:solidFill>
                    <a:schemeClr val="lt1"/>
                  </a:solidFill>
                  <a:latin typeface="Arial"/>
                  <a:ea typeface="Arial"/>
                  <a:cs typeface="Arial"/>
                  <a:sym typeface="Arial"/>
                </a:rPr>
                <a:t>re-challenge</a:t>
              </a:r>
              <a:r>
                <a:rPr b="1" lang="en-US" sz="2500">
                  <a:solidFill>
                    <a:schemeClr val="lt1"/>
                  </a:solidFill>
                  <a:latin typeface="Arial"/>
                  <a:ea typeface="Arial"/>
                  <a:cs typeface="Arial"/>
                  <a:sym typeface="Arial"/>
                </a:rPr>
                <a:t> para determinar el fármaco culpable</a:t>
              </a:r>
              <a:endParaRPr b="1" sz="2500">
                <a:solidFill>
                  <a:schemeClr val="lt1"/>
                </a:solidFill>
                <a:latin typeface="Arial"/>
                <a:ea typeface="Arial"/>
                <a:cs typeface="Arial"/>
                <a:sym typeface="Arial"/>
              </a:endParaRPr>
            </a:p>
          </p:txBody>
        </p:sp>
        <p:sp>
          <p:nvSpPr>
            <p:cNvPr id="712" name="Google Shape;712;p41"/>
            <p:cNvSpPr/>
            <p:nvPr/>
          </p:nvSpPr>
          <p:spPr>
            <a:xfrm>
              <a:off x="0" y="4240400"/>
              <a:ext cx="4510800" cy="4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1"/>
            <p:cNvSpPr txBox="1"/>
            <p:nvPr/>
          </p:nvSpPr>
          <p:spPr>
            <a:xfrm>
              <a:off x="0" y="4240400"/>
              <a:ext cx="4510800" cy="414000"/>
            </a:xfrm>
            <a:prstGeom prst="rect">
              <a:avLst/>
            </a:prstGeom>
            <a:noFill/>
            <a:ln>
              <a:noFill/>
            </a:ln>
          </p:spPr>
          <p:txBody>
            <a:bodyPr anchorCtr="0" anchor="t" bIns="31750" lIns="143200" spcFirstLastPara="1" rIns="177800" wrap="square" tIns="31750">
              <a:noAutofit/>
            </a:bodyPr>
            <a:lstStyle/>
            <a:p>
              <a:pPr indent="-228600" lvl="1" marL="228600" marR="0" rtl="0" algn="l">
                <a:lnSpc>
                  <a:spcPct val="90000"/>
                </a:lnSpc>
                <a:spcBef>
                  <a:spcPts val="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Re administración controlada de los fármacos</a:t>
              </a:r>
              <a:endParaRPr b="1" i="0" sz="2000" u="none" cap="none" strike="noStrike">
                <a:solidFill>
                  <a:schemeClr val="dk1"/>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42"/>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64814"/>
              <a:buFont typeface="Arial"/>
              <a:buNone/>
            </a:pPr>
            <a:r>
              <a:rPr lang="en-US"/>
              <a:t>Riesgo de interrupción del tratamiento</a:t>
            </a:r>
            <a:endParaRPr/>
          </a:p>
        </p:txBody>
      </p:sp>
      <p:sp>
        <p:nvSpPr>
          <p:cNvPr id="719" name="Google Shape;719;p42"/>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0" lvl="0" marL="0" rtl="0" algn="l">
              <a:spcBef>
                <a:spcPts val="0"/>
              </a:spcBef>
              <a:spcAft>
                <a:spcPts val="0"/>
              </a:spcAft>
              <a:buClr>
                <a:schemeClr val="dk1"/>
              </a:buClr>
              <a:buSzPts val="1100"/>
              <a:buFont typeface="Arial"/>
              <a:buNone/>
            </a:pPr>
            <a:r>
              <a:rPr lang="en-US" sz="1800">
                <a:solidFill>
                  <a:srgbClr val="595959"/>
                </a:solidFill>
              </a:rPr>
              <a:t>La American Thoracic Society y la British Thoracic Society sugieren interrumpir en caso de injuria hepática establecida significativa. </a:t>
            </a:r>
            <a:endParaRPr sz="1800">
              <a:solidFill>
                <a:srgbClr val="595959"/>
              </a:solidFill>
            </a:endParaRPr>
          </a:p>
          <a:p>
            <a:pPr indent="0" lvl="0" marL="0" rtl="0" algn="l">
              <a:spcBef>
                <a:spcPts val="0"/>
              </a:spcBef>
              <a:spcAft>
                <a:spcPts val="0"/>
              </a:spcAft>
              <a:buClr>
                <a:schemeClr val="dk1"/>
              </a:buClr>
              <a:buSzPts val="1100"/>
              <a:buFont typeface="Arial"/>
              <a:buNone/>
            </a:pPr>
            <a:r>
              <a:t/>
            </a:r>
            <a:endParaRPr sz="1800">
              <a:solidFill>
                <a:srgbClr val="595959"/>
              </a:solidFill>
            </a:endParaRPr>
          </a:p>
          <a:p>
            <a:pPr indent="0" lvl="0" marL="0" rtl="0" algn="l">
              <a:spcBef>
                <a:spcPts val="0"/>
              </a:spcBef>
              <a:spcAft>
                <a:spcPts val="0"/>
              </a:spcAft>
              <a:buClr>
                <a:schemeClr val="dk1"/>
              </a:buClr>
              <a:buSzPts val="1100"/>
              <a:buFont typeface="Arial"/>
              <a:buNone/>
            </a:pPr>
            <a:r>
              <a:rPr lang="en-US" sz="1800">
                <a:solidFill>
                  <a:srgbClr val="595959"/>
                </a:solidFill>
              </a:rPr>
              <a:t>En casos de RAMC severas su eventual reintroducción solo debiese ser establecida una vez que los parámetros clínicos y de laboratorio se resuelvan. </a:t>
            </a:r>
            <a:endParaRPr sz="1800">
              <a:solidFill>
                <a:srgbClr val="595959"/>
              </a:solidFill>
            </a:endParaRPr>
          </a:p>
          <a:p>
            <a:pPr indent="0" lvl="0" marL="0" rtl="0" algn="l">
              <a:spcBef>
                <a:spcPts val="0"/>
              </a:spcBef>
              <a:spcAft>
                <a:spcPts val="0"/>
              </a:spcAft>
              <a:buClr>
                <a:schemeClr val="dk1"/>
              </a:buClr>
              <a:buSzPts val="1100"/>
              <a:buFont typeface="Arial"/>
              <a:buNone/>
            </a:pPr>
            <a:r>
              <a:t/>
            </a:r>
            <a:endParaRPr sz="1800">
              <a:solidFill>
                <a:srgbClr val="595959"/>
              </a:solidFill>
            </a:endParaRPr>
          </a:p>
          <a:p>
            <a:pPr indent="0" lvl="0" marL="0" rtl="0" algn="l">
              <a:spcBef>
                <a:spcPts val="0"/>
              </a:spcBef>
              <a:spcAft>
                <a:spcPts val="0"/>
              </a:spcAft>
              <a:buClr>
                <a:schemeClr val="dk1"/>
              </a:buClr>
              <a:buSzPts val="1100"/>
              <a:buFont typeface="Arial"/>
              <a:buNone/>
            </a:pPr>
            <a:r>
              <a:rPr lang="en-US" sz="1800">
                <a:solidFill>
                  <a:srgbClr val="595959"/>
                </a:solidFill>
              </a:rPr>
              <a:t>Tan et. al encontraron una asociación significativa entre la interrupción del tto en la fase intensiva con el riesgo de muerte (Hazard 3,2; p 0,001).</a:t>
            </a:r>
            <a:endParaRPr sz="1800">
              <a:solidFill>
                <a:srgbClr val="595959"/>
              </a:solidFill>
            </a:endParaRPr>
          </a:p>
          <a:p>
            <a:pPr indent="0" lvl="0" marL="0" rtl="0" algn="l">
              <a:spcBef>
                <a:spcPts val="0"/>
              </a:spcBef>
              <a:spcAft>
                <a:spcPts val="0"/>
              </a:spcAft>
              <a:buClr>
                <a:schemeClr val="dk1"/>
              </a:buClr>
              <a:buSzPts val="1100"/>
              <a:buFont typeface="Arial"/>
              <a:buNone/>
            </a:pPr>
            <a:r>
              <a:t/>
            </a:r>
            <a:endParaRPr sz="1800">
              <a:solidFill>
                <a:srgbClr val="595959"/>
              </a:solidFill>
            </a:endParaRPr>
          </a:p>
          <a:p>
            <a:pPr indent="0" lvl="0" marL="0" rtl="0" algn="l">
              <a:spcBef>
                <a:spcPts val="0"/>
              </a:spcBef>
              <a:spcAft>
                <a:spcPts val="0"/>
              </a:spcAft>
              <a:buClr>
                <a:schemeClr val="dk1"/>
              </a:buClr>
              <a:buSzPts val="1100"/>
              <a:buFont typeface="Arial"/>
              <a:buNone/>
            </a:pPr>
            <a:r>
              <a:rPr lang="en-US" sz="1800">
                <a:solidFill>
                  <a:srgbClr val="595959"/>
                </a:solidFill>
              </a:rPr>
              <a:t>La duración de la interrupción también puede ser significativa. </a:t>
            </a:r>
            <a:endParaRPr sz="1800">
              <a:solidFill>
                <a:srgbClr val="595959"/>
              </a:solidFill>
            </a:endParaRPr>
          </a:p>
          <a:p>
            <a:pPr indent="0" lvl="0" marL="0" rtl="0" algn="l">
              <a:spcBef>
                <a:spcPts val="0"/>
              </a:spcBef>
              <a:spcAft>
                <a:spcPts val="0"/>
              </a:spcAft>
              <a:buClr>
                <a:schemeClr val="dk1"/>
              </a:buClr>
              <a:buSzPts val="1100"/>
              <a:buFont typeface="Arial"/>
              <a:buNone/>
            </a:pPr>
            <a:r>
              <a:t/>
            </a:r>
            <a:endParaRPr sz="1800">
              <a:solidFill>
                <a:srgbClr val="595959"/>
              </a:solidFill>
            </a:endParaRPr>
          </a:p>
          <a:p>
            <a:pPr indent="0" lvl="0" marL="0" rtl="0" algn="l">
              <a:spcBef>
                <a:spcPts val="0"/>
              </a:spcBef>
              <a:spcAft>
                <a:spcPts val="0"/>
              </a:spcAft>
              <a:buClr>
                <a:schemeClr val="dk1"/>
              </a:buClr>
              <a:buSzPts val="1100"/>
              <a:buFont typeface="Arial"/>
              <a:buNone/>
            </a:pPr>
            <a:r>
              <a:rPr lang="en-US" sz="1800">
                <a:solidFill>
                  <a:srgbClr val="595959"/>
                </a:solidFill>
              </a:rPr>
              <a:t>Por lo anterior, en pacientes críticos con necesidad imperiosa de inicio de terapia se debiese iniciar cobertura con 2 a 3 terapias de 2a línea a la espera de un eventual rechallenge.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3" name="Shape 723"/>
        <p:cNvGrpSpPr/>
        <p:nvPr/>
      </p:nvGrpSpPr>
      <p:grpSpPr>
        <a:xfrm>
          <a:off x="0" y="0"/>
          <a:ext cx="0" cy="0"/>
          <a:chOff x="0" y="0"/>
          <a:chExt cx="0" cy="0"/>
        </a:xfrm>
      </p:grpSpPr>
      <p:sp>
        <p:nvSpPr>
          <p:cNvPr id="724" name="Google Shape;724;p45"/>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25" name="Google Shape;725;p4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6" name="Google Shape;726;p45"/>
          <p:cNvSpPr txBox="1"/>
          <p:nvPr>
            <p:ph type="title"/>
          </p:nvPr>
        </p:nvSpPr>
        <p:spPr>
          <a:xfrm>
            <a:off x="5297762" y="329184"/>
            <a:ext cx="6251110"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Arial"/>
              <a:buNone/>
            </a:pPr>
            <a:r>
              <a:rPr lang="en-US" sz="4500"/>
              <a:t>Re - administración del fármaco</a:t>
            </a:r>
            <a:endParaRPr/>
          </a:p>
        </p:txBody>
      </p:sp>
      <p:sp>
        <p:nvSpPr>
          <p:cNvPr id="727" name="Google Shape;727;p45"/>
          <p:cNvSpPr/>
          <p:nvPr/>
        </p:nvSpPr>
        <p:spPr>
          <a:xfrm>
            <a:off x="5412862" y="2395728"/>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8" name="Google Shape;728;p45"/>
          <p:cNvSpPr txBox="1"/>
          <p:nvPr>
            <p:ph idx="1" type="body"/>
          </p:nvPr>
        </p:nvSpPr>
        <p:spPr>
          <a:xfrm>
            <a:off x="5297762" y="2587752"/>
            <a:ext cx="6251110" cy="348386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Char char="•"/>
            </a:pPr>
            <a:r>
              <a:rPr b="1" lang="en-US" sz="2400"/>
              <a:t>Falta de evidencia respecto a protocolos e indicaciones.</a:t>
            </a:r>
            <a:endParaRPr/>
          </a:p>
          <a:p>
            <a:pPr indent="114300" lvl="0" marL="0" rtl="0" algn="l">
              <a:lnSpc>
                <a:spcPct val="100000"/>
              </a:lnSpc>
              <a:spcBef>
                <a:spcPts val="600"/>
              </a:spcBef>
              <a:spcAft>
                <a:spcPts val="0"/>
              </a:spcAft>
              <a:buClr>
                <a:schemeClr val="dk1"/>
              </a:buClr>
              <a:buSzPts val="1800"/>
              <a:buFont typeface="Arial"/>
              <a:buNone/>
            </a:pPr>
            <a:r>
              <a:t/>
            </a:r>
            <a:endParaRPr b="1" sz="2400"/>
          </a:p>
          <a:p>
            <a:pPr indent="0" lvl="0" marL="0" rtl="0" algn="l">
              <a:lnSpc>
                <a:spcPct val="100000"/>
              </a:lnSpc>
              <a:spcBef>
                <a:spcPts val="600"/>
              </a:spcBef>
              <a:spcAft>
                <a:spcPts val="0"/>
              </a:spcAft>
              <a:buClr>
                <a:schemeClr val="dk1"/>
              </a:buClr>
              <a:buSzPts val="1800"/>
              <a:buFont typeface="Arial"/>
              <a:buChar char="•"/>
            </a:pPr>
            <a:r>
              <a:rPr b="1" lang="en-US" sz="2400"/>
              <a:t>Hay algunas contraindicaciones: embarazo, comorbilidades significativas, reacciones que amenazan la vida (DRESS, vascultis,anafilaxia, etc.) </a:t>
            </a:r>
            <a:endParaRPr/>
          </a:p>
          <a:p>
            <a:pPr indent="114300" lvl="0" marL="0" rtl="0" algn="l">
              <a:lnSpc>
                <a:spcPct val="100000"/>
              </a:lnSpc>
              <a:spcBef>
                <a:spcPts val="600"/>
              </a:spcBef>
              <a:spcAft>
                <a:spcPts val="0"/>
              </a:spcAft>
              <a:buClr>
                <a:schemeClr val="dk1"/>
              </a:buClr>
              <a:buSzPts val="1800"/>
              <a:buFont typeface="Arial"/>
              <a:buNone/>
            </a:pPr>
            <a:r>
              <a:t/>
            </a:r>
            <a:endParaRPr b="1" sz="2400"/>
          </a:p>
          <a:p>
            <a:pPr indent="0" lvl="0" marL="0" rtl="0" algn="l">
              <a:lnSpc>
                <a:spcPct val="100000"/>
              </a:lnSpc>
              <a:spcBef>
                <a:spcPts val="600"/>
              </a:spcBef>
              <a:spcAft>
                <a:spcPts val="0"/>
              </a:spcAft>
              <a:buClr>
                <a:schemeClr val="dk1"/>
              </a:buClr>
              <a:buSzPts val="1800"/>
              <a:buFont typeface="Arial"/>
              <a:buChar char="•"/>
            </a:pPr>
            <a:r>
              <a:rPr b="1" lang="en-US" sz="2400"/>
              <a:t>Se debiese tener un estudio de sensibilidad antes de exponer al paciente a un rechallenge, idealmente. </a:t>
            </a:r>
            <a:br>
              <a:rPr b="1" lang="en-US" sz="2400"/>
            </a:br>
            <a:endParaRPr b="1" sz="2400"/>
          </a:p>
          <a:p>
            <a:pPr indent="0" lvl="0" marL="0" rtl="0" algn="l">
              <a:lnSpc>
                <a:spcPct val="100000"/>
              </a:lnSpc>
              <a:spcBef>
                <a:spcPts val="600"/>
              </a:spcBef>
              <a:spcAft>
                <a:spcPts val="600"/>
              </a:spcAft>
              <a:buClr>
                <a:schemeClr val="dk1"/>
              </a:buClr>
              <a:buSzPts val="1800"/>
              <a:buFont typeface="Arial"/>
              <a:buChar char="•"/>
            </a:pPr>
            <a:r>
              <a:rPr b="1" lang="en-US" sz="2400"/>
              <a:t>Se debe sopesar el riesgo de la readministración vs la morbimortalidad asociada a no recibir terapia de primera línea. </a:t>
            </a:r>
            <a:endParaRPr/>
          </a:p>
        </p:txBody>
      </p:sp>
      <p:pic>
        <p:nvPicPr>
          <p:cNvPr descr="Píldoras coloridas apiladas para crear un gráfico de barras" id="729" name="Google Shape;729;p45"/>
          <p:cNvPicPr preferRelativeResize="0"/>
          <p:nvPr/>
        </p:nvPicPr>
        <p:blipFill rotWithShape="1">
          <a:blip r:embed="rId3">
            <a:alphaModFix/>
          </a:blip>
          <a:srcRect b="-1" l="36193" r="17117"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46"/>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64814"/>
              <a:buFont typeface="Arial"/>
              <a:buNone/>
            </a:pPr>
            <a:r>
              <a:rPr lang="en-US"/>
              <a:t>Re - administración del fármaco</a:t>
            </a:r>
            <a:endParaRPr/>
          </a:p>
        </p:txBody>
      </p:sp>
      <p:sp>
        <p:nvSpPr>
          <p:cNvPr id="735" name="Google Shape;735;p46"/>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lnSpcReduction="10000"/>
          </a:bodyPr>
          <a:lstStyle/>
          <a:p>
            <a:pPr indent="0" lvl="0" marL="0" rtl="0" algn="l">
              <a:lnSpc>
                <a:spcPct val="115000"/>
              </a:lnSpc>
              <a:spcBef>
                <a:spcPts val="0"/>
              </a:spcBef>
              <a:spcAft>
                <a:spcPts val="0"/>
              </a:spcAft>
              <a:buClr>
                <a:schemeClr val="dk1"/>
              </a:buClr>
              <a:buSzPts val="1800"/>
              <a:buNone/>
            </a:pPr>
            <a:r>
              <a:rPr lang="en-US"/>
              <a:t>Algunos autores sugieren iniciar con los fármacos más efectivos (R e H) mientras que otros sugieren iniciar con el fármaco menos probable.</a:t>
            </a:r>
            <a:endParaRPr/>
          </a:p>
          <a:p>
            <a:pPr indent="0" lvl="0" marL="0" rtl="0" algn="l">
              <a:lnSpc>
                <a:spcPct val="115000"/>
              </a:lnSpc>
              <a:spcBef>
                <a:spcPts val="0"/>
              </a:spcBef>
              <a:spcAft>
                <a:spcPts val="0"/>
              </a:spcAft>
              <a:buClr>
                <a:schemeClr val="dk1"/>
              </a:buClr>
              <a:buSzPts val="1800"/>
              <a:buNone/>
            </a:pPr>
            <a:r>
              <a:t/>
            </a:r>
            <a:endParaRPr/>
          </a:p>
          <a:p>
            <a:pPr indent="609585" lvl="0" marL="0" rtl="0" algn="ctr">
              <a:lnSpc>
                <a:spcPct val="115000"/>
              </a:lnSpc>
              <a:spcBef>
                <a:spcPts val="0"/>
              </a:spcBef>
              <a:spcAft>
                <a:spcPts val="0"/>
              </a:spcAft>
              <a:buClr>
                <a:srgbClr val="5E53B1"/>
              </a:buClr>
              <a:buSzPts val="1800"/>
              <a:buNone/>
            </a:pPr>
            <a:r>
              <a:rPr b="1" lang="en-US" sz="3600">
                <a:solidFill>
                  <a:srgbClr val="5E53B1"/>
                </a:solidFill>
              </a:rPr>
              <a:t>La mayoría de las reacciones adversas tras la re introducción ocurren dentro de las 72 h tras la re exposición</a:t>
            </a:r>
            <a:r>
              <a:rPr lang="en-US"/>
              <a:t>.</a:t>
            </a:r>
            <a:endParaRPr/>
          </a:p>
          <a:p>
            <a:pPr indent="0" lvl="0" marL="0" rtl="0" algn="l">
              <a:lnSpc>
                <a:spcPct val="115000"/>
              </a:lnSpc>
              <a:spcBef>
                <a:spcPts val="0"/>
              </a:spcBef>
              <a:spcAft>
                <a:spcPts val="0"/>
              </a:spcAft>
              <a:buClr>
                <a:schemeClr val="dk1"/>
              </a:buClr>
              <a:buSzPts val="1800"/>
              <a:buNone/>
            </a:pPr>
            <a:r>
              <a:t/>
            </a:r>
            <a:endParaRPr/>
          </a:p>
          <a:p>
            <a:pPr indent="0" lvl="0" marL="0" rtl="0" algn="l">
              <a:lnSpc>
                <a:spcPct val="115000"/>
              </a:lnSpc>
              <a:spcBef>
                <a:spcPts val="0"/>
              </a:spcBef>
              <a:spcAft>
                <a:spcPts val="0"/>
              </a:spcAft>
              <a:buClr>
                <a:schemeClr val="dk1"/>
              </a:buClr>
              <a:buSzPts val="1800"/>
              <a:buNone/>
            </a:pPr>
            <a:r>
              <a:rPr lang="en-US"/>
              <a:t>Algunos autores postulan a Pirazinamida y Estreptomicina como los fármacos más frecuentemente implicados, mientras que otros indican que H y R. </a:t>
            </a:r>
            <a:endParaRPr/>
          </a:p>
          <a:p>
            <a:pPr indent="0" lvl="0" marL="0" rtl="0" algn="l">
              <a:lnSpc>
                <a:spcPct val="115000"/>
              </a:lnSpc>
              <a:spcBef>
                <a:spcPts val="0"/>
              </a:spcBef>
              <a:spcAft>
                <a:spcPts val="0"/>
              </a:spcAft>
              <a:buClr>
                <a:schemeClr val="dk1"/>
              </a:buClr>
              <a:buSzPts val="1800"/>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43"/>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64814"/>
              <a:buFont typeface="Arial"/>
              <a:buNone/>
            </a:pPr>
            <a:r>
              <a:t/>
            </a:r>
            <a:endParaRPr/>
          </a:p>
        </p:txBody>
      </p:sp>
      <p:sp>
        <p:nvSpPr>
          <p:cNvPr id="741" name="Google Shape;741;p43"/>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0"/>
              </a:spcAft>
              <a:buClr>
                <a:schemeClr val="dk1"/>
              </a:buClr>
              <a:buSzPts val="1800"/>
              <a:buNone/>
            </a:pPr>
            <a:r>
              <a:t/>
            </a:r>
            <a:endParaRPr/>
          </a:p>
        </p:txBody>
      </p:sp>
      <p:pic>
        <p:nvPicPr>
          <p:cNvPr id="742" name="Google Shape;742;p43"/>
          <p:cNvPicPr preferRelativeResize="0"/>
          <p:nvPr/>
        </p:nvPicPr>
        <p:blipFill rotWithShape="1">
          <a:blip r:embed="rId3">
            <a:alphaModFix/>
          </a:blip>
          <a:srcRect b="0" l="0" r="0" t="0"/>
          <a:stretch/>
        </p:blipFill>
        <p:spPr>
          <a:xfrm>
            <a:off x="2584451" y="177800"/>
            <a:ext cx="7023100" cy="65024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44"/>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1111"/>
              <a:buFont typeface="Arial"/>
              <a:buNone/>
            </a:pPr>
            <a:r>
              <a:t/>
            </a:r>
            <a:endParaRPr/>
          </a:p>
        </p:txBody>
      </p:sp>
      <p:sp>
        <p:nvSpPr>
          <p:cNvPr id="748" name="Google Shape;748;p44"/>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Clr>
                <a:schemeClr val="dk1"/>
              </a:buClr>
              <a:buSzPts val="1800"/>
              <a:buNone/>
            </a:pPr>
            <a:r>
              <a:t/>
            </a:r>
            <a:endParaRPr/>
          </a:p>
        </p:txBody>
      </p:sp>
      <p:pic>
        <p:nvPicPr>
          <p:cNvPr id="749" name="Google Shape;749;p44"/>
          <p:cNvPicPr preferRelativeResize="0"/>
          <p:nvPr/>
        </p:nvPicPr>
        <p:blipFill rotWithShape="1">
          <a:blip r:embed="rId3">
            <a:alphaModFix/>
          </a:blip>
          <a:srcRect b="0" l="0" r="0" t="0"/>
          <a:stretch/>
        </p:blipFill>
        <p:spPr>
          <a:xfrm>
            <a:off x="1" y="365496"/>
            <a:ext cx="12192001" cy="612700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3" name="Shape 753"/>
        <p:cNvGrpSpPr/>
        <p:nvPr/>
      </p:nvGrpSpPr>
      <p:grpSpPr>
        <a:xfrm>
          <a:off x="0" y="0"/>
          <a:ext cx="0" cy="0"/>
          <a:chOff x="0" y="0"/>
          <a:chExt cx="0" cy="0"/>
        </a:xfrm>
      </p:grpSpPr>
      <p:sp>
        <p:nvSpPr>
          <p:cNvPr id="754" name="Google Shape;754;p47"/>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55" name="Google Shape;755;p4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6" name="Google Shape;756;p47"/>
          <p:cNvSpPr txBox="1"/>
          <p:nvPr>
            <p:ph type="title"/>
          </p:nvPr>
        </p:nvSpPr>
        <p:spPr>
          <a:xfrm>
            <a:off x="5297762" y="329184"/>
            <a:ext cx="6251110" cy="178308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8000"/>
              <a:buFont typeface="Arial"/>
              <a:buNone/>
            </a:pPr>
            <a:r>
              <a:rPr lang="en-US" sz="7200"/>
              <a:t>Manejo</a:t>
            </a:r>
            <a:endParaRPr/>
          </a:p>
        </p:txBody>
      </p:sp>
      <p:sp>
        <p:nvSpPr>
          <p:cNvPr id="757" name="Google Shape;757;p47"/>
          <p:cNvSpPr/>
          <p:nvPr/>
        </p:nvSpPr>
        <p:spPr>
          <a:xfrm>
            <a:off x="5412862" y="2395728"/>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8" name="Google Shape;758;p47"/>
          <p:cNvSpPr txBox="1"/>
          <p:nvPr>
            <p:ph idx="1" type="body"/>
          </p:nvPr>
        </p:nvSpPr>
        <p:spPr>
          <a:xfrm>
            <a:off x="5021451" y="2706624"/>
            <a:ext cx="6527421" cy="4123944"/>
          </a:xfrm>
          <a:prstGeom prst="rect">
            <a:avLst/>
          </a:prstGeom>
          <a:noFill/>
          <a:ln>
            <a:noFill/>
          </a:ln>
        </p:spPr>
        <p:txBody>
          <a:bodyPr anchorCtr="0" anchor="t" bIns="45700" lIns="91425" spcFirstLastPara="1" rIns="91425" wrap="square" tIns="45700">
            <a:normAutofit fontScale="92500" lnSpcReduction="10000"/>
          </a:bodyPr>
          <a:lstStyle/>
          <a:p>
            <a:pPr indent="-228599" lvl="0" marL="609585" rtl="0" algn="l">
              <a:lnSpc>
                <a:spcPct val="100000"/>
              </a:lnSpc>
              <a:spcBef>
                <a:spcPts val="0"/>
              </a:spcBef>
              <a:spcAft>
                <a:spcPts val="0"/>
              </a:spcAft>
              <a:buClr>
                <a:schemeClr val="dk1"/>
              </a:buClr>
              <a:buSzPct val="100000"/>
              <a:buFont typeface="Arial"/>
              <a:buChar char="•"/>
            </a:pPr>
            <a:r>
              <a:rPr b="1" lang="en-US" sz="2400"/>
              <a:t>Se necesitan estudios sobre cómo las RAM pueden afectar la adherencia a la terapia </a:t>
            </a:r>
            <a:r>
              <a:rPr b="1" lang="en-US" sz="1500"/>
              <a:t>(Lehloenya et al). </a:t>
            </a:r>
            <a:endParaRPr/>
          </a:p>
          <a:p>
            <a:pPr indent="0" lvl="0" marL="152385" rtl="0" algn="l">
              <a:lnSpc>
                <a:spcPct val="100000"/>
              </a:lnSpc>
              <a:spcBef>
                <a:spcPts val="0"/>
              </a:spcBef>
              <a:spcAft>
                <a:spcPts val="0"/>
              </a:spcAft>
              <a:buClr>
                <a:schemeClr val="dk1"/>
              </a:buClr>
              <a:buSzPct val="100000"/>
              <a:buNone/>
            </a:pPr>
            <a:r>
              <a:t/>
            </a:r>
            <a:endParaRPr b="1" sz="2400"/>
          </a:p>
          <a:p>
            <a:pPr indent="0" lvl="0" marL="380985" rtl="0" algn="ctr">
              <a:lnSpc>
                <a:spcPct val="100000"/>
              </a:lnSpc>
              <a:spcBef>
                <a:spcPts val="600"/>
              </a:spcBef>
              <a:spcAft>
                <a:spcPts val="0"/>
              </a:spcAft>
              <a:buClr>
                <a:schemeClr val="dk1"/>
              </a:buClr>
              <a:buSzPct val="100000"/>
              <a:buNone/>
            </a:pPr>
            <a:r>
              <a:rPr b="1" lang="en-US" sz="2400" u="sng"/>
              <a:t>Escenarios tras el diagnóstico de DRESS:</a:t>
            </a:r>
            <a:endParaRPr/>
          </a:p>
          <a:p>
            <a:pPr indent="-228600" lvl="0" marL="380985" rtl="0" algn="l">
              <a:lnSpc>
                <a:spcPct val="100000"/>
              </a:lnSpc>
              <a:spcBef>
                <a:spcPts val="600"/>
              </a:spcBef>
              <a:spcAft>
                <a:spcPts val="0"/>
              </a:spcAft>
              <a:buClr>
                <a:schemeClr val="dk1"/>
              </a:buClr>
              <a:buSzPct val="100000"/>
              <a:buFont typeface="Arial"/>
              <a:buChar char="•"/>
            </a:pPr>
            <a:r>
              <a:rPr b="1" lang="en-US" sz="2400"/>
              <a:t>1. Ausencia de signos de severidad: suspender el fármaco, corticoides tópicos, emolientes y antihistamínicos.</a:t>
            </a:r>
            <a:endParaRPr/>
          </a:p>
          <a:p>
            <a:pPr indent="-228600" lvl="0" marL="380985" rtl="0" algn="l">
              <a:lnSpc>
                <a:spcPct val="100000"/>
              </a:lnSpc>
              <a:spcBef>
                <a:spcPts val="600"/>
              </a:spcBef>
              <a:spcAft>
                <a:spcPts val="0"/>
              </a:spcAft>
              <a:buClr>
                <a:schemeClr val="dk1"/>
              </a:buClr>
              <a:buSzPct val="100000"/>
              <a:buFont typeface="Arial"/>
              <a:buChar char="•"/>
            </a:pPr>
            <a:r>
              <a:rPr b="1" lang="en-US" sz="2400"/>
              <a:t>2. Signos de severidad (ej. transaminasas 5 veces el LSN, falla renal…): corticoides ev (&gt;1mg/kg prednisona)</a:t>
            </a:r>
            <a:endParaRPr/>
          </a:p>
          <a:p>
            <a:pPr indent="-228600" lvl="0" marL="380985" rtl="0" algn="l">
              <a:lnSpc>
                <a:spcPct val="100000"/>
              </a:lnSpc>
              <a:spcBef>
                <a:spcPts val="600"/>
              </a:spcBef>
              <a:spcAft>
                <a:spcPts val="0"/>
              </a:spcAft>
              <a:buClr>
                <a:schemeClr val="dk1"/>
              </a:buClr>
              <a:buSzPct val="100000"/>
              <a:buFont typeface="Arial"/>
              <a:buChar char="•"/>
            </a:pPr>
            <a:r>
              <a:rPr b="1" lang="en-US" sz="2400"/>
              <a:t>3. Signos de amenaza vital (ej. hemofagocítico, encefalitis, falla hepática, falla respiratoria): corticoides ev e Ig ev.</a:t>
            </a:r>
            <a:endParaRPr/>
          </a:p>
          <a:p>
            <a:pPr indent="-228600" lvl="0" marL="380985" rtl="0" algn="l">
              <a:lnSpc>
                <a:spcPct val="100000"/>
              </a:lnSpc>
              <a:spcBef>
                <a:spcPts val="600"/>
              </a:spcBef>
              <a:spcAft>
                <a:spcPts val="0"/>
              </a:spcAft>
              <a:buClr>
                <a:schemeClr val="dk1"/>
              </a:buClr>
              <a:buSzPct val="100000"/>
              <a:buFont typeface="Arial"/>
              <a:buChar char="•"/>
            </a:pPr>
            <a:r>
              <a:rPr b="1" lang="en-US" sz="2400"/>
              <a:t>4. Signos de severidad y replicación viral: corticoides ev, IgEV +/- antivirales (ej. ganciclovir).</a:t>
            </a:r>
            <a:endParaRPr/>
          </a:p>
          <a:p>
            <a:pPr indent="-122872" lvl="0" marL="609585" rtl="0" algn="l">
              <a:lnSpc>
                <a:spcPct val="100000"/>
              </a:lnSpc>
              <a:spcBef>
                <a:spcPts val="600"/>
              </a:spcBef>
              <a:spcAft>
                <a:spcPts val="0"/>
              </a:spcAft>
              <a:buClr>
                <a:schemeClr val="dk1"/>
              </a:buClr>
              <a:buSzPct val="100000"/>
              <a:buFont typeface="Arial"/>
              <a:buNone/>
            </a:pPr>
            <a:r>
              <a:t/>
            </a:r>
            <a:endParaRPr sz="1800"/>
          </a:p>
        </p:txBody>
      </p:sp>
      <p:pic>
        <p:nvPicPr>
          <p:cNvPr descr="Marca de exclamación sobre fondo amarillo" id="759" name="Google Shape;759;p47"/>
          <p:cNvPicPr preferRelativeResize="0"/>
          <p:nvPr/>
        </p:nvPicPr>
        <p:blipFill rotWithShape="1">
          <a:blip r:embed="rId3">
            <a:alphaModFix/>
          </a:blip>
          <a:srcRect b="0" l="30992" r="18075"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3" name="Shape 763"/>
        <p:cNvGrpSpPr/>
        <p:nvPr/>
      </p:nvGrpSpPr>
      <p:grpSpPr>
        <a:xfrm>
          <a:off x="0" y="0"/>
          <a:ext cx="0" cy="0"/>
          <a:chOff x="0" y="0"/>
          <a:chExt cx="0" cy="0"/>
        </a:xfrm>
      </p:grpSpPr>
      <p:sp>
        <p:nvSpPr>
          <p:cNvPr id="764" name="Google Shape;764;p48"/>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65" name="Google Shape;765;p4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6" name="Google Shape;766;p48"/>
          <p:cNvSpPr txBox="1"/>
          <p:nvPr>
            <p:ph type="title"/>
          </p:nvPr>
        </p:nvSpPr>
        <p:spPr>
          <a:xfrm>
            <a:off x="635000" y="634029"/>
            <a:ext cx="10921640" cy="1314698"/>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2800"/>
              <a:buFont typeface="Arial"/>
              <a:buNone/>
            </a:pPr>
            <a:r>
              <a:rPr lang="en-US" sz="7200"/>
              <a:t>Manejo</a:t>
            </a:r>
            <a:endParaRPr/>
          </a:p>
        </p:txBody>
      </p:sp>
      <p:sp>
        <p:nvSpPr>
          <p:cNvPr id="767" name="Google Shape;767;p48"/>
          <p:cNvSpPr/>
          <p:nvPr/>
        </p:nvSpPr>
        <p:spPr>
          <a:xfrm flipH="1" rot="10800000">
            <a:off x="648305" y="2241737"/>
            <a:ext cx="10900219" cy="18288"/>
          </a:xfrm>
          <a:custGeom>
            <a:rect b="b" l="l" r="r" t="t"/>
            <a:pathLst>
              <a:path extrusionOk="0" fill="none" h="18288" w="10900219">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extrusionOk="0" h="18288" w="10900219">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rgbClr val="778DC2"/>
          </a:solidFill>
          <a:ln cap="flat" cmpd="sng" w="34925">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68" name="Google Shape;768;p48"/>
          <p:cNvGrpSpPr/>
          <p:nvPr/>
        </p:nvGrpSpPr>
        <p:grpSpPr>
          <a:xfrm>
            <a:off x="1392581" y="3009934"/>
            <a:ext cx="9396000" cy="3255150"/>
            <a:chOff x="759934" y="204836"/>
            <a:chExt cx="9396000" cy="3255150"/>
          </a:xfrm>
        </p:grpSpPr>
        <p:sp>
          <p:nvSpPr>
            <p:cNvPr id="769" name="Google Shape;769;p48"/>
            <p:cNvSpPr/>
            <p:nvPr/>
          </p:nvSpPr>
          <p:spPr>
            <a:xfrm>
              <a:off x="1947934" y="204836"/>
              <a:ext cx="1944000" cy="1944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8"/>
            <p:cNvSpPr/>
            <p:nvPr/>
          </p:nvSpPr>
          <p:spPr>
            <a:xfrm>
              <a:off x="759934" y="2637111"/>
              <a:ext cx="4320000" cy="82287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8"/>
            <p:cNvSpPr txBox="1"/>
            <p:nvPr/>
          </p:nvSpPr>
          <p:spPr>
            <a:xfrm>
              <a:off x="759934" y="2637111"/>
              <a:ext cx="4320000" cy="822875"/>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dk1"/>
                </a:buClr>
                <a:buSzPts val="2800"/>
                <a:buFont typeface="Arial"/>
                <a:buNone/>
              </a:pPr>
              <a:r>
                <a:rPr b="1" lang="en-US" sz="2800">
                  <a:solidFill>
                    <a:schemeClr val="dk1"/>
                  </a:solidFill>
                  <a:latin typeface="Arial"/>
                  <a:ea typeface="Arial"/>
                  <a:cs typeface="Arial"/>
                  <a:sym typeface="Arial"/>
                </a:rPr>
                <a:t>-Corticoides ev: al menos 1 mg /kg de Prednisolona con tapering en 3 a 6 meses para prevenir recaídas.</a:t>
              </a:r>
              <a:endParaRPr b="1" sz="2800">
                <a:solidFill>
                  <a:schemeClr val="dk1"/>
                </a:solidFill>
                <a:latin typeface="Arial"/>
                <a:ea typeface="Arial"/>
                <a:cs typeface="Arial"/>
                <a:sym typeface="Arial"/>
              </a:endParaRPr>
            </a:p>
          </p:txBody>
        </p:sp>
        <p:sp>
          <p:nvSpPr>
            <p:cNvPr id="772" name="Google Shape;772;p48"/>
            <p:cNvSpPr/>
            <p:nvPr/>
          </p:nvSpPr>
          <p:spPr>
            <a:xfrm>
              <a:off x="7023934" y="204836"/>
              <a:ext cx="1944000" cy="19440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8"/>
            <p:cNvSpPr/>
            <p:nvPr/>
          </p:nvSpPr>
          <p:spPr>
            <a:xfrm>
              <a:off x="5835934" y="2637111"/>
              <a:ext cx="4320000" cy="82287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8"/>
            <p:cNvSpPr txBox="1"/>
            <p:nvPr/>
          </p:nvSpPr>
          <p:spPr>
            <a:xfrm>
              <a:off x="5835934" y="2637111"/>
              <a:ext cx="4320000" cy="822875"/>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dk1"/>
                </a:buClr>
                <a:buSzPts val="3000"/>
                <a:buFont typeface="Arial"/>
                <a:buNone/>
              </a:pPr>
              <a:r>
                <a:rPr b="1" lang="en-US" sz="3000">
                  <a:solidFill>
                    <a:schemeClr val="dk1"/>
                  </a:solidFill>
                  <a:latin typeface="Arial"/>
                  <a:ea typeface="Arial"/>
                  <a:cs typeface="Arial"/>
                  <a:sym typeface="Arial"/>
                </a:rPr>
                <a:t>-Eventualmente Metilprednisolona 30 mg/kg/d por 3 días. </a:t>
              </a:r>
              <a:endParaRPr b="1" sz="3000">
                <a:solidFill>
                  <a:schemeClr val="dk1"/>
                </a:solidFill>
                <a:latin typeface="Arial"/>
                <a:ea typeface="Arial"/>
                <a:cs typeface="Arial"/>
                <a:sym typeface="Arial"/>
              </a:endParaRPr>
            </a:p>
          </p:txBody>
        </p:sp>
      </p:grpSp>
      <p:sp>
        <p:nvSpPr>
          <p:cNvPr id="775" name="Google Shape;775;p48"/>
          <p:cNvSpPr/>
          <p:nvPr/>
        </p:nvSpPr>
        <p:spPr>
          <a:xfrm>
            <a:off x="3656722" y="3174975"/>
            <a:ext cx="5222325" cy="2857525"/>
          </a:xfrm>
          <a:prstGeom prst="flowChartPunchedTape">
            <a:avLst/>
          </a:prstGeom>
          <a:solidFill>
            <a:srgbClr val="FFF2CC"/>
          </a:solidFill>
          <a:ln cap="flat" cmpd="sng" w="9525">
            <a:solidFill>
              <a:schemeClr val="dk2"/>
            </a:solidFill>
            <a:prstDash val="solid"/>
            <a:round/>
            <a:headEnd len="sm" w="sm" type="none"/>
            <a:tailEnd len="sm" w="sm" type="none"/>
          </a:ln>
          <a:effectLst>
            <a:outerShdw blurRad="57150" rotWithShape="0" algn="bl" dir="5400000" dist="19050">
              <a:srgbClr val="000000">
                <a:alpha val="96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4700"/>
              <a:t>SUSPENDER NOXA</a:t>
            </a:r>
            <a:endParaRPr sz="4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49"/>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1111"/>
              <a:buFont typeface="Arial"/>
              <a:buNone/>
            </a:pPr>
            <a:r>
              <a:rPr lang="en-US"/>
              <a:t>Manejo</a:t>
            </a:r>
            <a:endParaRPr/>
          </a:p>
        </p:txBody>
      </p:sp>
      <p:sp>
        <p:nvSpPr>
          <p:cNvPr id="781" name="Google Shape;781;p49"/>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304791" lvl="0" marL="609585" rtl="0" algn="l">
              <a:lnSpc>
                <a:spcPct val="115000"/>
              </a:lnSpc>
              <a:spcBef>
                <a:spcPts val="0"/>
              </a:spcBef>
              <a:spcAft>
                <a:spcPts val="0"/>
              </a:spcAft>
              <a:buClr>
                <a:schemeClr val="dk1"/>
              </a:buClr>
              <a:buSzPts val="1800"/>
              <a:buNone/>
            </a:pPr>
            <a:r>
              <a:t/>
            </a:r>
            <a:endParaRPr/>
          </a:p>
        </p:txBody>
      </p:sp>
      <p:pic>
        <p:nvPicPr>
          <p:cNvPr id="782" name="Google Shape;782;p49"/>
          <p:cNvPicPr preferRelativeResize="0"/>
          <p:nvPr/>
        </p:nvPicPr>
        <p:blipFill rotWithShape="1">
          <a:blip r:embed="rId3">
            <a:alphaModFix/>
          </a:blip>
          <a:srcRect b="0" l="0" r="0" t="0"/>
          <a:stretch/>
        </p:blipFill>
        <p:spPr>
          <a:xfrm>
            <a:off x="533400" y="165100"/>
            <a:ext cx="11125200" cy="6527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4800"/>
              <a:buFont typeface="Arial"/>
              <a:buNone/>
            </a:pPr>
            <a:r>
              <a:rPr lang="en-US"/>
              <a:t>¿Qué conducta tomarían?</a:t>
            </a:r>
            <a:endParaRPr/>
          </a:p>
        </p:txBody>
      </p:sp>
      <p:sp>
        <p:nvSpPr>
          <p:cNvPr id="169" name="Google Shape;169;p5"/>
          <p:cNvSpPr txBox="1"/>
          <p:nvPr>
            <p:ph idx="1" type="body"/>
          </p:nvPr>
        </p:nvSpPr>
        <p:spPr>
          <a:xfrm>
            <a:off x="838200" y="1929384"/>
            <a:ext cx="10515600" cy="4251960"/>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chemeClr val="dk1"/>
              </a:buClr>
              <a:buSzPts val="3600"/>
              <a:buChar char="•"/>
            </a:pPr>
            <a:r>
              <a:rPr b="1" lang="en-US" sz="3600"/>
              <a:t>A) Mantener tratamiento anti tuberculoso actual y observar</a:t>
            </a:r>
            <a:endParaRPr/>
          </a:p>
          <a:p>
            <a:pPr indent="-228600" lvl="0" marL="228600" rtl="0" algn="l">
              <a:lnSpc>
                <a:spcPct val="110000"/>
              </a:lnSpc>
              <a:spcBef>
                <a:spcPts val="1000"/>
              </a:spcBef>
              <a:spcAft>
                <a:spcPts val="0"/>
              </a:spcAft>
              <a:buClr>
                <a:schemeClr val="dk1"/>
              </a:buClr>
              <a:buSzPts val="3600"/>
              <a:buChar char="•"/>
            </a:pPr>
            <a:r>
              <a:rPr b="1" lang="en-US" sz="3600"/>
              <a:t>B) Mantener tratamiento e iniciar antihistaminicos +/- corticoides sistémicos</a:t>
            </a:r>
            <a:endParaRPr/>
          </a:p>
          <a:p>
            <a:pPr indent="-228600" lvl="0" marL="228600" rtl="0" algn="l">
              <a:lnSpc>
                <a:spcPct val="110000"/>
              </a:lnSpc>
              <a:spcBef>
                <a:spcPts val="1000"/>
              </a:spcBef>
              <a:spcAft>
                <a:spcPts val="0"/>
              </a:spcAft>
              <a:buClr>
                <a:schemeClr val="dk1"/>
              </a:buClr>
              <a:buSzPts val="3600"/>
              <a:buChar char="•"/>
            </a:pPr>
            <a:r>
              <a:rPr b="1" lang="en-US" sz="3600"/>
              <a:t>C) Suspender 1 o 2 fármacos más frecuentemente asociados a RAMs e iniciar antihistamínicos +/- corticoides sistémicos</a:t>
            </a:r>
            <a:endParaRPr/>
          </a:p>
          <a:p>
            <a:pPr indent="-228600" lvl="0" marL="228600" rtl="0" algn="l">
              <a:lnSpc>
                <a:spcPct val="110000"/>
              </a:lnSpc>
              <a:spcBef>
                <a:spcPts val="1000"/>
              </a:spcBef>
              <a:spcAft>
                <a:spcPts val="0"/>
              </a:spcAft>
              <a:buClr>
                <a:schemeClr val="dk1"/>
              </a:buClr>
              <a:buSzPts val="3600"/>
              <a:buChar char="•"/>
            </a:pPr>
            <a:r>
              <a:rPr b="1" lang="en-US" sz="3600"/>
              <a:t>D) Suspender todo el tratamiento  e iniciar medidas de soporote (antihistamínicos, corticoides, etc).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xEl>
                                              <p:pRg end="0" st="0"/>
                                            </p:txEl>
                                          </p:spTgt>
                                        </p:tgtEl>
                                        <p:attrNameLst>
                                          <p:attrName>style.visibility</p:attrName>
                                        </p:attrNameLst>
                                      </p:cBhvr>
                                      <p:to>
                                        <p:strVal val="visible"/>
                                      </p:to>
                                    </p:set>
                                    <p:animEffect filter="fade" transition="in">
                                      <p:cBhvr>
                                        <p:cTn dur="500"/>
                                        <p:tgtEl>
                                          <p:spTgt spid="1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xEl>
                                              <p:pRg end="1" st="1"/>
                                            </p:txEl>
                                          </p:spTgt>
                                        </p:tgtEl>
                                        <p:attrNameLst>
                                          <p:attrName>style.visibility</p:attrName>
                                        </p:attrNameLst>
                                      </p:cBhvr>
                                      <p:to>
                                        <p:strVal val="visible"/>
                                      </p:to>
                                    </p:set>
                                    <p:animEffect filter="fade" transition="in">
                                      <p:cBhvr>
                                        <p:cTn dur="500"/>
                                        <p:tgtEl>
                                          <p:spTgt spid="1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xEl>
                                              <p:pRg end="2" st="2"/>
                                            </p:txEl>
                                          </p:spTgt>
                                        </p:tgtEl>
                                        <p:attrNameLst>
                                          <p:attrName>style.visibility</p:attrName>
                                        </p:attrNameLst>
                                      </p:cBhvr>
                                      <p:to>
                                        <p:strVal val="visible"/>
                                      </p:to>
                                    </p:set>
                                    <p:animEffect filter="fade" transition="in">
                                      <p:cBhvr>
                                        <p:cTn dur="500"/>
                                        <p:tgtEl>
                                          <p:spTgt spid="16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xEl>
                                              <p:pRg end="3" st="3"/>
                                            </p:txEl>
                                          </p:spTgt>
                                        </p:tgtEl>
                                        <p:attrNameLst>
                                          <p:attrName>style.visibility</p:attrName>
                                        </p:attrNameLst>
                                      </p:cBhvr>
                                      <p:to>
                                        <p:strVal val="visible"/>
                                      </p:to>
                                    </p:set>
                                    <p:animEffect filter="fade" transition="in">
                                      <p:cBhvr>
                                        <p:cTn dur="500"/>
                                        <p:tgtEl>
                                          <p:spTgt spid="16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4800"/>
              <a:buFont typeface="Arial"/>
              <a:buNone/>
            </a:pPr>
            <a:r>
              <a:rPr lang="en-US"/>
              <a:t>Sigamos con el caso clínico…</a:t>
            </a:r>
            <a:endParaRPr/>
          </a:p>
        </p:txBody>
      </p:sp>
      <p:grpSp>
        <p:nvGrpSpPr>
          <p:cNvPr id="789" name="Google Shape;789;p50"/>
          <p:cNvGrpSpPr/>
          <p:nvPr/>
        </p:nvGrpSpPr>
        <p:grpSpPr>
          <a:xfrm>
            <a:off x="838200" y="1931301"/>
            <a:ext cx="10515600" cy="4248125"/>
            <a:chOff x="0" y="1917"/>
            <a:chExt cx="10515600" cy="4248125"/>
          </a:xfrm>
        </p:grpSpPr>
        <p:sp>
          <p:nvSpPr>
            <p:cNvPr id="790" name="Google Shape;790;p50"/>
            <p:cNvSpPr/>
            <p:nvPr/>
          </p:nvSpPr>
          <p:spPr>
            <a:xfrm>
              <a:off x="0" y="2566283"/>
              <a:ext cx="10515600" cy="1683759"/>
            </a:xfrm>
            <a:prstGeom prst="rect">
              <a:avLst/>
            </a:prstGeom>
            <a:solidFill>
              <a:srgbClr val="768D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50"/>
            <p:cNvSpPr txBox="1"/>
            <p:nvPr/>
          </p:nvSpPr>
          <p:spPr>
            <a:xfrm>
              <a:off x="0" y="2566283"/>
              <a:ext cx="10515600" cy="1683759"/>
            </a:xfrm>
            <a:prstGeom prst="rect">
              <a:avLst/>
            </a:prstGeom>
            <a:noFill/>
            <a:ln>
              <a:noFill/>
            </a:ln>
          </p:spPr>
          <p:txBody>
            <a:bodyPr anchorCtr="0" anchor="ctr" bIns="213350" lIns="213350" spcFirstLastPara="1" rIns="213350" wrap="square" tIns="213350">
              <a:noAutofit/>
            </a:bodyPr>
            <a:lstStyle/>
            <a:p>
              <a:pPr indent="0" lvl="0" marL="0" marR="0" rtl="0" algn="ctr">
                <a:lnSpc>
                  <a:spcPct val="90000"/>
                </a:lnSpc>
                <a:spcBef>
                  <a:spcPts val="0"/>
                </a:spcBef>
                <a:spcAft>
                  <a:spcPts val="0"/>
                </a:spcAft>
                <a:buClr>
                  <a:schemeClr val="lt1"/>
                </a:buClr>
                <a:buSzPts val="3000"/>
                <a:buFont typeface="Arial"/>
                <a:buNone/>
              </a:pPr>
              <a:r>
                <a:rPr b="1" lang="en-US" sz="3000">
                  <a:solidFill>
                    <a:schemeClr val="lt1"/>
                  </a:solidFill>
                  <a:latin typeface="Arial"/>
                  <a:ea typeface="Arial"/>
                  <a:cs typeface="Arial"/>
                  <a:sym typeface="Arial"/>
                </a:rPr>
                <a:t>Sin embargo, ese mismo día presenta  compromiso cuantitativo de conciencia, sudoración, palpitaciones y alteración de movimientos oculares.</a:t>
              </a:r>
              <a:endParaRPr/>
            </a:p>
          </p:txBody>
        </p:sp>
        <p:sp>
          <p:nvSpPr>
            <p:cNvPr id="792" name="Google Shape;792;p50"/>
            <p:cNvSpPr/>
            <p:nvPr/>
          </p:nvSpPr>
          <p:spPr>
            <a:xfrm rot="10800000">
              <a:off x="0" y="1917"/>
              <a:ext cx="10515600" cy="2589622"/>
            </a:xfrm>
            <a:prstGeom prst="upArrowCallout">
              <a:avLst>
                <a:gd fmla="val 25000" name="adj1"/>
                <a:gd fmla="val 25000" name="adj2"/>
                <a:gd fmla="val 25000" name="adj3"/>
                <a:gd fmla="val 64977" name="adj4"/>
              </a:avLst>
            </a:prstGeom>
            <a:solidFill>
              <a:srgbClr val="768D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50"/>
            <p:cNvSpPr txBox="1"/>
            <p:nvPr/>
          </p:nvSpPr>
          <p:spPr>
            <a:xfrm>
              <a:off x="0" y="1917"/>
              <a:ext cx="10515600" cy="1682659"/>
            </a:xfrm>
            <a:prstGeom prst="rect">
              <a:avLst/>
            </a:prstGeom>
            <a:noFill/>
            <a:ln>
              <a:noFill/>
            </a:ln>
          </p:spPr>
          <p:txBody>
            <a:bodyPr anchorCtr="0" anchor="ctr" bIns="213350" lIns="213350" spcFirstLastPara="1" rIns="213350" wrap="square" tIns="213350">
              <a:noAutofit/>
            </a:bodyPr>
            <a:lstStyle/>
            <a:p>
              <a:pPr indent="0" lvl="0" marL="0" marR="0" rtl="0" algn="ctr">
                <a:lnSpc>
                  <a:spcPct val="90000"/>
                </a:lnSpc>
                <a:spcBef>
                  <a:spcPts val="0"/>
                </a:spcBef>
                <a:spcAft>
                  <a:spcPts val="0"/>
                </a:spcAft>
                <a:buClr>
                  <a:schemeClr val="lt1"/>
                </a:buClr>
                <a:buSzPts val="3000"/>
                <a:buFont typeface="Arial"/>
                <a:buNone/>
              </a:pPr>
              <a:r>
                <a:rPr b="1" lang="en-US" sz="3000">
                  <a:solidFill>
                    <a:schemeClr val="lt1"/>
                  </a:solidFill>
                  <a:latin typeface="Arial"/>
                  <a:ea typeface="Arial"/>
                  <a:cs typeface="Arial"/>
                  <a:sym typeface="Arial"/>
                </a:rPr>
                <a:t>Tras mejoría de función renal, disminución de eosinofilia y mejoría del perfil hepático, se inicia Levofloxacino 500 mg el 04/09 como primer paso del nuevo esquema antiTBC de 2da línea con plan de inicio progresivo de drogas. </a:t>
              </a:r>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51"/>
          <p:cNvSpPr txBox="1"/>
          <p:nvPr>
            <p:ph type="title"/>
          </p:nvPr>
        </p:nvSpPr>
        <p:spPr>
          <a:xfrm>
            <a:off x="410782" y="369966"/>
            <a:ext cx="5455920" cy="153442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sz="6600"/>
              <a:t>Y ahora, ¿Qué pasó?</a:t>
            </a:r>
            <a:endParaRPr/>
          </a:p>
        </p:txBody>
      </p:sp>
      <p:sp>
        <p:nvSpPr>
          <p:cNvPr id="799" name="Google Shape;799;p51"/>
          <p:cNvSpPr txBox="1"/>
          <p:nvPr>
            <p:ph idx="1" type="body"/>
          </p:nvPr>
        </p:nvSpPr>
        <p:spPr>
          <a:xfrm>
            <a:off x="640080" y="2872899"/>
            <a:ext cx="4243589" cy="3320668"/>
          </a:xfrm>
          <a:prstGeom prst="rect">
            <a:avLst/>
          </a:prstGeom>
          <a:noFill/>
          <a:ln>
            <a:noFill/>
          </a:ln>
        </p:spPr>
        <p:txBody>
          <a:bodyPr anchorCtr="0" anchor="t" bIns="45700" lIns="91425" spcFirstLastPara="1" rIns="91425" wrap="square" tIns="45700">
            <a:normAutofit fontScale="70000" lnSpcReduction="20000"/>
          </a:bodyPr>
          <a:lstStyle/>
          <a:p>
            <a:pPr indent="-160020" lvl="0" marL="228600" rtl="0" algn="l">
              <a:lnSpc>
                <a:spcPct val="110000"/>
              </a:lnSpc>
              <a:spcBef>
                <a:spcPts val="0"/>
              </a:spcBef>
              <a:spcAft>
                <a:spcPts val="0"/>
              </a:spcAft>
              <a:buClr>
                <a:schemeClr val="dk1"/>
              </a:buClr>
              <a:buSzPct val="100000"/>
              <a:buChar char="•"/>
            </a:pPr>
            <a:r>
              <a:rPr b="1" lang="en-US" sz="3600"/>
              <a:t>A)  Insuficiencia </a:t>
            </a:r>
            <a:r>
              <a:rPr b="1" lang="en-US" sz="3600"/>
              <a:t>suprarrenal</a:t>
            </a:r>
            <a:r>
              <a:rPr b="1" lang="en-US" sz="3600"/>
              <a:t> aguda</a:t>
            </a:r>
            <a:endParaRPr/>
          </a:p>
          <a:p>
            <a:pPr indent="-160020" lvl="0" marL="228600" rtl="0" algn="l">
              <a:lnSpc>
                <a:spcPct val="110000"/>
              </a:lnSpc>
              <a:spcBef>
                <a:spcPts val="1000"/>
              </a:spcBef>
              <a:spcAft>
                <a:spcPts val="0"/>
              </a:spcAft>
              <a:buClr>
                <a:schemeClr val="dk1"/>
              </a:buClr>
              <a:buSzPct val="100000"/>
              <a:buChar char="•"/>
            </a:pPr>
            <a:r>
              <a:rPr b="1" lang="en-US" sz="3600"/>
              <a:t>B) ACV</a:t>
            </a:r>
            <a:endParaRPr/>
          </a:p>
          <a:p>
            <a:pPr indent="-160020" lvl="0" marL="228600" rtl="0" algn="l">
              <a:lnSpc>
                <a:spcPct val="110000"/>
              </a:lnSpc>
              <a:spcBef>
                <a:spcPts val="1000"/>
              </a:spcBef>
              <a:spcAft>
                <a:spcPts val="0"/>
              </a:spcAft>
              <a:buClr>
                <a:schemeClr val="dk1"/>
              </a:buClr>
              <a:buSzPct val="100000"/>
              <a:buChar char="•"/>
            </a:pPr>
            <a:r>
              <a:rPr b="1" lang="en-US" sz="3600"/>
              <a:t>C) Hipoglicemia secundaria a Levofloxacino</a:t>
            </a:r>
            <a:endParaRPr/>
          </a:p>
          <a:p>
            <a:pPr indent="-160020" lvl="0" marL="228600" rtl="0" algn="l">
              <a:lnSpc>
                <a:spcPct val="110000"/>
              </a:lnSpc>
              <a:spcBef>
                <a:spcPts val="1000"/>
              </a:spcBef>
              <a:spcAft>
                <a:spcPts val="0"/>
              </a:spcAft>
              <a:buClr>
                <a:schemeClr val="dk1"/>
              </a:buClr>
              <a:buSzPct val="100000"/>
              <a:buChar char="•"/>
            </a:pPr>
            <a:r>
              <a:rPr b="1" lang="en-US" sz="3600"/>
              <a:t>D) Síndrome convulsivo</a:t>
            </a:r>
            <a:endParaRPr/>
          </a:p>
          <a:p>
            <a:pPr indent="-50800" lvl="0" marL="228600" rtl="0" algn="l">
              <a:lnSpc>
                <a:spcPct val="110000"/>
              </a:lnSpc>
              <a:spcBef>
                <a:spcPts val="1000"/>
              </a:spcBef>
              <a:spcAft>
                <a:spcPts val="0"/>
              </a:spcAft>
              <a:buClr>
                <a:schemeClr val="dk1"/>
              </a:buClr>
              <a:buSzPct val="100000"/>
              <a:buNone/>
            </a:pPr>
            <a:r>
              <a:t/>
            </a:r>
            <a:endParaRPr/>
          </a:p>
        </p:txBody>
      </p:sp>
      <p:pic>
        <p:nvPicPr>
          <p:cNvPr descr="Gregory House - Wikipedia" id="800" name="Google Shape;800;p51"/>
          <p:cNvPicPr preferRelativeResize="0"/>
          <p:nvPr/>
        </p:nvPicPr>
        <p:blipFill rotWithShape="1">
          <a:blip r:embed="rId3">
            <a:alphaModFix/>
          </a:blip>
          <a:srcRect b="8253" l="0" r="-1"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99">
                                            <p:txEl>
                                              <p:pRg end="0" st="0"/>
                                            </p:txEl>
                                          </p:spTgt>
                                        </p:tgtEl>
                                        <p:attrNameLst>
                                          <p:attrName>style.visibility</p:attrName>
                                        </p:attrNameLst>
                                      </p:cBhvr>
                                      <p:to>
                                        <p:strVal val="visible"/>
                                      </p:to>
                                    </p:set>
                                    <p:anim calcmode="lin" valueType="num">
                                      <p:cBhvr additive="base">
                                        <p:cTn dur="500"/>
                                        <p:tgtEl>
                                          <p:spTgt spid="79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99">
                                            <p:txEl>
                                              <p:pRg end="1" st="1"/>
                                            </p:txEl>
                                          </p:spTgt>
                                        </p:tgtEl>
                                        <p:attrNameLst>
                                          <p:attrName>style.visibility</p:attrName>
                                        </p:attrNameLst>
                                      </p:cBhvr>
                                      <p:to>
                                        <p:strVal val="visible"/>
                                      </p:to>
                                    </p:set>
                                    <p:anim calcmode="lin" valueType="num">
                                      <p:cBhvr additive="base">
                                        <p:cTn dur="500"/>
                                        <p:tgtEl>
                                          <p:spTgt spid="799">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99">
                                            <p:txEl>
                                              <p:pRg end="2" st="2"/>
                                            </p:txEl>
                                          </p:spTgt>
                                        </p:tgtEl>
                                        <p:attrNameLst>
                                          <p:attrName>style.visibility</p:attrName>
                                        </p:attrNameLst>
                                      </p:cBhvr>
                                      <p:to>
                                        <p:strVal val="visible"/>
                                      </p:to>
                                    </p:set>
                                    <p:anim calcmode="lin" valueType="num">
                                      <p:cBhvr additive="base">
                                        <p:cTn dur="500"/>
                                        <p:tgtEl>
                                          <p:spTgt spid="799">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99">
                                            <p:txEl>
                                              <p:pRg end="3" st="3"/>
                                            </p:txEl>
                                          </p:spTgt>
                                        </p:tgtEl>
                                        <p:attrNameLst>
                                          <p:attrName>style.visibility</p:attrName>
                                        </p:attrNameLst>
                                      </p:cBhvr>
                                      <p:to>
                                        <p:strVal val="visible"/>
                                      </p:to>
                                    </p:set>
                                    <p:anim calcmode="lin" valueType="num">
                                      <p:cBhvr additive="base">
                                        <p:cTn dur="500"/>
                                        <p:tgtEl>
                                          <p:spTgt spid="799">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99">
                                            <p:txEl>
                                              <p:pRg end="4" st="4"/>
                                            </p:txEl>
                                          </p:spTgt>
                                        </p:tgtEl>
                                        <p:attrNameLst>
                                          <p:attrName>style.visibility</p:attrName>
                                        </p:attrNameLst>
                                      </p:cBhvr>
                                      <p:to>
                                        <p:strVal val="visible"/>
                                      </p:to>
                                    </p:set>
                                    <p:anim calcmode="lin" valueType="num">
                                      <p:cBhvr additive="base">
                                        <p:cTn dur="500"/>
                                        <p:tgtEl>
                                          <p:spTgt spid="799">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52"/>
          <p:cNvSpPr txBox="1"/>
          <p:nvPr>
            <p:ph type="title"/>
          </p:nvPr>
        </p:nvSpPr>
        <p:spPr>
          <a:xfrm>
            <a:off x="638882" y="639193"/>
            <a:ext cx="3571810" cy="357351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100"/>
              <a:buFont typeface="Arial"/>
              <a:buNone/>
            </a:pPr>
            <a:r>
              <a:rPr lang="en-US" sz="4100"/>
              <a:t>Hipoglicemia por Levofloxacino</a:t>
            </a:r>
            <a:endParaRPr sz="4100"/>
          </a:p>
        </p:txBody>
      </p:sp>
      <p:pic>
        <p:nvPicPr>
          <p:cNvPr descr="Diagram of a cell membrane&#10;&#10;Description automatically generated" id="806" name="Google Shape;806;p52"/>
          <p:cNvPicPr preferRelativeResize="0"/>
          <p:nvPr>
            <p:ph idx="1" type="body"/>
          </p:nvPr>
        </p:nvPicPr>
        <p:blipFill rotWithShape="1">
          <a:blip r:embed="rId3">
            <a:alphaModFix/>
          </a:blip>
          <a:srcRect b="0" l="0" r="0" t="0"/>
          <a:stretch/>
        </p:blipFill>
        <p:spPr>
          <a:xfrm>
            <a:off x="4654296" y="781950"/>
            <a:ext cx="7214616" cy="5266667"/>
          </a:xfrm>
          <a:prstGeom prst="rect">
            <a:avLst/>
          </a:prstGeom>
          <a:noFill/>
          <a:ln>
            <a:noFill/>
          </a:ln>
        </p:spPr>
      </p:pic>
      <p:sp>
        <p:nvSpPr>
          <p:cNvPr id="807" name="Google Shape;807;p52"/>
          <p:cNvSpPr/>
          <p:nvPr/>
        </p:nvSpPr>
        <p:spPr>
          <a:xfrm>
            <a:off x="6096000" y="639193"/>
            <a:ext cx="1260764" cy="2166352"/>
          </a:xfrm>
          <a:prstGeom prst="lightningBolt">
            <a:avLst/>
          </a:prstGeom>
          <a:solidFill>
            <a:schemeClr val="accent1"/>
          </a:solidFill>
          <a:ln cap="flat" cmpd="sng" w="12700">
            <a:solidFill>
              <a:srgbClr val="323B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07"/>
                                        </p:tgtEl>
                                        <p:attrNameLst>
                                          <p:attrName>style.visibility</p:attrName>
                                        </p:attrNameLst>
                                      </p:cBhvr>
                                      <p:to>
                                        <p:strVal val="visible"/>
                                      </p:to>
                                    </p:set>
                                    <p:anim calcmode="lin" valueType="num">
                                      <p:cBhvr additive="base">
                                        <p:cTn dur="500"/>
                                        <p:tgtEl>
                                          <p:spTgt spid="80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53"/>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1111"/>
              <a:buFont typeface="Arial"/>
              <a:buNone/>
            </a:pPr>
            <a:r>
              <a:rPr lang="en-US"/>
              <a:t>Medicamentos de 2ª línea disponibles y RAM </a:t>
            </a:r>
            <a:endParaRPr/>
          </a:p>
        </p:txBody>
      </p:sp>
      <p:pic>
        <p:nvPicPr>
          <p:cNvPr id="813" name="Google Shape;813;p53"/>
          <p:cNvPicPr preferRelativeResize="0"/>
          <p:nvPr/>
        </p:nvPicPr>
        <p:blipFill>
          <a:blip r:embed="rId3">
            <a:alphaModFix/>
          </a:blip>
          <a:stretch>
            <a:fillRect/>
          </a:stretch>
        </p:blipFill>
        <p:spPr>
          <a:xfrm>
            <a:off x="748500" y="1356967"/>
            <a:ext cx="10695012" cy="5196233"/>
          </a:xfrm>
          <a:prstGeom prst="rect">
            <a:avLst/>
          </a:prstGeom>
          <a:noFill/>
          <a:ln>
            <a:noFill/>
          </a:ln>
        </p:spPr>
      </p:pic>
      <p:sp>
        <p:nvSpPr>
          <p:cNvPr id="814" name="Google Shape;814;p53"/>
          <p:cNvSpPr/>
          <p:nvPr/>
        </p:nvSpPr>
        <p:spPr>
          <a:xfrm>
            <a:off x="748475" y="1959748"/>
            <a:ext cx="10695000" cy="3415800"/>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67">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54"/>
          <p:cNvSpPr txBox="1"/>
          <p:nvPr>
            <p:ph type="title"/>
          </p:nvPr>
        </p:nvSpPr>
        <p:spPr>
          <a:xfrm>
            <a:off x="973539" y="40738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1111"/>
              <a:buFont typeface="Arial"/>
              <a:buNone/>
            </a:pPr>
            <a:r>
              <a:rPr lang="en-US"/>
              <a:t>Cómo terminó esta historia…</a:t>
            </a:r>
            <a:endParaRPr/>
          </a:p>
        </p:txBody>
      </p:sp>
      <p:sp>
        <p:nvSpPr>
          <p:cNvPr id="820" name="Google Shape;820;p54"/>
          <p:cNvSpPr txBox="1"/>
          <p:nvPr>
            <p:ph idx="1" type="body"/>
          </p:nvPr>
        </p:nvSpPr>
        <p:spPr>
          <a:xfrm>
            <a:off x="415600" y="1425844"/>
            <a:ext cx="11487098" cy="5432155"/>
          </a:xfrm>
          <a:prstGeom prst="rect">
            <a:avLst/>
          </a:prstGeom>
          <a:noFill/>
          <a:ln>
            <a:noFill/>
          </a:ln>
        </p:spPr>
        <p:txBody>
          <a:bodyPr anchorCtr="0" anchor="t" bIns="121900" lIns="121900" spcFirstLastPara="1" rIns="121900" wrap="square" tIns="121900">
            <a:normAutofit/>
          </a:bodyPr>
          <a:lstStyle/>
          <a:p>
            <a:pPr indent="-457200" lvl="0" marL="761993" rtl="0" algn="l">
              <a:lnSpc>
                <a:spcPct val="115000"/>
              </a:lnSpc>
              <a:spcBef>
                <a:spcPts val="0"/>
              </a:spcBef>
              <a:spcAft>
                <a:spcPts val="0"/>
              </a:spcAft>
              <a:buClr>
                <a:schemeClr val="dk1"/>
              </a:buClr>
              <a:buSzPts val="1800"/>
              <a:buChar char="●"/>
            </a:pPr>
            <a:r>
              <a:rPr lang="en-US" sz="2800"/>
              <a:t>El 5/10/23 inicia Linezolid como nuevo esquema con adición progresiva de Meropenem-Amoxi/clav-Clofazimina-Delamanid.</a:t>
            </a:r>
            <a:endParaRPr/>
          </a:p>
          <a:p>
            <a:pPr indent="-457200" lvl="0" marL="761993" rtl="0" algn="l">
              <a:lnSpc>
                <a:spcPct val="115000"/>
              </a:lnSpc>
              <a:spcBef>
                <a:spcPts val="0"/>
              </a:spcBef>
              <a:spcAft>
                <a:spcPts val="0"/>
              </a:spcAft>
              <a:buClr>
                <a:schemeClr val="dk1"/>
              </a:buClr>
              <a:buSzPts val="1800"/>
              <a:buChar char="●"/>
            </a:pPr>
            <a:r>
              <a:rPr lang="en-US" sz="2800"/>
              <a:t>Ingresó a HCSBA el 03/11/23. Durante hospitalización se mantuvo con monitorización diaria de RAMs asociadas a estos anti TBC.</a:t>
            </a:r>
            <a:endParaRPr/>
          </a:p>
          <a:p>
            <a:pPr indent="0" lvl="0" marL="304793" rtl="0" algn="l">
              <a:lnSpc>
                <a:spcPct val="115000"/>
              </a:lnSpc>
              <a:spcBef>
                <a:spcPts val="0"/>
              </a:spcBef>
              <a:spcAft>
                <a:spcPts val="0"/>
              </a:spcAft>
              <a:buClr>
                <a:schemeClr val="dk1"/>
              </a:buClr>
              <a:buSzPts val="1800"/>
              <a:buNone/>
            </a:pPr>
            <a:r>
              <a:t/>
            </a:r>
            <a:endParaRPr b="1" sz="2800"/>
          </a:p>
          <a:p>
            <a:pPr indent="0" lvl="0" marL="11" rtl="0" algn="just">
              <a:lnSpc>
                <a:spcPct val="115000"/>
              </a:lnSpc>
              <a:spcBef>
                <a:spcPts val="0"/>
              </a:spcBef>
              <a:spcAft>
                <a:spcPts val="0"/>
              </a:spcAft>
              <a:buClr>
                <a:schemeClr val="dk1"/>
              </a:buClr>
              <a:buSzPts val="1800"/>
              <a:buNone/>
            </a:pPr>
            <a:r>
              <a:t/>
            </a:r>
            <a:endParaRPr sz="2800"/>
          </a:p>
          <a:p>
            <a:pPr indent="-342900" lvl="0" marL="761993" rtl="0" algn="l">
              <a:lnSpc>
                <a:spcPct val="115000"/>
              </a:lnSpc>
              <a:spcBef>
                <a:spcPts val="0"/>
              </a:spcBef>
              <a:spcAft>
                <a:spcPts val="0"/>
              </a:spcAft>
              <a:buClr>
                <a:schemeClr val="dk1"/>
              </a:buClr>
              <a:buSzPts val="1800"/>
              <a:buNone/>
            </a:pPr>
            <a:r>
              <a:t/>
            </a:r>
            <a:endParaRPr sz="2800"/>
          </a:p>
          <a:p>
            <a:pPr indent="-342900" lvl="0" marL="761993" rtl="0" algn="l">
              <a:lnSpc>
                <a:spcPct val="115000"/>
              </a:lnSpc>
              <a:spcBef>
                <a:spcPts val="0"/>
              </a:spcBef>
              <a:spcAft>
                <a:spcPts val="0"/>
              </a:spcAft>
              <a:buClr>
                <a:schemeClr val="dk1"/>
              </a:buClr>
              <a:buSzPts val="1800"/>
              <a:buNone/>
            </a:pPr>
            <a:r>
              <a:t/>
            </a:r>
            <a:endParaRPr sz="2800"/>
          </a:p>
          <a:p>
            <a:pPr indent="-342900" lvl="0" marL="761993" rtl="0" algn="l">
              <a:lnSpc>
                <a:spcPct val="115000"/>
              </a:lnSpc>
              <a:spcBef>
                <a:spcPts val="0"/>
              </a:spcBef>
              <a:spcAft>
                <a:spcPts val="0"/>
              </a:spcAft>
              <a:buClr>
                <a:schemeClr val="dk1"/>
              </a:buClr>
              <a:buSzPts val="1800"/>
              <a:buNone/>
            </a:pPr>
            <a:r>
              <a:t/>
            </a:r>
            <a:endParaRPr sz="2800"/>
          </a:p>
          <a:p>
            <a:pPr indent="-457200" lvl="0" marL="761993" rtl="0" algn="l">
              <a:lnSpc>
                <a:spcPct val="115000"/>
              </a:lnSpc>
              <a:spcBef>
                <a:spcPts val="0"/>
              </a:spcBef>
              <a:spcAft>
                <a:spcPts val="0"/>
              </a:spcAft>
              <a:buClr>
                <a:schemeClr val="dk1"/>
              </a:buClr>
              <a:buSzPts val="1800"/>
              <a:buChar char="●"/>
            </a:pPr>
            <a:r>
              <a:rPr lang="en-US" sz="2800"/>
              <a:t>Evoluciona favorablemente sin presentar RAMs a nuevo esquema.</a:t>
            </a:r>
            <a:endParaRPr/>
          </a:p>
          <a:p>
            <a:pPr indent="-457200" lvl="0" marL="761993" rtl="0" algn="l">
              <a:lnSpc>
                <a:spcPct val="115000"/>
              </a:lnSpc>
              <a:spcBef>
                <a:spcPts val="0"/>
              </a:spcBef>
              <a:spcAft>
                <a:spcPts val="0"/>
              </a:spcAft>
              <a:buClr>
                <a:schemeClr val="dk1"/>
              </a:buClr>
              <a:buSzPts val="1800"/>
              <a:buChar char="●"/>
            </a:pPr>
            <a:r>
              <a:rPr b="1" lang="en-US" sz="2800" u="sng"/>
              <a:t>Exámenes de egreso: </a:t>
            </a:r>
            <a:r>
              <a:rPr lang="en-US" sz="2800"/>
              <a:t>Baciloscopia 7/11 (-). </a:t>
            </a:r>
            <a:r>
              <a:rPr b="0" i="0" lang="en-US" sz="2800" u="none" strike="noStrike">
                <a:solidFill>
                  <a:srgbClr val="000000"/>
                </a:solidFill>
              </a:rPr>
              <a:t>Crea 0.6 /BUN 24.6 ELP normales,  Prot T 7.0, GOT 23, GPT 14, GGT 17, FA 125 (VN 38-126), Bili T 0.5, INR 1.04 TTPA 28.7 Hb 10.2, GB 8700, (Seg 68% Linfo 21.1%),  Plaquetas 439.000. EKG sin alteraciones.</a:t>
            </a:r>
            <a:endParaRPr sz="2800"/>
          </a:p>
        </p:txBody>
      </p:sp>
      <p:sp>
        <p:nvSpPr>
          <p:cNvPr id="821" name="Google Shape;821;p54"/>
          <p:cNvSpPr/>
          <p:nvPr/>
        </p:nvSpPr>
        <p:spPr>
          <a:xfrm>
            <a:off x="1097796" y="2681207"/>
            <a:ext cx="9996407" cy="2138766"/>
          </a:xfrm>
          <a:prstGeom prst="bevel">
            <a:avLst>
              <a:gd fmla="val 12500" name="adj"/>
            </a:avLst>
          </a:prstGeom>
          <a:solidFill>
            <a:schemeClr val="accent1"/>
          </a:solidFill>
          <a:ln cap="flat" cmpd="sng" w="12700">
            <a:solidFill>
              <a:srgbClr val="323B51"/>
            </a:solidFill>
            <a:prstDash val="solid"/>
            <a:miter lim="800000"/>
            <a:headEnd len="sm" w="sm" type="none"/>
            <a:tailEnd len="sm" w="sm" type="none"/>
          </a:ln>
        </p:spPr>
        <p:txBody>
          <a:bodyPr anchorCtr="0" anchor="ctr" bIns="45700" lIns="91425" spcFirstLastPara="1" rIns="91425" wrap="square" tIns="45700">
            <a:noAutofit/>
          </a:bodyPr>
          <a:lstStyle/>
          <a:p>
            <a:pPr indent="0" lvl="0" marL="304793" marR="0" rtl="0" algn="l">
              <a:spcBef>
                <a:spcPts val="0"/>
              </a:spcBef>
              <a:spcAft>
                <a:spcPts val="0"/>
              </a:spcAft>
              <a:buClr>
                <a:schemeClr val="dk1"/>
              </a:buClr>
              <a:buSzPts val="1400"/>
              <a:buFont typeface="Arial"/>
              <a:buNone/>
            </a:pPr>
            <a:r>
              <a:t/>
            </a:r>
            <a:endParaRPr b="1" sz="1400">
              <a:solidFill>
                <a:schemeClr val="lt1"/>
              </a:solidFill>
              <a:latin typeface="Arial"/>
              <a:ea typeface="Arial"/>
              <a:cs typeface="Arial"/>
              <a:sym typeface="Arial"/>
            </a:endParaRPr>
          </a:p>
          <a:p>
            <a:pPr indent="0" lvl="0" marL="11" marR="0" rtl="0" algn="just">
              <a:spcBef>
                <a:spcPts val="0"/>
              </a:spcBef>
              <a:spcAft>
                <a:spcPts val="0"/>
              </a:spcAft>
              <a:buClr>
                <a:schemeClr val="lt1"/>
              </a:buClr>
              <a:buSzPts val="2200"/>
              <a:buFont typeface="Arial"/>
              <a:buNone/>
            </a:pPr>
            <a:br>
              <a:rPr b="1" i="0" lang="en-US" sz="2200" u="none" strike="noStrike">
                <a:solidFill>
                  <a:schemeClr val="lt1"/>
                </a:solidFill>
                <a:latin typeface="Arial"/>
                <a:ea typeface="Arial"/>
                <a:cs typeface="Arial"/>
                <a:sym typeface="Arial"/>
              </a:rPr>
            </a:br>
            <a:r>
              <a:rPr b="1" i="0" lang="en-US" sz="2200" u="none" strike="noStrike">
                <a:solidFill>
                  <a:schemeClr val="lt1"/>
                </a:solidFill>
                <a:latin typeface="Arial"/>
                <a:ea typeface="Arial"/>
                <a:cs typeface="Arial"/>
                <a:sym typeface="Arial"/>
              </a:rPr>
              <a:t>→Linezolid 600 mg→ </a:t>
            </a:r>
            <a:r>
              <a:rPr lang="en-US" sz="2200">
                <a:solidFill>
                  <a:schemeClr val="lt1"/>
                </a:solidFill>
                <a:latin typeface="Arial"/>
                <a:ea typeface="Arial"/>
                <a:cs typeface="Arial"/>
                <a:sym typeface="Arial"/>
              </a:rPr>
              <a:t>H</a:t>
            </a:r>
            <a:r>
              <a:rPr i="0" lang="en-US" sz="2200" u="none" strike="noStrike">
                <a:solidFill>
                  <a:schemeClr val="lt1"/>
                </a:solidFill>
                <a:latin typeface="Arial"/>
                <a:ea typeface="Arial"/>
                <a:cs typeface="Arial"/>
                <a:sym typeface="Arial"/>
              </a:rPr>
              <a:t>emograma semanal y vigilancia de síntomas oftalmológicos (discromatopsias, fotopsias) a largo plazo por riesgo de neuritis óptica.  Se contraindica el uso de ISRS por riesgo de síndrome serotoninérgico. </a:t>
            </a:r>
            <a:endParaRPr sz="2200">
              <a:solidFill>
                <a:schemeClr val="lt1"/>
              </a:solidFill>
              <a:latin typeface="Arial"/>
              <a:ea typeface="Arial"/>
              <a:cs typeface="Arial"/>
              <a:sym typeface="Arial"/>
            </a:endParaRPr>
          </a:p>
          <a:p>
            <a:pPr indent="0" lvl="0" marL="11" marR="0" rtl="0" algn="just">
              <a:spcBef>
                <a:spcPts val="0"/>
              </a:spcBef>
              <a:spcAft>
                <a:spcPts val="0"/>
              </a:spcAft>
              <a:buClr>
                <a:schemeClr val="lt1"/>
              </a:buClr>
              <a:buSzPts val="2200"/>
              <a:buFont typeface="Arial"/>
              <a:buNone/>
            </a:pPr>
            <a:r>
              <a:rPr b="1" i="0" lang="en-US" sz="2200" u="none" strike="noStrike">
                <a:solidFill>
                  <a:schemeClr val="lt1"/>
                </a:solidFill>
                <a:latin typeface="Arial"/>
                <a:ea typeface="Arial"/>
                <a:cs typeface="Arial"/>
                <a:sym typeface="Arial"/>
              </a:rPr>
              <a:t>→Cicloserina 250 mg cada 12 h → </a:t>
            </a:r>
            <a:r>
              <a:rPr i="0" lang="en-US" sz="2200" u="none" strike="noStrike">
                <a:solidFill>
                  <a:schemeClr val="lt1"/>
                </a:solidFill>
                <a:latin typeface="Arial"/>
                <a:ea typeface="Arial"/>
                <a:cs typeface="Arial"/>
                <a:sym typeface="Arial"/>
              </a:rPr>
              <a:t>con vigilancia de sintomatología neuropsiquiátrica diaria.  </a:t>
            </a:r>
            <a:endParaRPr sz="2200">
              <a:solidFill>
                <a:schemeClr val="lt1"/>
              </a:solidFill>
              <a:latin typeface="Arial"/>
              <a:ea typeface="Arial"/>
              <a:cs typeface="Arial"/>
              <a:sym typeface="Arial"/>
            </a:endParaRPr>
          </a:p>
          <a:p>
            <a:pPr indent="0" lvl="0" marL="11" marR="0" rtl="0" algn="just">
              <a:spcBef>
                <a:spcPts val="0"/>
              </a:spcBef>
              <a:spcAft>
                <a:spcPts val="0"/>
              </a:spcAft>
              <a:buClr>
                <a:schemeClr val="lt1"/>
              </a:buClr>
              <a:buSzPts val="2200"/>
              <a:buFont typeface="Arial"/>
              <a:buNone/>
            </a:pPr>
            <a:r>
              <a:rPr b="1" i="0" lang="en-US" sz="2200" u="none" strike="noStrike">
                <a:solidFill>
                  <a:schemeClr val="lt1"/>
                </a:solidFill>
                <a:latin typeface="Arial"/>
                <a:ea typeface="Arial"/>
                <a:cs typeface="Arial"/>
                <a:sym typeface="Arial"/>
              </a:rPr>
              <a:t>→Delamanid</a:t>
            </a:r>
            <a:r>
              <a:rPr b="1" lang="en-US" sz="2200">
                <a:solidFill>
                  <a:schemeClr val="lt1"/>
                </a:solidFill>
                <a:latin typeface="Arial"/>
                <a:ea typeface="Arial"/>
                <a:cs typeface="Arial"/>
                <a:sym typeface="Arial"/>
              </a:rPr>
              <a:t> </a:t>
            </a:r>
            <a:r>
              <a:rPr b="1" i="0" lang="en-US" sz="2200" u="none" strike="noStrike">
                <a:solidFill>
                  <a:schemeClr val="lt1"/>
                </a:solidFill>
                <a:latin typeface="Arial"/>
                <a:ea typeface="Arial"/>
                <a:cs typeface="Arial"/>
                <a:sym typeface="Arial"/>
              </a:rPr>
              <a:t>50 mg cada 12 h y Clofazimina 100mg/dia </a:t>
            </a:r>
            <a:r>
              <a:rPr i="0" lang="en-US" sz="2200" u="none" strike="noStrike">
                <a:solidFill>
                  <a:schemeClr val="lt1"/>
                </a:solidFill>
                <a:latin typeface="Arial"/>
                <a:ea typeface="Arial"/>
                <a:cs typeface="Arial"/>
                <a:sym typeface="Arial"/>
              </a:rPr>
              <a:t>con vigilancia de albúmina por riesgo de prolongación de QTc ante su eventual disminución</a:t>
            </a:r>
            <a:r>
              <a:rPr i="0" lang="en-US" sz="1400" u="none" strike="noStrike">
                <a:solidFill>
                  <a:schemeClr val="lt1"/>
                </a:solidFill>
                <a:latin typeface="Arial"/>
                <a:ea typeface="Arial"/>
                <a:cs typeface="Arial"/>
                <a:sym typeface="Arial"/>
              </a:rPr>
              <a:t>. </a:t>
            </a:r>
            <a:br>
              <a:rPr lang="en-US" sz="1400">
                <a:solidFill>
                  <a:schemeClr val="lt1"/>
                </a:solidFill>
                <a:latin typeface="Arial"/>
                <a:ea typeface="Arial"/>
                <a:cs typeface="Arial"/>
                <a:sym typeface="Arial"/>
              </a:rPr>
            </a:br>
            <a:endParaRPr sz="1400">
              <a:solidFill>
                <a:schemeClr val="lt1"/>
              </a:solidFill>
              <a:latin typeface="Arial"/>
              <a:ea typeface="Arial"/>
              <a:cs typeface="Arial"/>
              <a:sym typeface="Arial"/>
            </a:endParaRPr>
          </a:p>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2" name="Google Shape;822;p54"/>
          <p:cNvSpPr/>
          <p:nvPr/>
        </p:nvSpPr>
        <p:spPr>
          <a:xfrm>
            <a:off x="973539" y="407387"/>
            <a:ext cx="9856922" cy="5625885"/>
          </a:xfrm>
          <a:prstGeom prst="irregularSeal1">
            <a:avLst/>
          </a:prstGeom>
          <a:solidFill>
            <a:srgbClr val="AACBD9"/>
          </a:solidFill>
          <a:ln cap="flat" cmpd="sng" w="12700">
            <a:solidFill>
              <a:srgbClr val="323B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3800">
                <a:solidFill>
                  <a:srgbClr val="FFC000"/>
                </a:solidFill>
                <a:latin typeface="Arial"/>
                <a:ea typeface="Arial"/>
                <a:cs typeface="Arial"/>
                <a:sym typeface="Arial"/>
              </a:rPr>
              <a:t>¡¡¡¡ALTA!!!!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500"/>
                                        <p:tgtEl>
                                          <p:spTgt spid="8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6" name="Shape 826"/>
        <p:cNvGrpSpPr/>
        <p:nvPr/>
      </p:nvGrpSpPr>
      <p:grpSpPr>
        <a:xfrm>
          <a:off x="0" y="0"/>
          <a:ext cx="0" cy="0"/>
          <a:chOff x="0" y="0"/>
          <a:chExt cx="0" cy="0"/>
        </a:xfrm>
      </p:grpSpPr>
      <p:sp>
        <p:nvSpPr>
          <p:cNvPr id="827" name="Google Shape;827;p55"/>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8" name="Google Shape;828;p5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9" name="Google Shape;829;p55"/>
          <p:cNvSpPr txBox="1"/>
          <p:nvPr>
            <p:ph type="title"/>
          </p:nvPr>
        </p:nvSpPr>
        <p:spPr>
          <a:xfrm>
            <a:off x="729084" y="245057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2800"/>
              <a:buFont typeface="Arial"/>
              <a:buNone/>
            </a:pPr>
            <a:r>
              <a:rPr lang="en-US" sz="6600"/>
              <a:t>Gracias</a:t>
            </a:r>
            <a:endParaRPr/>
          </a:p>
        </p:txBody>
      </p:sp>
      <p:sp>
        <p:nvSpPr>
          <p:cNvPr id="830" name="Google Shape;830;p55"/>
          <p:cNvSpPr/>
          <p:nvPr/>
        </p:nvSpPr>
        <p:spPr>
          <a:xfrm>
            <a:off x="765093" y="2563839"/>
            <a:ext cx="3931920" cy="27432"/>
          </a:xfrm>
          <a:custGeom>
            <a:rect b="b" l="l" r="r" t="t"/>
            <a:pathLst>
              <a:path extrusionOk="0" fill="none" h="27432" w="393192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extrusionOk="0" h="27432" w="393192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1" name="Google Shape;831;p55"/>
          <p:cNvSpPr txBox="1"/>
          <p:nvPr>
            <p:ph idx="1" type="body"/>
          </p:nvPr>
        </p:nvSpPr>
        <p:spPr>
          <a:xfrm>
            <a:off x="640080" y="2872899"/>
            <a:ext cx="4243589" cy="3320668"/>
          </a:xfrm>
          <a:prstGeom prst="rect">
            <a:avLst/>
          </a:prstGeom>
          <a:noFill/>
          <a:ln>
            <a:noFill/>
          </a:ln>
        </p:spPr>
        <p:txBody>
          <a:bodyPr anchorCtr="0" anchor="t" bIns="45700" lIns="91425" spcFirstLastPara="1" rIns="91425" wrap="square" tIns="45700">
            <a:normAutofit/>
          </a:bodyPr>
          <a:lstStyle/>
          <a:p>
            <a:pPr indent="-114300" lvl="0" marL="609585" rtl="0" algn="l">
              <a:lnSpc>
                <a:spcPct val="110000"/>
              </a:lnSpc>
              <a:spcBef>
                <a:spcPts val="0"/>
              </a:spcBef>
              <a:spcAft>
                <a:spcPts val="600"/>
              </a:spcAft>
              <a:buClr>
                <a:schemeClr val="dk1"/>
              </a:buClr>
              <a:buSzPts val="1800"/>
              <a:buFont typeface="Arial"/>
              <a:buNone/>
            </a:pPr>
            <a:r>
              <a:t/>
            </a:r>
            <a:endParaRPr/>
          </a:p>
        </p:txBody>
      </p:sp>
      <p:pic>
        <p:nvPicPr>
          <p:cNvPr descr="Lupa sobre fondo claro" id="832" name="Google Shape;832;p55"/>
          <p:cNvPicPr preferRelativeResize="0"/>
          <p:nvPr/>
        </p:nvPicPr>
        <p:blipFill rotWithShape="1">
          <a:blip r:embed="rId3">
            <a:alphaModFix/>
          </a:blip>
          <a:srcRect b="-1" l="29663" r="3382"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6"/>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1111"/>
              <a:buFont typeface="Arial"/>
              <a:buNone/>
            </a:pPr>
            <a:r>
              <a:rPr lang="en-US"/>
              <a:t>Tipos de RAM a medicamentos</a:t>
            </a:r>
            <a:endParaRPr/>
          </a:p>
        </p:txBody>
      </p:sp>
      <p:sp>
        <p:nvSpPr>
          <p:cNvPr id="175" name="Google Shape;175;p6"/>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0"/>
              </a:spcAft>
              <a:buClr>
                <a:schemeClr val="dk1"/>
              </a:buClr>
              <a:buSzPts val="1800"/>
              <a:buNone/>
            </a:pPr>
            <a:r>
              <a:t/>
            </a:r>
            <a:endParaRPr/>
          </a:p>
          <a:p>
            <a:pPr indent="-304791" lvl="0" marL="609585" rtl="0" algn="l">
              <a:lnSpc>
                <a:spcPct val="115000"/>
              </a:lnSpc>
              <a:spcBef>
                <a:spcPts val="0"/>
              </a:spcBef>
              <a:spcAft>
                <a:spcPts val="0"/>
              </a:spcAft>
              <a:buClr>
                <a:schemeClr val="dk1"/>
              </a:buClr>
              <a:buSzPts val="1800"/>
              <a:buNone/>
            </a:pPr>
            <a:r>
              <a:t/>
            </a:r>
            <a:endParaRPr/>
          </a:p>
        </p:txBody>
      </p:sp>
      <p:grpSp>
        <p:nvGrpSpPr>
          <p:cNvPr id="176" name="Google Shape;176;p6"/>
          <p:cNvGrpSpPr/>
          <p:nvPr/>
        </p:nvGrpSpPr>
        <p:grpSpPr>
          <a:xfrm>
            <a:off x="505806" y="2303101"/>
            <a:ext cx="6427724" cy="3685859"/>
            <a:chOff x="-6" y="31880"/>
            <a:chExt cx="8046725" cy="3679970"/>
          </a:xfrm>
        </p:grpSpPr>
        <p:sp>
          <p:nvSpPr>
            <p:cNvPr id="177" name="Google Shape;177;p6"/>
            <p:cNvSpPr/>
            <p:nvPr/>
          </p:nvSpPr>
          <p:spPr>
            <a:xfrm>
              <a:off x="0" y="31880"/>
              <a:ext cx="8046719" cy="538200"/>
            </a:xfrm>
            <a:prstGeom prst="roundRect">
              <a:avLst>
                <a:gd fmla="val 16667"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78" name="Google Shape;178;p6"/>
            <p:cNvSpPr txBox="1"/>
            <p:nvPr/>
          </p:nvSpPr>
          <p:spPr>
            <a:xfrm>
              <a:off x="26273" y="58153"/>
              <a:ext cx="7994173" cy="485654"/>
            </a:xfrm>
            <a:prstGeom prst="rect">
              <a:avLst/>
            </a:prstGeom>
            <a:noFill/>
            <a:ln>
              <a:noFill/>
            </a:ln>
          </p:spPr>
          <p:txBody>
            <a:bodyPr anchorCtr="0" anchor="ctr" bIns="116825" lIns="116825" spcFirstLastPara="1" rIns="116825" wrap="square" tIns="116825">
              <a:noAutofit/>
            </a:bodyPr>
            <a:lstStyle/>
            <a:p>
              <a:pPr indent="0" lvl="0" marL="0" marR="0" rtl="0" algn="l">
                <a:lnSpc>
                  <a:spcPct val="90000"/>
                </a:lnSpc>
                <a:spcBef>
                  <a:spcPts val="0"/>
                </a:spcBef>
                <a:spcAft>
                  <a:spcPts val="0"/>
                </a:spcAft>
                <a:buNone/>
              </a:pPr>
              <a:r>
                <a:rPr lang="en-US" sz="3067">
                  <a:solidFill>
                    <a:schemeClr val="lt1"/>
                  </a:solidFill>
                  <a:latin typeface="Arial"/>
                  <a:ea typeface="Arial"/>
                  <a:cs typeface="Arial"/>
                  <a:sym typeface="Arial"/>
                </a:rPr>
                <a:t>Reacciones tipo A</a:t>
              </a:r>
              <a:endParaRPr sz="3067">
                <a:solidFill>
                  <a:schemeClr val="lt1"/>
                </a:solidFill>
                <a:latin typeface="Arial"/>
                <a:ea typeface="Arial"/>
                <a:cs typeface="Arial"/>
                <a:sym typeface="Arial"/>
              </a:endParaRPr>
            </a:p>
          </p:txBody>
        </p:sp>
        <p:sp>
          <p:nvSpPr>
            <p:cNvPr id="179" name="Google Shape;179;p6"/>
            <p:cNvSpPr/>
            <p:nvPr/>
          </p:nvSpPr>
          <p:spPr>
            <a:xfrm>
              <a:off x="0" y="570080"/>
              <a:ext cx="8046719" cy="38088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80" name="Google Shape;180;p6"/>
            <p:cNvSpPr txBox="1"/>
            <p:nvPr/>
          </p:nvSpPr>
          <p:spPr>
            <a:xfrm>
              <a:off x="0" y="570080"/>
              <a:ext cx="8046719" cy="380880"/>
            </a:xfrm>
            <a:prstGeom prst="rect">
              <a:avLst/>
            </a:prstGeom>
            <a:noFill/>
            <a:ln>
              <a:noFill/>
            </a:ln>
          </p:spPr>
          <p:txBody>
            <a:bodyPr anchorCtr="0" anchor="t" bIns="38925" lIns="340625" spcFirstLastPara="1" rIns="218100" wrap="square" tIns="38925">
              <a:noAutofit/>
            </a:bodyPr>
            <a:lstStyle/>
            <a:p>
              <a:pPr indent="-228594" lvl="1" marL="228594" marR="0" rtl="0" algn="l">
                <a:lnSpc>
                  <a:spcPct val="90000"/>
                </a:lnSpc>
                <a:spcBef>
                  <a:spcPts val="0"/>
                </a:spcBef>
                <a:spcAft>
                  <a:spcPts val="0"/>
                </a:spcAft>
                <a:buClr>
                  <a:srgbClr val="000000"/>
                </a:buClr>
                <a:buSzPts val="1800"/>
                <a:buFont typeface="Arial"/>
                <a:buChar char="•"/>
              </a:pPr>
              <a:r>
                <a:rPr b="0" i="0" lang="en-US" sz="2400" u="none" cap="none" strike="noStrike">
                  <a:solidFill>
                    <a:srgbClr val="000000"/>
                  </a:solidFill>
                  <a:latin typeface="Arial"/>
                  <a:ea typeface="Arial"/>
                  <a:cs typeface="Arial"/>
                  <a:sym typeface="Arial"/>
                </a:rPr>
                <a:t>80%, predecibles</a:t>
              </a:r>
              <a:endParaRPr b="0" i="0" sz="2400" u="none" cap="none" strike="noStrike">
                <a:solidFill>
                  <a:srgbClr val="000000"/>
                </a:solidFill>
                <a:latin typeface="Arial"/>
                <a:ea typeface="Arial"/>
                <a:cs typeface="Arial"/>
                <a:sym typeface="Arial"/>
              </a:endParaRPr>
            </a:p>
          </p:txBody>
        </p:sp>
        <p:sp>
          <p:nvSpPr>
            <p:cNvPr id="181" name="Google Shape;181;p6"/>
            <p:cNvSpPr/>
            <p:nvPr/>
          </p:nvSpPr>
          <p:spPr>
            <a:xfrm>
              <a:off x="0" y="950960"/>
              <a:ext cx="8046719" cy="538200"/>
            </a:xfrm>
            <a:prstGeom prst="roundRect">
              <a:avLst>
                <a:gd fmla="val 16667" name="adj"/>
              </a:avLst>
            </a:prstGeom>
            <a:solidFill>
              <a:srgbClr val="4185F2"/>
            </a:solidFill>
            <a:ln cap="flat" cmpd="sng" w="254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82" name="Google Shape;182;p6"/>
            <p:cNvSpPr txBox="1"/>
            <p:nvPr/>
          </p:nvSpPr>
          <p:spPr>
            <a:xfrm>
              <a:off x="26273" y="977233"/>
              <a:ext cx="7994173" cy="485654"/>
            </a:xfrm>
            <a:prstGeom prst="rect">
              <a:avLst/>
            </a:prstGeom>
            <a:noFill/>
            <a:ln>
              <a:noFill/>
            </a:ln>
          </p:spPr>
          <p:txBody>
            <a:bodyPr anchorCtr="0" anchor="ctr" bIns="116825" lIns="116825" spcFirstLastPara="1" rIns="116825" wrap="square" tIns="116825">
              <a:noAutofit/>
            </a:bodyPr>
            <a:lstStyle/>
            <a:p>
              <a:pPr indent="0" lvl="0" marL="0" marR="0" rtl="0" algn="l">
                <a:lnSpc>
                  <a:spcPct val="90000"/>
                </a:lnSpc>
                <a:spcBef>
                  <a:spcPts val="0"/>
                </a:spcBef>
                <a:spcAft>
                  <a:spcPts val="0"/>
                </a:spcAft>
                <a:buNone/>
              </a:pPr>
              <a:r>
                <a:rPr lang="en-US" sz="3067">
                  <a:solidFill>
                    <a:schemeClr val="lt1"/>
                  </a:solidFill>
                  <a:latin typeface="Arial"/>
                  <a:ea typeface="Arial"/>
                  <a:cs typeface="Arial"/>
                  <a:sym typeface="Arial"/>
                </a:rPr>
                <a:t>Reacciones tipo B</a:t>
              </a:r>
              <a:endParaRPr sz="3067">
                <a:solidFill>
                  <a:schemeClr val="lt1"/>
                </a:solidFill>
                <a:latin typeface="Arial"/>
                <a:ea typeface="Arial"/>
                <a:cs typeface="Arial"/>
                <a:sym typeface="Arial"/>
              </a:endParaRPr>
            </a:p>
          </p:txBody>
        </p:sp>
        <p:sp>
          <p:nvSpPr>
            <p:cNvPr id="183" name="Google Shape;183;p6"/>
            <p:cNvSpPr/>
            <p:nvPr/>
          </p:nvSpPr>
          <p:spPr>
            <a:xfrm>
              <a:off x="0" y="1489160"/>
              <a:ext cx="8046719" cy="1166445"/>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84" name="Google Shape;184;p6"/>
            <p:cNvSpPr txBox="1"/>
            <p:nvPr/>
          </p:nvSpPr>
          <p:spPr>
            <a:xfrm>
              <a:off x="-6" y="1489150"/>
              <a:ext cx="7065300" cy="2222700"/>
            </a:xfrm>
            <a:prstGeom prst="rect">
              <a:avLst/>
            </a:prstGeom>
            <a:noFill/>
            <a:ln>
              <a:noFill/>
            </a:ln>
          </p:spPr>
          <p:txBody>
            <a:bodyPr anchorCtr="0" anchor="t" bIns="38925" lIns="340625" spcFirstLastPara="1" rIns="218100" wrap="square" tIns="38925">
              <a:noAutofit/>
            </a:bodyPr>
            <a:lstStyle/>
            <a:p>
              <a:pPr indent="-228594" lvl="1" marL="228594" marR="0" rtl="0" algn="l">
                <a:lnSpc>
                  <a:spcPct val="90000"/>
                </a:lnSpc>
                <a:spcBef>
                  <a:spcPts val="0"/>
                </a:spcBef>
                <a:spcAft>
                  <a:spcPts val="0"/>
                </a:spcAft>
                <a:buClr>
                  <a:srgbClr val="000000"/>
                </a:buClr>
                <a:buSzPts val="1800"/>
                <a:buFont typeface="Arial"/>
                <a:buChar char="•"/>
              </a:pPr>
              <a:r>
                <a:rPr b="0" i="0" lang="en-US" sz="2400" u="none" cap="none" strike="noStrike">
                  <a:solidFill>
                    <a:srgbClr val="000000"/>
                  </a:solidFill>
                  <a:latin typeface="Arial"/>
                  <a:ea typeface="Arial"/>
                  <a:cs typeface="Arial"/>
                  <a:sym typeface="Arial"/>
                </a:rPr>
                <a:t>15-20%</a:t>
              </a:r>
              <a:endParaRPr b="0" i="0" sz="2400" u="none" cap="none" strike="noStrike">
                <a:solidFill>
                  <a:srgbClr val="000000"/>
                </a:solidFill>
                <a:latin typeface="Arial"/>
                <a:ea typeface="Arial"/>
                <a:cs typeface="Arial"/>
                <a:sym typeface="Arial"/>
              </a:endParaRPr>
            </a:p>
            <a:p>
              <a:pPr indent="-228594" lvl="1" marL="228594" marR="0" rtl="0" algn="l">
                <a:lnSpc>
                  <a:spcPct val="90000"/>
                </a:lnSpc>
                <a:spcBef>
                  <a:spcPts val="480"/>
                </a:spcBef>
                <a:spcAft>
                  <a:spcPts val="0"/>
                </a:spcAft>
                <a:buClr>
                  <a:srgbClr val="000000"/>
                </a:buClr>
                <a:buSzPts val="1800"/>
                <a:buFont typeface="Arial"/>
                <a:buChar char="•"/>
              </a:pPr>
              <a:r>
                <a:rPr b="0" i="0" lang="en-US" sz="2400" u="none" cap="none" strike="noStrike">
                  <a:solidFill>
                    <a:srgbClr val="000000"/>
                  </a:solidFill>
                  <a:latin typeface="Arial"/>
                  <a:ea typeface="Arial"/>
                  <a:cs typeface="Arial"/>
                  <a:sym typeface="Arial"/>
                </a:rPr>
                <a:t>No predecibles</a:t>
              </a:r>
              <a:endParaRPr b="0" i="0" sz="2400" u="none" cap="none" strike="noStrike">
                <a:solidFill>
                  <a:srgbClr val="000000"/>
                </a:solidFill>
                <a:latin typeface="Arial"/>
                <a:ea typeface="Arial"/>
                <a:cs typeface="Arial"/>
                <a:sym typeface="Arial"/>
              </a:endParaRPr>
            </a:p>
            <a:p>
              <a:pPr indent="-228594" lvl="1" marL="228594" marR="0" rtl="0" algn="l">
                <a:lnSpc>
                  <a:spcPct val="90000"/>
                </a:lnSpc>
                <a:spcBef>
                  <a:spcPts val="480"/>
                </a:spcBef>
                <a:spcAft>
                  <a:spcPts val="0"/>
                </a:spcAft>
                <a:buClr>
                  <a:srgbClr val="000000"/>
                </a:buClr>
                <a:buSzPts val="1800"/>
                <a:buFont typeface="Arial"/>
                <a:buChar char="•"/>
              </a:pPr>
              <a:r>
                <a:rPr b="0" i="0" lang="en-US" sz="2400" u="none" cap="none" strike="noStrike">
                  <a:solidFill>
                    <a:srgbClr val="000000"/>
                  </a:solidFill>
                  <a:latin typeface="Arial"/>
                  <a:ea typeface="Arial"/>
                  <a:cs typeface="Arial"/>
                  <a:sym typeface="Arial"/>
                </a:rPr>
                <a:t>Idiosincráticas</a:t>
              </a:r>
              <a:endParaRPr b="0" i="0" sz="2400" u="none" cap="none" strike="noStrike">
                <a:solidFill>
                  <a:srgbClr val="000000"/>
                </a:solidFill>
                <a:latin typeface="Arial"/>
                <a:ea typeface="Arial"/>
                <a:cs typeface="Arial"/>
                <a:sym typeface="Arial"/>
              </a:endParaRPr>
            </a:p>
            <a:p>
              <a:pPr indent="-228594" lvl="1" marL="228594" marR="0" rtl="0" algn="l">
                <a:lnSpc>
                  <a:spcPct val="90000"/>
                </a:lnSpc>
                <a:spcBef>
                  <a:spcPts val="480"/>
                </a:spcBef>
                <a:spcAft>
                  <a:spcPts val="0"/>
                </a:spcAft>
                <a:buClr>
                  <a:srgbClr val="000000"/>
                </a:buClr>
                <a:buSzPts val="1800"/>
                <a:buFont typeface="Arial"/>
                <a:buChar char="•"/>
              </a:pPr>
              <a:r>
                <a:rPr b="0" i="0" lang="en-US" sz="2400" u="none" cap="none" strike="noStrike">
                  <a:solidFill>
                    <a:srgbClr val="000000"/>
                  </a:solidFill>
                  <a:latin typeface="Arial"/>
                  <a:ea typeface="Arial"/>
                  <a:cs typeface="Arial"/>
                  <a:sym typeface="Arial"/>
                </a:rPr>
                <a:t>Inmunomediadas</a:t>
              </a:r>
              <a:endParaRPr b="0" i="0" sz="2400" u="none" cap="none" strike="noStrike">
                <a:solidFill>
                  <a:srgbClr val="000000"/>
                </a:solidFill>
                <a:latin typeface="Arial"/>
                <a:ea typeface="Arial"/>
                <a:cs typeface="Arial"/>
                <a:sym typeface="Arial"/>
              </a:endParaRPr>
            </a:p>
          </p:txBody>
        </p:sp>
      </p:grpSp>
      <p:pic>
        <p:nvPicPr>
          <p:cNvPr id="185" name="Google Shape;185;p6"/>
          <p:cNvPicPr preferRelativeResize="0"/>
          <p:nvPr/>
        </p:nvPicPr>
        <p:blipFill rotWithShape="1">
          <a:blip r:embed="rId3">
            <a:alphaModFix/>
          </a:blip>
          <a:srcRect b="0" l="0" r="0" t="0"/>
          <a:stretch/>
        </p:blipFill>
        <p:spPr>
          <a:xfrm>
            <a:off x="7303651" y="1356951"/>
            <a:ext cx="4279900" cy="1892300"/>
          </a:xfrm>
          <a:prstGeom prst="rect">
            <a:avLst/>
          </a:prstGeom>
          <a:noFill/>
          <a:ln>
            <a:noFill/>
          </a:ln>
        </p:spPr>
      </p:pic>
      <p:pic>
        <p:nvPicPr>
          <p:cNvPr id="186" name="Google Shape;186;p6"/>
          <p:cNvPicPr preferRelativeResize="0"/>
          <p:nvPr/>
        </p:nvPicPr>
        <p:blipFill rotWithShape="1">
          <a:blip r:embed="rId4">
            <a:alphaModFix/>
          </a:blip>
          <a:srcRect b="0" l="0" r="0" t="0"/>
          <a:stretch/>
        </p:blipFill>
        <p:spPr>
          <a:xfrm>
            <a:off x="7990967" y="3338962"/>
            <a:ext cx="2905267" cy="2520767"/>
          </a:xfrm>
          <a:prstGeom prst="rect">
            <a:avLst/>
          </a:prstGeom>
          <a:noFill/>
          <a:ln>
            <a:noFill/>
          </a:ln>
        </p:spPr>
      </p:pic>
      <p:sp>
        <p:nvSpPr>
          <p:cNvPr id="187" name="Google Shape;187;p6"/>
          <p:cNvSpPr txBox="1"/>
          <p:nvPr/>
        </p:nvSpPr>
        <p:spPr>
          <a:xfrm>
            <a:off x="7583567" y="5949433"/>
            <a:ext cx="4000000" cy="1378607"/>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lang="en-US" sz="2133">
                <a:solidFill>
                  <a:srgbClr val="141414"/>
                </a:solidFill>
                <a:highlight>
                  <a:srgbClr val="FDFDFD"/>
                </a:highlight>
                <a:latin typeface="Caveat"/>
                <a:ea typeface="Caveat"/>
                <a:cs typeface="Caveat"/>
                <a:sym typeface="Caveat"/>
              </a:rPr>
              <a:t>Theophrastus Phillippus Aureolus Bombastus von Hohenheim (1493 - 1541)</a:t>
            </a:r>
            <a:endParaRPr sz="2133">
              <a:solidFill>
                <a:srgbClr val="141414"/>
              </a:solidFill>
              <a:highlight>
                <a:srgbClr val="FDFDFD"/>
              </a:highlight>
              <a:latin typeface="Caveat"/>
              <a:ea typeface="Caveat"/>
              <a:cs typeface="Caveat"/>
              <a:sym typeface="Cave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7"/>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1111"/>
              <a:buFont typeface="Arial"/>
              <a:buNone/>
            </a:pPr>
            <a:r>
              <a:t/>
            </a:r>
            <a:endParaRPr/>
          </a:p>
        </p:txBody>
      </p:sp>
      <p:sp>
        <p:nvSpPr>
          <p:cNvPr id="193" name="Google Shape;193;p7"/>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304791" lvl="0" marL="609585" rtl="0" algn="l">
              <a:lnSpc>
                <a:spcPct val="115000"/>
              </a:lnSpc>
              <a:spcBef>
                <a:spcPts val="0"/>
              </a:spcBef>
              <a:spcAft>
                <a:spcPts val="0"/>
              </a:spcAft>
              <a:buClr>
                <a:schemeClr val="dk1"/>
              </a:buClr>
              <a:buSzPts val="1800"/>
              <a:buNone/>
            </a:pPr>
            <a:r>
              <a:t/>
            </a:r>
            <a:endParaRPr/>
          </a:p>
        </p:txBody>
      </p:sp>
      <p:pic>
        <p:nvPicPr>
          <p:cNvPr id="194" name="Google Shape;194;p7"/>
          <p:cNvPicPr preferRelativeResize="0"/>
          <p:nvPr/>
        </p:nvPicPr>
        <p:blipFill rotWithShape="1">
          <a:blip r:embed="rId3">
            <a:alphaModFix/>
          </a:blip>
          <a:srcRect b="0" l="0" r="0" t="0"/>
          <a:stretch/>
        </p:blipFill>
        <p:spPr>
          <a:xfrm>
            <a:off x="1733551" y="0"/>
            <a:ext cx="87249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8"/>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64814"/>
              <a:buFont typeface="Arial"/>
              <a:buNone/>
            </a:pPr>
            <a:r>
              <a:t/>
            </a:r>
            <a:endParaRPr/>
          </a:p>
        </p:txBody>
      </p:sp>
      <p:sp>
        <p:nvSpPr>
          <p:cNvPr id="200" name="Google Shape;200;p8"/>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0"/>
              </a:spcAft>
              <a:buClr>
                <a:schemeClr val="dk1"/>
              </a:buClr>
              <a:buSzPts val="1800"/>
              <a:buNone/>
            </a:pPr>
            <a:r>
              <a:t/>
            </a:r>
            <a:endParaRPr/>
          </a:p>
        </p:txBody>
      </p:sp>
      <p:sp>
        <p:nvSpPr>
          <p:cNvPr id="201" name="Google Shape;201;p8"/>
          <p:cNvSpPr txBox="1"/>
          <p:nvPr/>
        </p:nvSpPr>
        <p:spPr>
          <a:xfrm>
            <a:off x="6892400" y="6271500"/>
            <a:ext cx="4884000" cy="615513"/>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lang="en-US" sz="2400">
                <a:solidFill>
                  <a:schemeClr val="dk2"/>
                </a:solidFill>
                <a:latin typeface="Arial"/>
                <a:ea typeface="Arial"/>
                <a:cs typeface="Arial"/>
                <a:sym typeface="Arial"/>
              </a:rPr>
              <a:t>Demoly et al. Allergy 2014; 69: 420 - 437</a:t>
            </a:r>
            <a:endParaRPr sz="2400">
              <a:solidFill>
                <a:schemeClr val="dk2"/>
              </a:solidFill>
              <a:latin typeface="Arial"/>
              <a:ea typeface="Arial"/>
              <a:cs typeface="Arial"/>
              <a:sym typeface="Arial"/>
            </a:endParaRPr>
          </a:p>
        </p:txBody>
      </p:sp>
      <p:pic>
        <p:nvPicPr>
          <p:cNvPr id="202" name="Google Shape;202;p8"/>
          <p:cNvPicPr preferRelativeResize="0"/>
          <p:nvPr/>
        </p:nvPicPr>
        <p:blipFill rotWithShape="1">
          <a:blip r:embed="rId3">
            <a:alphaModFix/>
          </a:blip>
          <a:srcRect b="0" l="0" r="0" t="0"/>
          <a:stretch/>
        </p:blipFill>
        <p:spPr>
          <a:xfrm>
            <a:off x="824966" y="127367"/>
            <a:ext cx="10542065" cy="6078000"/>
          </a:xfrm>
          <a:prstGeom prst="rect">
            <a:avLst/>
          </a:prstGeom>
          <a:noFill/>
          <a:ln>
            <a:noFill/>
          </a:ln>
        </p:spPr>
      </p:pic>
      <p:sp>
        <p:nvSpPr>
          <p:cNvPr id="203" name="Google Shape;203;p8"/>
          <p:cNvSpPr/>
          <p:nvPr/>
        </p:nvSpPr>
        <p:spPr>
          <a:xfrm>
            <a:off x="5584233" y="3710200"/>
            <a:ext cx="1646800" cy="533600"/>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67">
              <a:solidFill>
                <a:schemeClr val="lt1"/>
              </a:solidFill>
              <a:latin typeface="Arial"/>
              <a:ea typeface="Arial"/>
              <a:cs typeface="Arial"/>
              <a:sym typeface="Arial"/>
            </a:endParaRPr>
          </a:p>
        </p:txBody>
      </p:sp>
      <p:sp>
        <p:nvSpPr>
          <p:cNvPr id="204" name="Google Shape;204;p8"/>
          <p:cNvSpPr/>
          <p:nvPr/>
        </p:nvSpPr>
        <p:spPr>
          <a:xfrm>
            <a:off x="5584233" y="1148900"/>
            <a:ext cx="1484000" cy="655600"/>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67">
              <a:solidFill>
                <a:schemeClr val="lt1"/>
              </a:solidFill>
              <a:latin typeface="Arial"/>
              <a:ea typeface="Arial"/>
              <a:cs typeface="Arial"/>
              <a:sym typeface="Arial"/>
            </a:endParaRPr>
          </a:p>
        </p:txBody>
      </p:sp>
      <p:sp>
        <p:nvSpPr>
          <p:cNvPr id="205" name="Google Shape;205;p8"/>
          <p:cNvSpPr/>
          <p:nvPr/>
        </p:nvSpPr>
        <p:spPr>
          <a:xfrm>
            <a:off x="5584233" y="4564333"/>
            <a:ext cx="2054000" cy="655600"/>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67">
              <a:solidFill>
                <a:schemeClr val="lt1"/>
              </a:solidFill>
              <a:latin typeface="Arial"/>
              <a:ea typeface="Arial"/>
              <a:cs typeface="Arial"/>
              <a:sym typeface="Arial"/>
            </a:endParaRPr>
          </a:p>
        </p:txBody>
      </p:sp>
      <p:sp>
        <p:nvSpPr>
          <p:cNvPr id="206" name="Google Shape;206;p8"/>
          <p:cNvSpPr/>
          <p:nvPr/>
        </p:nvSpPr>
        <p:spPr>
          <a:xfrm>
            <a:off x="5584233" y="5540467"/>
            <a:ext cx="1484000" cy="655600"/>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67">
              <a:solidFill>
                <a:schemeClr val="lt1"/>
              </a:solidFill>
              <a:latin typeface="Arial"/>
              <a:ea typeface="Arial"/>
              <a:cs typeface="Arial"/>
              <a:sym typeface="Arial"/>
            </a:endParaRPr>
          </a:p>
        </p:txBody>
      </p:sp>
      <p:sp>
        <p:nvSpPr>
          <p:cNvPr id="207" name="Google Shape;207;p8"/>
          <p:cNvSpPr/>
          <p:nvPr/>
        </p:nvSpPr>
        <p:spPr>
          <a:xfrm>
            <a:off x="5584233" y="2978629"/>
            <a:ext cx="934800" cy="533600"/>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67">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1" name="Shape 211"/>
        <p:cNvGrpSpPr/>
        <p:nvPr/>
      </p:nvGrpSpPr>
      <p:grpSpPr>
        <a:xfrm>
          <a:off x="0" y="0"/>
          <a:ext cx="0" cy="0"/>
          <a:chOff x="0" y="0"/>
          <a:chExt cx="0" cy="0"/>
        </a:xfrm>
      </p:grpSpPr>
      <p:sp>
        <p:nvSpPr>
          <p:cNvPr id="212" name="Google Shape;212;p9"/>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3" name="Google Shape;213;p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 name="Google Shape;214;p9"/>
          <p:cNvSpPr txBox="1"/>
          <p:nvPr>
            <p:ph type="title"/>
          </p:nvPr>
        </p:nvSpPr>
        <p:spPr>
          <a:xfrm>
            <a:off x="5297761" y="329184"/>
            <a:ext cx="6558441" cy="1408176"/>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8000"/>
              <a:buFont typeface="Arial"/>
              <a:buNone/>
            </a:pPr>
            <a:r>
              <a:rPr lang="en-US" sz="7200"/>
              <a:t>Epidemiología</a:t>
            </a:r>
            <a:endParaRPr sz="7200"/>
          </a:p>
        </p:txBody>
      </p:sp>
      <p:sp>
        <p:nvSpPr>
          <p:cNvPr id="215" name="Google Shape;215;p9"/>
          <p:cNvSpPr/>
          <p:nvPr/>
        </p:nvSpPr>
        <p:spPr>
          <a:xfrm>
            <a:off x="5412862" y="2395728"/>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778DC2"/>
          </a:solidFill>
          <a:ln cap="rnd" cmpd="sng" w="38100">
            <a:solidFill>
              <a:srgbClr val="778D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 name="Google Shape;216;p9"/>
          <p:cNvSpPr txBox="1"/>
          <p:nvPr>
            <p:ph idx="1" type="body"/>
          </p:nvPr>
        </p:nvSpPr>
        <p:spPr>
          <a:xfrm>
            <a:off x="4773478" y="2532888"/>
            <a:ext cx="7237708" cy="4325112"/>
          </a:xfrm>
          <a:prstGeom prst="rect">
            <a:avLst/>
          </a:prstGeom>
          <a:noFill/>
          <a:ln>
            <a:noFill/>
          </a:ln>
        </p:spPr>
        <p:txBody>
          <a:bodyPr anchorCtr="0" anchor="t" bIns="45700" lIns="91425" spcFirstLastPara="1" rIns="91425" wrap="square" tIns="45700">
            <a:normAutofit fontScale="77500" lnSpcReduction="20000"/>
          </a:bodyPr>
          <a:lstStyle/>
          <a:p>
            <a:pPr indent="-228600" lvl="0" marL="609585" rtl="0" algn="l">
              <a:lnSpc>
                <a:spcPct val="100000"/>
              </a:lnSpc>
              <a:spcBef>
                <a:spcPts val="0"/>
              </a:spcBef>
              <a:spcAft>
                <a:spcPts val="0"/>
              </a:spcAft>
              <a:buClr>
                <a:schemeClr val="dk1"/>
              </a:buClr>
              <a:buSzPct val="78853"/>
              <a:buFont typeface="Arial"/>
              <a:buChar char="•"/>
            </a:pPr>
            <a:r>
              <a:rPr b="1" lang="en-US" sz="3600"/>
              <a:t>Incidencia desconocida, difícil precisar por:</a:t>
            </a:r>
            <a:endParaRPr/>
          </a:p>
          <a:p>
            <a:pPr indent="-228600" lvl="1" marL="1219170" rtl="0" algn="l">
              <a:lnSpc>
                <a:spcPct val="100000"/>
              </a:lnSpc>
              <a:spcBef>
                <a:spcPts val="600"/>
              </a:spcBef>
              <a:spcAft>
                <a:spcPts val="0"/>
              </a:spcAft>
              <a:buClr>
                <a:schemeClr val="dk1"/>
              </a:buClr>
              <a:buSzPct val="64516"/>
              <a:buFont typeface="Arial"/>
              <a:buChar char="•"/>
            </a:pPr>
            <a:r>
              <a:rPr b="1" lang="en-US" sz="3600"/>
              <a:t>Inconsistencia en los diseños, presentación y poblaciones heterogéneas, inexactitud en la definición de caso y severidad.</a:t>
            </a:r>
            <a:endParaRPr/>
          </a:p>
          <a:p>
            <a:pPr indent="-114300" lvl="0" marL="609585" rtl="0" algn="l">
              <a:lnSpc>
                <a:spcPct val="100000"/>
              </a:lnSpc>
              <a:spcBef>
                <a:spcPts val="600"/>
              </a:spcBef>
              <a:spcAft>
                <a:spcPts val="0"/>
              </a:spcAft>
              <a:buClr>
                <a:schemeClr val="dk1"/>
              </a:buClr>
              <a:buSzPct val="64516"/>
              <a:buFont typeface="Arial"/>
              <a:buNone/>
            </a:pPr>
            <a:r>
              <a:t/>
            </a:r>
            <a:endParaRPr b="1" sz="3600"/>
          </a:p>
          <a:p>
            <a:pPr indent="-228600" lvl="0" marL="609585" rtl="0" algn="l">
              <a:lnSpc>
                <a:spcPct val="100000"/>
              </a:lnSpc>
              <a:spcBef>
                <a:spcPts val="600"/>
              </a:spcBef>
              <a:spcAft>
                <a:spcPts val="0"/>
              </a:spcAft>
              <a:buClr>
                <a:schemeClr val="dk1"/>
              </a:buClr>
              <a:buSzPct val="78853"/>
              <a:buFont typeface="Arial"/>
              <a:buChar char="•"/>
            </a:pPr>
            <a:r>
              <a:rPr b="1" lang="en-US" sz="3600"/>
              <a:t>Reportes estimados de RAMC con anti TBC:</a:t>
            </a:r>
            <a:endParaRPr/>
          </a:p>
          <a:p>
            <a:pPr indent="-228600" lvl="1" marL="1219170" rtl="0" algn="l">
              <a:lnSpc>
                <a:spcPct val="100000"/>
              </a:lnSpc>
              <a:spcBef>
                <a:spcPts val="600"/>
              </a:spcBef>
              <a:spcAft>
                <a:spcPts val="0"/>
              </a:spcAft>
              <a:buClr>
                <a:schemeClr val="dk1"/>
              </a:buClr>
              <a:buSzPct val="64516"/>
              <a:buFont typeface="Arial"/>
              <a:buChar char="•"/>
            </a:pPr>
            <a:r>
              <a:rPr b="1" lang="en-US" sz="3600"/>
              <a:t>5,7% en un hospital en Malasia.</a:t>
            </a:r>
            <a:endParaRPr/>
          </a:p>
          <a:p>
            <a:pPr indent="-228600" lvl="1" marL="1219170" rtl="0" algn="l">
              <a:lnSpc>
                <a:spcPct val="100000"/>
              </a:lnSpc>
              <a:spcBef>
                <a:spcPts val="600"/>
              </a:spcBef>
              <a:spcAft>
                <a:spcPts val="0"/>
              </a:spcAft>
              <a:buClr>
                <a:schemeClr val="dk1"/>
              </a:buClr>
              <a:buSzPct val="64516"/>
              <a:buFont typeface="Arial"/>
              <a:buChar char="•"/>
            </a:pPr>
            <a:r>
              <a:rPr b="1" lang="en-US" sz="3600"/>
              <a:t>9% en niños en Zambia</a:t>
            </a:r>
            <a:endParaRPr/>
          </a:p>
          <a:p>
            <a:pPr indent="-228600" lvl="1" marL="1219170" rtl="0" algn="l">
              <a:lnSpc>
                <a:spcPct val="100000"/>
              </a:lnSpc>
              <a:spcBef>
                <a:spcPts val="600"/>
              </a:spcBef>
              <a:spcAft>
                <a:spcPts val="0"/>
              </a:spcAft>
              <a:buClr>
                <a:schemeClr val="dk1"/>
              </a:buClr>
              <a:buSzPct val="64516"/>
              <a:buFont typeface="Arial"/>
              <a:buChar char="•"/>
            </a:pPr>
            <a:r>
              <a:rPr b="1" lang="en-US" sz="3600"/>
              <a:t>20% en Nairobi (pacientes con VIH y con Tiocetazona)</a:t>
            </a:r>
            <a:endParaRPr/>
          </a:p>
          <a:p>
            <a:pPr indent="-228600" lvl="1" marL="1219170" rtl="0" algn="l">
              <a:lnSpc>
                <a:spcPct val="100000"/>
              </a:lnSpc>
              <a:spcBef>
                <a:spcPts val="600"/>
              </a:spcBef>
              <a:spcAft>
                <a:spcPts val="0"/>
              </a:spcAft>
              <a:buClr>
                <a:schemeClr val="dk1"/>
              </a:buClr>
              <a:buSzPct val="64516"/>
              <a:buFont typeface="Arial"/>
              <a:buChar char="•"/>
            </a:pPr>
            <a:r>
              <a:rPr b="1" lang="en-US" sz="3600"/>
              <a:t>23% en 235 pacientes en Camerún, sin Tiocetazona.</a:t>
            </a:r>
            <a:endParaRPr/>
          </a:p>
          <a:p>
            <a:pPr indent="-228600" lvl="1" marL="1219170" rtl="0" algn="l">
              <a:lnSpc>
                <a:spcPct val="100000"/>
              </a:lnSpc>
              <a:spcBef>
                <a:spcPts val="600"/>
              </a:spcBef>
              <a:spcAft>
                <a:spcPts val="0"/>
              </a:spcAft>
              <a:buClr>
                <a:schemeClr val="dk1"/>
              </a:buClr>
              <a:buSzPct val="64516"/>
              <a:buFont typeface="Arial"/>
              <a:buChar char="•"/>
            </a:pPr>
            <a:r>
              <a:rPr b="1" lang="en-US" sz="3600"/>
              <a:t>Reporte inglés: 13% en pacientes VIH y 8% en no VIH. </a:t>
            </a:r>
            <a:endParaRPr/>
          </a:p>
          <a:p>
            <a:pPr indent="-114300" lvl="0" marL="609585" rtl="0" algn="l">
              <a:lnSpc>
                <a:spcPct val="100000"/>
              </a:lnSpc>
              <a:spcBef>
                <a:spcPts val="600"/>
              </a:spcBef>
              <a:spcAft>
                <a:spcPts val="600"/>
              </a:spcAft>
              <a:buClr>
                <a:schemeClr val="dk1"/>
              </a:buClr>
              <a:buSzPct val="232258"/>
              <a:buFont typeface="Arial"/>
              <a:buNone/>
            </a:pPr>
            <a:r>
              <a:t/>
            </a:r>
            <a:endParaRPr sz="1000"/>
          </a:p>
        </p:txBody>
      </p:sp>
      <p:pic>
        <p:nvPicPr>
          <p:cNvPr descr="Calculadora, lápiz, brújula, dinero y un papel con gráficos impresos en él" id="217" name="Google Shape;217;p9"/>
          <p:cNvPicPr preferRelativeResize="0"/>
          <p:nvPr/>
        </p:nvPicPr>
        <p:blipFill rotWithShape="1">
          <a:blip r:embed="rId3">
            <a:alphaModFix/>
          </a:blip>
          <a:srcRect b="-1" l="31652" r="27430"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ketchyVTI">
  <a:themeElements>
    <a:clrScheme name="AnalogousFromLightSeed_2SEEDS">
      <a:dk1>
        <a:srgbClr val="000000"/>
      </a:dk1>
      <a:lt1>
        <a:srgbClr val="FFFFFF"/>
      </a:lt1>
      <a:dk2>
        <a:srgbClr val="242B41"/>
      </a:dk2>
      <a:lt2>
        <a:srgbClr val="E8E6E2"/>
      </a:lt2>
      <a:accent1>
        <a:srgbClr val="778DC2"/>
      </a:accent1>
      <a:accent2>
        <a:srgbClr val="73AAC0"/>
      </a:accent2>
      <a:accent3>
        <a:srgbClr val="9790CD"/>
      </a:accent3>
      <a:accent4>
        <a:srgbClr val="C27777"/>
      </a:accent4>
      <a:accent5>
        <a:srgbClr val="C4997B"/>
      </a:accent5>
      <a:accent6>
        <a:srgbClr val="B0A46C"/>
      </a:accent6>
      <a:hlink>
        <a:srgbClr val="928158"/>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ketchyVTI">
  <a:themeElements>
    <a:clrScheme name="AnalogousFromLightSeed_2SEEDS">
      <a:dk1>
        <a:srgbClr val="000000"/>
      </a:dk1>
      <a:lt1>
        <a:srgbClr val="FFFFFF"/>
      </a:lt1>
      <a:dk2>
        <a:srgbClr val="242B41"/>
      </a:dk2>
      <a:lt2>
        <a:srgbClr val="E8E6E2"/>
      </a:lt2>
      <a:accent1>
        <a:srgbClr val="778DC2"/>
      </a:accent1>
      <a:accent2>
        <a:srgbClr val="73AAC0"/>
      </a:accent2>
      <a:accent3>
        <a:srgbClr val="9790CD"/>
      </a:accent3>
      <a:accent4>
        <a:srgbClr val="C27777"/>
      </a:accent4>
      <a:accent5>
        <a:srgbClr val="C4997B"/>
      </a:accent5>
      <a:accent6>
        <a:srgbClr val="B0A46C"/>
      </a:accent6>
      <a:hlink>
        <a:srgbClr val="928158"/>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2024-03-17T22:51:24Z</dcterms:created>
  <dc:creator>Michelle Colodro</dc:creator>
</cp:coreProperties>
</file>