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7559675" cx="10080625"/>
  <p:notesSz cx="7772400" cy="10058400"/>
  <p:embeddedFontLst>
    <p:embeddedFont>
      <p:font typeface="Roboto Thin"/>
      <p:regular r:id="rId25"/>
      <p:bold r:id="rId26"/>
      <p:italic r:id="rId27"/>
      <p:boldItalic r:id="rId28"/>
    </p:embeddedFont>
    <p:embeddedFont>
      <p:font typeface="Roboto"/>
      <p:regular r:id="rId29"/>
      <p:bold r:id="rId30"/>
      <p:italic r:id="rId31"/>
      <p:boldItalic r:id="rId32"/>
    </p:embeddedFont>
    <p:embeddedFont>
      <p:font typeface="Roboto Medium"/>
      <p:regular r:id="rId33"/>
      <p:bold r:id="rId34"/>
      <p:italic r:id="rId35"/>
      <p:boldItalic r:id="rId36"/>
    </p:embeddedFont>
    <p:embeddedFont>
      <p:font typeface="Gill Sans"/>
      <p:regular r:id="rId37"/>
      <p:bold r:id="rId38"/>
    </p:embeddedFont>
    <p:embeddedFont>
      <p:font typeface="Source Sans Pr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7EDC1C-2703-4AF0-AB69-D550B905BFFA}">
  <a:tblStyle styleId="{5F7EDC1C-2703-4AF0-AB69-D550B905BFF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SourceSansPro-bold.fntdata"/><Relationship Id="rId20" Type="http://schemas.openxmlformats.org/officeDocument/2006/relationships/slide" Target="slides/slide14.xml"/><Relationship Id="rId42" Type="http://schemas.openxmlformats.org/officeDocument/2006/relationships/font" Target="fonts/SourceSansPro-boldItalic.fntdata"/><Relationship Id="rId41" Type="http://schemas.openxmlformats.org/officeDocument/2006/relationships/font" Target="fonts/SourceSansPro-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Thin-bold.fntdata"/><Relationship Id="rId25" Type="http://schemas.openxmlformats.org/officeDocument/2006/relationships/font" Target="fonts/RobotoThin-regular.fntdata"/><Relationship Id="rId28" Type="http://schemas.openxmlformats.org/officeDocument/2006/relationships/font" Target="fonts/RobotoThin-boldItalic.fntdata"/><Relationship Id="rId27" Type="http://schemas.openxmlformats.org/officeDocument/2006/relationships/font" Target="fonts/RobotoThin-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RobotoMedium-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RobotoMedium-italic.fntdata"/><Relationship Id="rId12" Type="http://schemas.openxmlformats.org/officeDocument/2006/relationships/slide" Target="slides/slide6.xml"/><Relationship Id="rId34" Type="http://schemas.openxmlformats.org/officeDocument/2006/relationships/font" Target="fonts/RobotoMedium-bold.fntdata"/><Relationship Id="rId15" Type="http://schemas.openxmlformats.org/officeDocument/2006/relationships/slide" Target="slides/slide9.xml"/><Relationship Id="rId37" Type="http://schemas.openxmlformats.org/officeDocument/2006/relationships/font" Target="fonts/GillSans-regular.fntdata"/><Relationship Id="rId14" Type="http://schemas.openxmlformats.org/officeDocument/2006/relationships/slide" Target="slides/slide8.xml"/><Relationship Id="rId36" Type="http://schemas.openxmlformats.org/officeDocument/2006/relationships/font" Target="fonts/RobotoMedium-boldItalic.fntdata"/><Relationship Id="rId17" Type="http://schemas.openxmlformats.org/officeDocument/2006/relationships/slide" Target="slides/slide11.xml"/><Relationship Id="rId39" Type="http://schemas.openxmlformats.org/officeDocument/2006/relationships/font" Target="fonts/SourceSansPro-regular.fntdata"/><Relationship Id="rId16" Type="http://schemas.openxmlformats.org/officeDocument/2006/relationships/slide" Target="slides/slide10.xml"/><Relationship Id="rId38" Type="http://schemas.openxmlformats.org/officeDocument/2006/relationships/font" Target="fonts/Gill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3" type="hdr"/>
          </p:nvPr>
        </p:nvSpPr>
        <p:spPr>
          <a:xfrm>
            <a:off x="0" y="0"/>
            <a:ext cx="3371850" cy="501650"/>
          </a:xfrm>
          <a:prstGeom prst="rect">
            <a:avLst/>
          </a:prstGeom>
          <a:noFill/>
          <a:ln>
            <a:noFill/>
          </a:ln>
        </p:spPr>
        <p:txBody>
          <a:bodyPr anchorCtr="0" anchor="t" bIns="0" lIns="0" spcFirstLastPara="1" rIns="0" wrap="square" tIns="0">
            <a:noAutofit/>
          </a:bodyPr>
          <a:lstStyle>
            <a:lvl1pPr lvl="0" marR="0" rtl="0" algn="l">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398963" y="0"/>
            <a:ext cx="3371850" cy="501650"/>
          </a:xfrm>
          <a:prstGeom prst="rect">
            <a:avLst/>
          </a:prstGeom>
          <a:noFill/>
          <a:ln>
            <a:noFill/>
          </a:ln>
        </p:spPr>
        <p:txBody>
          <a:bodyPr anchorCtr="0" anchor="t" bIns="0" lIns="0" spcFirstLastPara="1" rIns="0" wrap="square" tIns="0">
            <a:noAutofit/>
          </a:bodyPr>
          <a:lstStyle>
            <a:lvl1pPr lvl="0" marR="0" rtl="0" algn="r">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555163"/>
            <a:ext cx="3371850" cy="501650"/>
          </a:xfrm>
          <a:prstGeom prst="rect">
            <a:avLst/>
          </a:prstGeom>
          <a:noFill/>
          <a:ln>
            <a:noFill/>
          </a:ln>
        </p:spPr>
        <p:txBody>
          <a:bodyPr anchorCtr="0" anchor="b" bIns="0" lIns="0" spcFirstLastPara="1" rIns="0" wrap="square" tIns="0">
            <a:noAutofit/>
          </a:bodyPr>
          <a:lstStyle>
            <a:lvl1pPr lvl="0" marR="0" rtl="0" algn="l">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marR="0" rtl="0" algn="r">
              <a:lnSpc>
                <a:spcPct val="104000"/>
              </a:lnSpc>
              <a:spcBef>
                <a:spcPts val="0"/>
              </a:spcBef>
              <a:spcAft>
                <a:spcPts val="0"/>
              </a:spcAft>
              <a:buNone/>
            </a:pPr>
            <a:fld id="{00000000-1234-1234-1234-123412341234}" type="slidenum">
              <a:rPr b="0" i="0" lang="es-CL" sz="1400" u="none" cap="none" strike="noStrike">
                <a:solidFill>
                  <a:srgbClr val="484848"/>
                </a:solidFill>
                <a:latin typeface="Source Sans Pro"/>
                <a:ea typeface="Source Sans Pro"/>
                <a:cs typeface="Source Sans Pro"/>
                <a:sym typeface="Source Sans Pro"/>
              </a:rPr>
              <a:t>‹#›</a:t>
            </a:fld>
            <a:endParaRPr b="0" i="0" sz="1400" u="none" cap="none" strike="noStrike">
              <a:solidFill>
                <a:srgbClr val="484848"/>
              </a:solidFill>
              <a:latin typeface="Source Sans Pro"/>
              <a:ea typeface="Source Sans Pro"/>
              <a:cs typeface="Source Sans Pro"/>
              <a:sym typeface="Source Sans Pro"/>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98" name="Google Shape;98;p2: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2d90bc25a_2_1295: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12d90bc25a_2_1295: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18" name="Google Shape;218;g112d90bc25a_2_1295: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2c60ef5f8_0_12: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12c60ef5f8_0_12: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56" name="Google Shape;256;g112c60ef5f8_0_12: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05ab16244_0_1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005ab16244_0_1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Clr>
                <a:schemeClr val="dk1"/>
              </a:buClr>
              <a:buSzPts val="1100"/>
              <a:buFont typeface="Arial"/>
              <a:buNone/>
            </a:pPr>
            <a:r>
              <a:t/>
            </a:r>
            <a:endParaRPr/>
          </a:p>
        </p:txBody>
      </p:sp>
      <p:sp>
        <p:nvSpPr>
          <p:cNvPr id="264" name="Google Shape;264;g1005ab16244_0_1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6: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marR="38100" rtl="0" algn="l">
              <a:lnSpc>
                <a:spcPct val="128571"/>
              </a:lnSpc>
              <a:spcBef>
                <a:spcPts val="0"/>
              </a:spcBef>
              <a:spcAft>
                <a:spcPts val="0"/>
              </a:spcAft>
              <a:buClr>
                <a:schemeClr val="dk1"/>
              </a:buClr>
              <a:buSzPts val="1100"/>
              <a:buFont typeface="Arial"/>
              <a:buNone/>
            </a:pPr>
            <a:r>
              <a:rPr lang="es-CL">
                <a:solidFill>
                  <a:srgbClr val="202124"/>
                </a:solidFill>
                <a:highlight>
                  <a:srgbClr val="F8F9FA"/>
                </a:highlight>
                <a:latin typeface="Arial"/>
                <a:ea typeface="Arial"/>
                <a:cs typeface="Arial"/>
                <a:sym typeface="Arial"/>
              </a:rPr>
              <a:t>Laboratorio ni K ni f(x) renal</a:t>
            </a:r>
            <a:endParaRPr>
              <a:solidFill>
                <a:srgbClr val="202124"/>
              </a:solidFill>
              <a:highlight>
                <a:srgbClr val="F8F9FA"/>
              </a:highlight>
              <a:latin typeface="Arial"/>
              <a:ea typeface="Arial"/>
              <a:cs typeface="Arial"/>
              <a:sym typeface="Arial"/>
            </a:endParaRPr>
          </a:p>
          <a:p>
            <a:pPr indent="0" lvl="0" marL="0" rtl="0" algn="l">
              <a:spcBef>
                <a:spcPts val="360"/>
              </a:spcBef>
              <a:spcAft>
                <a:spcPts val="0"/>
              </a:spcAft>
              <a:buNone/>
            </a:pPr>
            <a:r>
              <a:t/>
            </a:r>
            <a:endParaRPr/>
          </a:p>
        </p:txBody>
      </p:sp>
      <p:sp>
        <p:nvSpPr>
          <p:cNvPr id="275" name="Google Shape;275;p6: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sz="2100">
              <a:solidFill>
                <a:srgbClr val="202124"/>
              </a:solidFill>
              <a:highlight>
                <a:srgbClr val="F8F9FA"/>
              </a:highlight>
              <a:latin typeface="Arial"/>
              <a:ea typeface="Arial"/>
              <a:cs typeface="Arial"/>
              <a:sym typeface="Arial"/>
            </a:endParaRPr>
          </a:p>
          <a:p>
            <a:pPr indent="0" lvl="0" marL="0" rtl="0" algn="l">
              <a:spcBef>
                <a:spcPts val="360"/>
              </a:spcBef>
              <a:spcAft>
                <a:spcPts val="0"/>
              </a:spcAft>
              <a:buNone/>
            </a:pPr>
            <a:r>
              <a:t/>
            </a:r>
            <a:endParaRPr/>
          </a:p>
        </p:txBody>
      </p:sp>
      <p:sp>
        <p:nvSpPr>
          <p:cNvPr id="283" name="Google Shape;283;p5: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91" name="Google Shape;291;p8: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104000"/>
              </a:lnSpc>
              <a:spcBef>
                <a:spcPts val="0"/>
              </a:spcBef>
              <a:spcAft>
                <a:spcPts val="0"/>
              </a:spcAft>
              <a:buNone/>
            </a:pPr>
            <a:fld id="{00000000-1234-1234-1234-123412341234}" type="slidenum">
              <a:rPr lang="es-CL"/>
              <a:t>‹#›</a:t>
            </a:fld>
            <a:endParaRPr/>
          </a:p>
        </p:txBody>
      </p:sp>
      <p:sp>
        <p:nvSpPr>
          <p:cNvPr id="299" name="Google Shape;299;p1: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0" name="Google Shape;300;p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005ab16244_0_5: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005ab16244_0_5: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07" name="Google Shape;307;g1005ab16244_0_5: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9: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13" name="Google Shape;313;p9: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marR="38100" rtl="0" algn="l">
              <a:lnSpc>
                <a:spcPct val="128571"/>
              </a:lnSpc>
              <a:spcBef>
                <a:spcPts val="0"/>
              </a:spcBef>
              <a:spcAft>
                <a:spcPts val="0"/>
              </a:spcAft>
              <a:buClr>
                <a:schemeClr val="dk1"/>
              </a:buClr>
              <a:buSzPts val="1100"/>
              <a:buFont typeface="Arial"/>
              <a:buNone/>
            </a:pPr>
            <a:r>
              <a:t/>
            </a:r>
            <a:endParaRPr sz="2100">
              <a:solidFill>
                <a:srgbClr val="202124"/>
              </a:solidFill>
              <a:highlight>
                <a:srgbClr val="F8F9FA"/>
              </a:highlight>
              <a:latin typeface="Arial"/>
              <a:ea typeface="Arial"/>
              <a:cs typeface="Arial"/>
              <a:sym typeface="Arial"/>
            </a:endParaRPr>
          </a:p>
          <a:p>
            <a:pPr indent="0" lvl="0" marL="0" rtl="0" algn="l">
              <a:spcBef>
                <a:spcPts val="360"/>
              </a:spcBef>
              <a:spcAft>
                <a:spcPts val="0"/>
              </a:spcAft>
              <a:buNone/>
            </a:pPr>
            <a:r>
              <a:t/>
            </a:r>
            <a:endParaRPr sz="900"/>
          </a:p>
        </p:txBody>
      </p:sp>
      <p:sp>
        <p:nvSpPr>
          <p:cNvPr id="107" name="Google Shape;107;p4: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2c60ef5f8_0_0: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2c60ef5f8_0_0: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Criterios de inclusión: debian tener celular jajaja ellos o alguien de la familia</a:t>
            </a:r>
            <a:br>
              <a:rPr lang="es-CL"/>
            </a:br>
            <a:r>
              <a:rPr lang="es-CL"/>
              <a:t>O</a:t>
            </a:r>
            <a:r>
              <a:rPr lang="es-CL"/>
              <a:t>pen-label, cluster-randomized trial </a:t>
            </a:r>
            <a:endParaRPr/>
          </a:p>
          <a:p>
            <a:pPr indent="0" lvl="0" marL="0" rtl="0" algn="l">
              <a:spcBef>
                <a:spcPts val="360"/>
              </a:spcBef>
              <a:spcAft>
                <a:spcPts val="0"/>
              </a:spcAft>
              <a:buNone/>
            </a:pPr>
            <a:r>
              <a:rPr lang="es-CL"/>
              <a:t>600 villas de 5 provincias. Se eligieron 2 condados de cada provincia según su voluntad de </a:t>
            </a:r>
            <a:r>
              <a:rPr lang="es-CL"/>
              <a:t>participar y cercanía con el centro, y de cada uno de los 10 condados se recrutaron 60 villas. De cada villa se tomaron 35 personas y se siguieron por 5 años</a:t>
            </a:r>
            <a:endParaRPr/>
          </a:p>
          <a:p>
            <a:pPr indent="0" lvl="0" marL="0" rtl="0" algn="l">
              <a:spcBef>
                <a:spcPts val="360"/>
              </a:spcBef>
              <a:spcAft>
                <a:spcPts val="0"/>
              </a:spcAft>
              <a:buNone/>
            </a:pPr>
            <a:r>
              <a:rPr lang="es-CL"/>
              <a:t>Población 49.5% mujeres, 72.6% con historia de ACV, y 88.4% referían dg HTA previo. 79.3% usando antiHTA (41.8%BCC 22.8% IECA/ARA2 11.5%  diuretico 5.7% B-bloq y 0.9% alpha-blocker.</a:t>
            </a:r>
            <a:endParaRPr/>
          </a:p>
          <a:p>
            <a:pPr indent="0" lvl="0" marL="0" rtl="0" algn="l">
              <a:spcBef>
                <a:spcPts val="360"/>
              </a:spcBef>
              <a:spcAft>
                <a:spcPts val="0"/>
              </a:spcAft>
              <a:buClr>
                <a:schemeClr val="dk1"/>
              </a:buClr>
              <a:buSzPts val="1100"/>
              <a:buFont typeface="Arial"/>
              <a:buNone/>
            </a:pPr>
            <a:r>
              <a:rPr lang="es-CL">
                <a:solidFill>
                  <a:schemeClr val="dk1"/>
                </a:solidFill>
              </a:rPr>
              <a:t>Exclusión: uso de diuréticos ahorradores de potasio, suplementos de potasio, enfermedad renal severa, esperanza de vida &lt; 6 meses, mayoría de las comidas fuera de casa</a:t>
            </a:r>
            <a:endParaRPr/>
          </a:p>
          <a:p>
            <a:pPr indent="0" lvl="0" marL="0" rtl="0" algn="l">
              <a:spcBef>
                <a:spcPts val="360"/>
              </a:spcBef>
              <a:spcAft>
                <a:spcPts val="0"/>
              </a:spcAft>
              <a:buNone/>
            </a:pPr>
            <a:r>
              <a:rPr lang="es-CL"/>
              <a:t>Sal suficiente para cocinar y presevar alimentos (20 gr/día)</a:t>
            </a:r>
            <a:endParaRPr/>
          </a:p>
          <a:p>
            <a:pPr indent="0" lvl="0" marL="0" rtl="0" algn="l">
              <a:spcBef>
                <a:spcPts val="360"/>
              </a:spcBef>
              <a:spcAft>
                <a:spcPts val="0"/>
              </a:spcAft>
              <a:buNone/>
            </a:pPr>
            <a:r>
              <a:rPr lang="es-CL"/>
              <a:t>ACV: episodio agudo de focalidad neurologica que dura más de 24 hrs o resulta en muerte. </a:t>
            </a:r>
            <a:endParaRPr/>
          </a:p>
          <a:p>
            <a:pPr indent="0" lvl="0" marL="0" rtl="0" algn="l">
              <a:spcBef>
                <a:spcPts val="360"/>
              </a:spcBef>
              <a:spcAft>
                <a:spcPts val="0"/>
              </a:spcAft>
              <a:buNone/>
            </a:pPr>
            <a:r>
              <a:rPr lang="es-CL"/>
              <a:t>Evento cardiovascular menor: ACV no fatal + SCA no fatal+ muerte de causa CV</a:t>
            </a:r>
            <a:endParaRPr/>
          </a:p>
          <a:p>
            <a:pPr indent="0" lvl="0" marL="0" rtl="0" algn="l">
              <a:spcBef>
                <a:spcPts val="360"/>
              </a:spcBef>
              <a:spcAft>
                <a:spcPts val="0"/>
              </a:spcAft>
              <a:buNone/>
            </a:pPr>
            <a:r>
              <a:rPr lang="es-CL"/>
              <a:t>No se realizaron mediciones de potasio o fx renal rutinarias. subgrupos análisis de ELP urinarios, PA y adherencia</a:t>
            </a:r>
            <a:endParaRPr/>
          </a:p>
          <a:p>
            <a:pPr indent="0" lvl="0" marL="0" rtl="0" algn="l">
              <a:spcBef>
                <a:spcPts val="360"/>
              </a:spcBef>
              <a:spcAft>
                <a:spcPts val="0"/>
              </a:spcAft>
              <a:buNone/>
            </a:pPr>
            <a:r>
              <a:rPr lang="es-CL"/>
              <a:t>Se consideraron O(+) eventos definitivos o probables, y para EA. también los posibles</a:t>
            </a:r>
            <a:endParaRPr/>
          </a:p>
          <a:p>
            <a:pPr indent="0" lvl="0" marL="0" rtl="0" algn="l">
              <a:spcBef>
                <a:spcPts val="360"/>
              </a:spcBef>
              <a:spcAft>
                <a:spcPts val="0"/>
              </a:spcAft>
              <a:buNone/>
            </a:pPr>
            <a:r>
              <a:rPr lang="es-CL"/>
              <a:t>*el seguimiento de aprox un 20% de los pacientes se aplazó un año por COVID</a:t>
            </a:r>
            <a:endParaRPr/>
          </a:p>
          <a:p>
            <a:pPr indent="0" lvl="0" marL="0" rtl="0" algn="l">
              <a:spcBef>
                <a:spcPts val="360"/>
              </a:spcBef>
              <a:spcAft>
                <a:spcPts val="0"/>
              </a:spcAft>
              <a:buNone/>
            </a:pPr>
            <a:r>
              <a:rPr lang="es-CL"/>
              <a:t>Seguimiento mediante visitas agendadas c/6 meses x 2 años + visita final a los 5 años, asociado a recolección de información de salud rutinaria a partir de bases de datos locales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23" name="Google Shape;123;g112c60ef5f8_0_0: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2c5d069cb_1_7: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2c5d069cb_1_7: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Clr>
                <a:schemeClr val="dk1"/>
              </a:buClr>
              <a:buSzPts val="1100"/>
              <a:buFont typeface="Arial"/>
              <a:buNone/>
            </a:pPr>
            <a:r>
              <a:rPr lang="es-CL" sz="300"/>
              <a:t> </a:t>
            </a:r>
            <a:r>
              <a:rPr lang="es-CL" sz="1116">
                <a:solidFill>
                  <a:srgbClr val="44546A"/>
                </a:solidFill>
                <a:latin typeface="Gill Sans"/>
                <a:ea typeface="Gill Sans"/>
                <a:cs typeface="Gill Sans"/>
                <a:sym typeface="Gill Sans"/>
              </a:rPr>
              <a:t>Seguimiento por 5 años, con contacto (telefónico?) c/6 meses x 2 años + visita final a los 2 y 5 años, asociado a recolección de información de salud rutinaria a partir de bases de datos locales </a:t>
            </a:r>
            <a:endParaRPr sz="300"/>
          </a:p>
          <a:p>
            <a:pPr indent="0" lvl="0" marL="0" rtl="0" algn="l">
              <a:spcBef>
                <a:spcPts val="661"/>
              </a:spcBef>
              <a:spcAft>
                <a:spcPts val="0"/>
              </a:spcAft>
              <a:buClr>
                <a:schemeClr val="dk1"/>
              </a:buClr>
              <a:buSzPts val="1100"/>
              <a:buFont typeface="Arial"/>
              <a:buNone/>
            </a:pPr>
            <a:r>
              <a:rPr lang="es-CL"/>
              <a:t>pag 7 y 8 de apendice 2</a:t>
            </a:r>
            <a:endParaRPr/>
          </a:p>
          <a:p>
            <a:pPr indent="0" lvl="0" marL="0" rtl="0" algn="l">
              <a:spcBef>
                <a:spcPts val="661"/>
              </a:spcBef>
              <a:spcAft>
                <a:spcPts val="0"/>
              </a:spcAft>
              <a:buClr>
                <a:schemeClr val="dk1"/>
              </a:buClr>
              <a:buSzPts val="1100"/>
              <a:buFont typeface="Arial"/>
              <a:buNone/>
            </a:pPr>
            <a:r>
              <a:rPr lang="es-CL"/>
              <a:t>“he primary means of outcome evaluation will be through contact made direct with the trial participant by the outcome assessment team. To ensure that there is no ascertainment bias, the outcome assessment team is completely independent of the village doctors and others implementing the sodium reduction intervention. The outcome assessment team will make an initial contact with each participant to confirm their contact details within the first three months of the study. Subsequently, every 6 months throughout follow-up the team will contact each individual to inquire about the occurrence of stroke, hospitalisations for other causes and diagnoses of serious illnesses. All routine contact will be by phone call made either to the participant themselves, or a designated relative or a friend living in the household. If an individual cannot be contacted using the details provided then follow-up will be done through another designated contact identified at enrolment for all participants, by home visit, or by using the patient’s medical insurance number, through local authorities and locator agencies and as otherwise permissible under local law.”</a:t>
            </a:r>
            <a:endParaRPr/>
          </a:p>
          <a:p>
            <a:pPr indent="0" lvl="0" marL="0" rtl="0" algn="l">
              <a:spcBef>
                <a:spcPts val="661"/>
              </a:spcBef>
              <a:spcAft>
                <a:spcPts val="0"/>
              </a:spcAft>
              <a:buClr>
                <a:schemeClr val="dk1"/>
              </a:buClr>
              <a:buSzPts val="1100"/>
              <a:buFont typeface="Arial"/>
              <a:buNone/>
            </a:pPr>
            <a:r>
              <a:t/>
            </a:r>
            <a:endParaRPr/>
          </a:p>
          <a:p>
            <a:pPr indent="0" lvl="0" marL="0" rtl="0" algn="l">
              <a:spcBef>
                <a:spcPts val="661"/>
              </a:spcBef>
              <a:spcAft>
                <a:spcPts val="0"/>
              </a:spcAft>
              <a:buClr>
                <a:schemeClr val="dk1"/>
              </a:buClr>
              <a:buSzPts val="1100"/>
              <a:buFont typeface="Arial"/>
              <a:buNone/>
            </a:pPr>
            <a:r>
              <a:rPr lang="es-CL"/>
              <a:t>Each routine follow-up call will take just a few minutes with the interaction limited to confirmation of vital status, inquiry about the occurrence of stroke, hospitalisation for other causes and other serious illnesses diagnosed since the last follow-up but not requiring a hospital stay. The outcome assessments will be done in exactly the same way in every village, regardless of its assignment to intervention or control. The outcome assessment team will be directed to call individuals selected at random from intervention and control villages by a computer program throughout the follow-up period. The outcome assessment team will be instructed not to inquire about randomisation status or any indicator of randomised assignment. Since the intervention is unblinded there will be a strong focus on training study staff to apply rigorously standardized evaluation techniques and definitions for every outcome that is assessed.</a:t>
            </a:r>
            <a:endParaRPr/>
          </a:p>
          <a:p>
            <a:pPr indent="0" lvl="0" marL="0" rtl="0" algn="l">
              <a:spcBef>
                <a:spcPts val="661"/>
              </a:spcBef>
              <a:spcAft>
                <a:spcPts val="0"/>
              </a:spcAft>
              <a:buClr>
                <a:schemeClr val="dk1"/>
              </a:buClr>
              <a:buSzPts val="1100"/>
              <a:buFont typeface="Arial"/>
              <a:buNone/>
            </a:pPr>
            <a:r>
              <a:rPr lang="es-CL"/>
              <a:t>For all deaths identified and all events that are suspected to be non-fatal strokes a home visit will be made. The purpose of this visit will be to collect additional data that can be centrally reviewed by a masked Endpoint Adjudication Committee. A verbal autopsy will be done for all deaths and a supplementary questionnaire completed to obtain objective information about events suspected to be non-fatal stroke. Efforts will be made to complete these home visits between one and six months after the occurrence of the event. The data collected at the home visit will be further supplemented by data sought from county hospitals, the national medical insurance system (New Rural Cooperative Medical Scheme), the County Centre for Disease Prevention and Control and the Public Security Bureau, as required.</a:t>
            </a:r>
            <a:endParaRPr/>
          </a:p>
          <a:p>
            <a:pPr indent="0" lvl="0" marL="0" rtl="0" algn="l">
              <a:spcBef>
                <a:spcPts val="661"/>
              </a:spcBef>
              <a:spcAft>
                <a:spcPts val="661"/>
              </a:spcAft>
              <a:buClr>
                <a:schemeClr val="dk1"/>
              </a:buClr>
              <a:buSzPts val="1100"/>
              <a:buFont typeface="Arial"/>
              <a:buNone/>
            </a:pPr>
            <a:r>
              <a:t/>
            </a:r>
            <a:endParaRPr/>
          </a:p>
        </p:txBody>
      </p:sp>
      <p:sp>
        <p:nvSpPr>
          <p:cNvPr id="133" name="Google Shape;133;g112c5d069cb_1_7: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1e2b34e44_0_24: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1e2b34e44_0_24: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ACV evento fatal RR 0.77 (0.65–0.91), no fatal RR 0.90 (0.80–1.01), significativo solo en ACV hemorragico RR 0.69 (0.56–0.85)</a:t>
            </a:r>
            <a:endParaRPr/>
          </a:p>
          <a:p>
            <a:pPr indent="0" lvl="0" marL="0" rtl="0" algn="l">
              <a:spcBef>
                <a:spcPts val="360"/>
              </a:spcBef>
              <a:spcAft>
                <a:spcPts val="0"/>
              </a:spcAft>
              <a:buNone/>
            </a:pPr>
            <a:r>
              <a:rPr lang="es-CL"/>
              <a:t>ACV evento Definitivo RR </a:t>
            </a:r>
            <a:r>
              <a:rPr lang="es-CL"/>
              <a:t>0.81 (0.70–0.94), Probable  RR 0.89 (0.78–1.02), Posible 0.92 (0.85–0.99)</a:t>
            </a:r>
            <a:endParaRPr/>
          </a:p>
          <a:p>
            <a:pPr indent="0" lvl="0" marL="0" rtl="0" algn="l">
              <a:spcBef>
                <a:spcPts val="360"/>
              </a:spcBef>
              <a:spcAft>
                <a:spcPts val="0"/>
              </a:spcAft>
              <a:buNone/>
            </a:pPr>
            <a:r>
              <a:rPr lang="es-CL"/>
              <a:t>SCA no fatal RR 0.90 (0.80–1.01); no reporta el combinado de ACV no fatal + SCA no fatal + muerte CV</a:t>
            </a:r>
            <a:endParaRPr/>
          </a:p>
          <a:p>
            <a:pPr indent="0" lvl="0" marL="0" rtl="0" algn="l">
              <a:spcBef>
                <a:spcPts val="360"/>
              </a:spcBef>
              <a:spcAft>
                <a:spcPts val="0"/>
              </a:spcAft>
              <a:buClr>
                <a:schemeClr val="dk1"/>
              </a:buClr>
              <a:buSzPts val="1100"/>
              <a:buFont typeface="Arial"/>
              <a:buNone/>
            </a:pPr>
            <a:r>
              <a:t/>
            </a:r>
            <a:endParaRPr/>
          </a:p>
          <a:p>
            <a:pPr indent="0" lvl="0" marL="0" rtl="0" algn="l">
              <a:spcBef>
                <a:spcPts val="360"/>
              </a:spcBef>
              <a:spcAft>
                <a:spcPts val="0"/>
              </a:spcAft>
              <a:buNone/>
            </a:pPr>
            <a:r>
              <a:t/>
            </a:r>
            <a:endParaRPr/>
          </a:p>
        </p:txBody>
      </p:sp>
      <p:sp>
        <p:nvSpPr>
          <p:cNvPr id="142" name="Google Shape;142;gd1e2b34e44_0_24: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2c5d069cb_4_32: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12c5d069cb_4_32: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Muerte de cualquier causa: RR 0.89 (0.75–1.06)</a:t>
            </a:r>
            <a:endParaRPr/>
          </a:p>
          <a:p>
            <a:pPr indent="0" lvl="0" marL="0" rtl="0" algn="l">
              <a:spcBef>
                <a:spcPts val="360"/>
              </a:spcBef>
              <a:spcAft>
                <a:spcPts val="0"/>
              </a:spcAft>
              <a:buNone/>
            </a:pPr>
            <a:r>
              <a:rPr lang="es-CL"/>
              <a:t>Indeterminada 0.89 (0.75–1.06), No vascular RR 0.89 (0.77–1.03), Vascular RR 0.87 (0.79–0.96)</a:t>
            </a:r>
            <a:endParaRPr/>
          </a:p>
          <a:p>
            <a:pPr indent="0" lvl="0" marL="0" rtl="0" algn="l">
              <a:spcBef>
                <a:spcPts val="360"/>
              </a:spcBef>
              <a:spcAft>
                <a:spcPts val="0"/>
              </a:spcAft>
              <a:buNone/>
            </a:pPr>
            <a:r>
              <a:rPr lang="es-CL"/>
              <a:t>Raro que sea significativo para SCa no fatal pero no para SCA fatal. </a:t>
            </a:r>
            <a:endParaRPr/>
          </a:p>
        </p:txBody>
      </p:sp>
      <p:sp>
        <p:nvSpPr>
          <p:cNvPr id="150" name="Google Shape;150;g112c5d069cb_4_32: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1e2b34e44_0_8: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1e2b34e44_0_8: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Entiendo que:</a:t>
            </a:r>
            <a:endParaRPr/>
          </a:p>
          <a:p>
            <a:pPr indent="0" lvl="0" marL="0" rtl="0" algn="l">
              <a:spcBef>
                <a:spcPts val="360"/>
              </a:spcBef>
              <a:spcAft>
                <a:spcPts val="0"/>
              </a:spcAft>
              <a:buNone/>
            </a:pPr>
            <a:r>
              <a:rPr lang="es-CL"/>
              <a:t>La diferencia de presión fue harta, a favor del sustituto de sal? y que en diastólica no habia mucha diferencia.</a:t>
            </a:r>
            <a:endParaRPr/>
          </a:p>
          <a:p>
            <a:pPr indent="0" lvl="0" marL="0" rtl="0" algn="l">
              <a:spcBef>
                <a:spcPts val="360"/>
              </a:spcBef>
              <a:spcAft>
                <a:spcPts val="0"/>
              </a:spcAft>
              <a:buNone/>
            </a:pPr>
            <a:r>
              <a:rPr lang="es-CL"/>
              <a:t>igual creo que no dice cuánto fue la presión que tuvieron las personas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s-CL"/>
              <a:t>Evaluar si poner estos vs los otros de analisis por subgrupo</a:t>
            </a:r>
            <a:endParaRPr/>
          </a:p>
          <a:p>
            <a:pPr indent="0" lvl="0" marL="0" rtl="0" algn="l">
              <a:spcBef>
                <a:spcPts val="360"/>
              </a:spcBef>
              <a:spcAft>
                <a:spcPts val="0"/>
              </a:spcAft>
              <a:buNone/>
            </a:pPr>
            <a:r>
              <a:t/>
            </a:r>
            <a:endParaRPr/>
          </a:p>
        </p:txBody>
      </p:sp>
      <p:sp>
        <p:nvSpPr>
          <p:cNvPr id="158" name="Google Shape;158;gd1e2b34e44_0_8: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1e2b34e44_0_1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1e2b34e44_0_1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Entiendo que: la excreción urinaria era mayor para el biosal?? no entiendo este indicador jajajaj y la excreción de potasio fue más hacia grupo control.</a:t>
            </a:r>
            <a:endParaRPr/>
          </a:p>
        </p:txBody>
      </p:sp>
      <p:sp>
        <p:nvSpPr>
          <p:cNvPr id="165" name="Google Shape;165;gd1e2b34e44_0_1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2c60ef5f8_0_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12c60ef5f8_0_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72" name="Google Shape;172;g112c60ef5f8_0_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8" name="Shape 18"/>
        <p:cNvGrpSpPr/>
        <p:nvPr/>
      </p:nvGrpSpPr>
      <p:grpSpPr>
        <a:xfrm>
          <a:off x="0" y="0"/>
          <a:ext cx="0" cy="0"/>
          <a:chOff x="0" y="0"/>
          <a:chExt cx="0" cy="0"/>
        </a:xfrm>
      </p:grpSpPr>
      <p:sp>
        <p:nvSpPr>
          <p:cNvPr id="19" name="Google Shape;19;p2"/>
          <p:cNvSpPr/>
          <p:nvPr/>
        </p:nvSpPr>
        <p:spPr>
          <a:xfrm>
            <a:off x="493989" y="3401484"/>
            <a:ext cx="9084147" cy="364293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txBox="1"/>
          <p:nvPr>
            <p:ph type="ctrTitle"/>
          </p:nvPr>
        </p:nvSpPr>
        <p:spPr>
          <a:xfrm>
            <a:off x="640724" y="1091953"/>
            <a:ext cx="8808147" cy="16588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968"/>
              <a:buFont typeface="Gill Sans"/>
              <a:buNone/>
              <a:defRPr sz="396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 type="subTitle"/>
          </p:nvPr>
        </p:nvSpPr>
        <p:spPr>
          <a:xfrm>
            <a:off x="640724" y="2750765"/>
            <a:ext cx="8808147" cy="650720"/>
          </a:xfrm>
          <a:prstGeom prst="rect">
            <a:avLst/>
          </a:prstGeom>
          <a:noFill/>
          <a:ln>
            <a:noFill/>
          </a:ln>
        </p:spPr>
        <p:txBody>
          <a:bodyPr anchorCtr="0" anchor="t" bIns="45700" lIns="91425" spcFirstLastPara="1" rIns="91425" wrap="square" tIns="45700">
            <a:normAutofit/>
          </a:bodyPr>
          <a:lstStyle>
            <a:lvl1pPr lvl="0" algn="l">
              <a:spcBef>
                <a:spcPts val="353"/>
              </a:spcBef>
              <a:spcAft>
                <a:spcPts val="0"/>
              </a:spcAft>
              <a:buSzPts val="1623"/>
              <a:buNone/>
              <a:defRPr sz="1764" cap="none">
                <a:solidFill>
                  <a:schemeClr val="accent2"/>
                </a:solidFill>
              </a:defRPr>
            </a:lvl1pPr>
            <a:lvl2pPr lvl="1" algn="ctr">
              <a:spcBef>
                <a:spcPts val="661"/>
              </a:spcBef>
              <a:spcAft>
                <a:spcPts val="0"/>
              </a:spcAft>
              <a:buSzPts val="1623"/>
              <a:buNone/>
              <a:defRPr>
                <a:solidFill>
                  <a:srgbClr val="888888"/>
                </a:solidFill>
              </a:defRPr>
            </a:lvl2pPr>
            <a:lvl3pPr lvl="2" algn="ctr">
              <a:spcBef>
                <a:spcPts val="661"/>
              </a:spcBef>
              <a:spcAft>
                <a:spcPts val="0"/>
              </a:spcAft>
              <a:buSzPts val="1420"/>
              <a:buNone/>
              <a:defRPr>
                <a:solidFill>
                  <a:srgbClr val="888888"/>
                </a:solidFill>
              </a:defRPr>
            </a:lvl3pPr>
            <a:lvl4pPr lvl="3" algn="ctr">
              <a:spcBef>
                <a:spcPts val="661"/>
              </a:spcBef>
              <a:spcAft>
                <a:spcPts val="0"/>
              </a:spcAft>
              <a:buSzPts val="1217"/>
              <a:buNone/>
              <a:defRPr>
                <a:solidFill>
                  <a:srgbClr val="888888"/>
                </a:solidFill>
              </a:defRPr>
            </a:lvl4pPr>
            <a:lvl5pPr lvl="4" algn="ctr">
              <a:spcBef>
                <a:spcPts val="661"/>
              </a:spcBef>
              <a:spcAft>
                <a:spcPts val="0"/>
              </a:spcAft>
              <a:buSzPts val="1217"/>
              <a:buNone/>
              <a:defRPr>
                <a:solidFill>
                  <a:srgbClr val="888888"/>
                </a:solidFill>
              </a:defRPr>
            </a:lvl5pPr>
            <a:lvl6pPr lvl="5" algn="ctr">
              <a:spcBef>
                <a:spcPts val="661"/>
              </a:spcBef>
              <a:spcAft>
                <a:spcPts val="0"/>
              </a:spcAft>
              <a:buSzPts val="1217"/>
              <a:buNone/>
              <a:defRPr>
                <a:solidFill>
                  <a:srgbClr val="888888"/>
                </a:solidFill>
              </a:defRPr>
            </a:lvl6pPr>
            <a:lvl7pPr lvl="6" algn="ctr">
              <a:spcBef>
                <a:spcPts val="661"/>
              </a:spcBef>
              <a:spcAft>
                <a:spcPts val="0"/>
              </a:spcAft>
              <a:buSzPts val="1217"/>
              <a:buNone/>
              <a:defRPr>
                <a:solidFill>
                  <a:srgbClr val="888888"/>
                </a:solidFill>
              </a:defRPr>
            </a:lvl7pPr>
            <a:lvl8pPr lvl="7" algn="ctr">
              <a:spcBef>
                <a:spcPts val="661"/>
              </a:spcBef>
              <a:spcAft>
                <a:spcPts val="0"/>
              </a:spcAft>
              <a:buSzPts val="1217"/>
              <a:buNone/>
              <a:defRPr>
                <a:solidFill>
                  <a:srgbClr val="888888"/>
                </a:solidFill>
              </a:defRPr>
            </a:lvl8pPr>
            <a:lvl9pPr lvl="8" algn="ctr">
              <a:spcBef>
                <a:spcPts val="661"/>
              </a:spcBef>
              <a:spcAft>
                <a:spcPts val="661"/>
              </a:spcAft>
              <a:buSzPts val="1217"/>
              <a:buNone/>
              <a:defRPr>
                <a:solidFill>
                  <a:srgbClr val="888888"/>
                </a:solidFill>
              </a:defRPr>
            </a:lvl9pPr>
          </a:lstStyle>
          <a:p/>
        </p:txBody>
      </p:sp>
      <p:sp>
        <p:nvSpPr>
          <p:cNvPr id="22" name="Google Shape;22;p2"/>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2" name="Shape 82"/>
        <p:cNvGrpSpPr/>
        <p:nvPr/>
      </p:nvGrpSpPr>
      <p:grpSpPr>
        <a:xfrm>
          <a:off x="0" y="0"/>
          <a:ext cx="0" cy="0"/>
          <a:chOff x="0" y="0"/>
          <a:chExt cx="0" cy="0"/>
        </a:xfrm>
      </p:grpSpPr>
      <p:sp>
        <p:nvSpPr>
          <p:cNvPr id="83" name="Google Shape;83;p11"/>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 type="body"/>
          </p:nvPr>
        </p:nvSpPr>
        <p:spPr>
          <a:xfrm rot="5400000">
            <a:off x="3043659" y="53026"/>
            <a:ext cx="4002278" cy="8808147"/>
          </a:xfrm>
          <a:prstGeom prst="rect">
            <a:avLst/>
          </a:prstGeom>
          <a:noFill/>
          <a:ln>
            <a:noFill/>
          </a:ln>
        </p:spPr>
        <p:txBody>
          <a:bodyPr anchorCtr="0" anchor="t" bIns="45700" lIns="91425" spcFirstLastPara="1" rIns="91425" wrap="square" tIns="45700">
            <a:normAutofit/>
          </a:bodyPr>
          <a:lstStyle>
            <a:lvl1pPr indent="-344505" lvl="0" marL="457200" algn="l">
              <a:spcBef>
                <a:spcPts val="397"/>
              </a:spcBef>
              <a:spcAft>
                <a:spcPts val="0"/>
              </a:spcAft>
              <a:buSzPts val="1825"/>
              <a:buChar char="◼"/>
              <a:defRPr/>
            </a:lvl1pPr>
            <a:lvl2pPr indent="-331652" lvl="1" marL="914400" algn="l">
              <a:spcBef>
                <a:spcPts val="661"/>
              </a:spcBef>
              <a:spcAft>
                <a:spcPts val="0"/>
              </a:spcAft>
              <a:buSzPts val="1623"/>
              <a:buChar char="◼"/>
              <a:defRPr/>
            </a:lvl2pPr>
            <a:lvl3pPr indent="-318742" lvl="2" marL="1371600" algn="l">
              <a:spcBef>
                <a:spcPts val="661"/>
              </a:spcBef>
              <a:spcAft>
                <a:spcPts val="0"/>
              </a:spcAft>
              <a:buSzPts val="1420"/>
              <a:buChar char="◼"/>
              <a:defRPr/>
            </a:lvl3pPr>
            <a:lvl4pPr indent="-305889" lvl="3" marL="1828800" algn="l">
              <a:spcBef>
                <a:spcPts val="661"/>
              </a:spcBef>
              <a:spcAft>
                <a:spcPts val="0"/>
              </a:spcAft>
              <a:buSzPts val="1217"/>
              <a:buChar char="◼"/>
              <a:defRPr/>
            </a:lvl4pPr>
            <a:lvl5pPr indent="-305889" lvl="4" marL="2286000" algn="l">
              <a:spcBef>
                <a:spcPts val="661"/>
              </a:spcBef>
              <a:spcAft>
                <a:spcPts val="0"/>
              </a:spcAft>
              <a:buSzPts val="1217"/>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86" name="Google Shape;86;p11"/>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9" name="Shape 89"/>
        <p:cNvGrpSpPr/>
        <p:nvPr/>
      </p:nvGrpSpPr>
      <p:grpSpPr>
        <a:xfrm>
          <a:off x="0" y="0"/>
          <a:ext cx="0" cy="0"/>
          <a:chOff x="0" y="0"/>
          <a:chExt cx="0" cy="0"/>
        </a:xfrm>
      </p:grpSpPr>
      <p:sp>
        <p:nvSpPr>
          <p:cNvPr id="90" name="Google Shape;90;p12"/>
          <p:cNvSpPr/>
          <p:nvPr/>
        </p:nvSpPr>
        <p:spPr>
          <a:xfrm>
            <a:off x="7308453" y="661086"/>
            <a:ext cx="2268140" cy="641211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txBox="1"/>
          <p:nvPr>
            <p:ph type="title"/>
          </p:nvPr>
        </p:nvSpPr>
        <p:spPr>
          <a:xfrm rot="5400000">
            <a:off x="5280309" y="2773007"/>
            <a:ext cx="5713378" cy="165708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1048446" y="337139"/>
            <a:ext cx="5713378" cy="6528824"/>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93" name="Google Shape;93;p12"/>
          <p:cNvSpPr txBox="1"/>
          <p:nvPr>
            <p:ph idx="10" type="dt"/>
          </p:nvPr>
        </p:nvSpPr>
        <p:spPr>
          <a:xfrm>
            <a:off x="7436175" y="6565537"/>
            <a:ext cx="1044743"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640724" y="6560769"/>
            <a:ext cx="6528824"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5" name="Shape 25"/>
        <p:cNvGrpSpPr/>
        <p:nvPr/>
      </p:nvGrpSpPr>
      <p:grpSpPr>
        <a:xfrm>
          <a:off x="0" y="0"/>
          <a:ext cx="0" cy="0"/>
          <a:chOff x="0" y="0"/>
          <a:chExt cx="0" cy="0"/>
        </a:xfrm>
      </p:grpSpPr>
      <p:sp>
        <p:nvSpPr>
          <p:cNvPr id="26" name="Google Shape;26;p3"/>
          <p:cNvSpPr/>
          <p:nvPr/>
        </p:nvSpPr>
        <p:spPr>
          <a:xfrm>
            <a:off x="499012" y="5668073"/>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ph type="title"/>
          </p:nvPr>
        </p:nvSpPr>
        <p:spPr>
          <a:xfrm>
            <a:off x="640725" y="3347259"/>
            <a:ext cx="8808146" cy="16588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968"/>
              <a:buFont typeface="Gill Sans"/>
              <a:buNone/>
              <a:defRPr b="0" sz="3968"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 type="body"/>
          </p:nvPr>
        </p:nvSpPr>
        <p:spPr>
          <a:xfrm>
            <a:off x="640725" y="5006071"/>
            <a:ext cx="8808146" cy="662002"/>
          </a:xfrm>
          <a:prstGeom prst="rect">
            <a:avLst/>
          </a:prstGeom>
          <a:noFill/>
          <a:ln>
            <a:noFill/>
          </a:ln>
        </p:spPr>
        <p:txBody>
          <a:bodyPr anchorCtr="0" anchor="t" bIns="45700" lIns="91425" spcFirstLastPara="1" rIns="91425" wrap="square" tIns="45700">
            <a:normAutofit/>
          </a:bodyPr>
          <a:lstStyle>
            <a:lvl1pPr indent="-228600" lvl="0" marL="457200" algn="l">
              <a:spcBef>
                <a:spcPts val="397"/>
              </a:spcBef>
              <a:spcAft>
                <a:spcPts val="0"/>
              </a:spcAft>
              <a:buSzPts val="1825"/>
              <a:buNone/>
              <a:defRPr sz="1984" cap="none">
                <a:solidFill>
                  <a:schemeClr val="accent2"/>
                </a:solidFill>
              </a:defRPr>
            </a:lvl1pPr>
            <a:lvl2pPr indent="-228600" lvl="1" marL="914400" algn="l">
              <a:spcBef>
                <a:spcPts val="661"/>
              </a:spcBef>
              <a:spcAft>
                <a:spcPts val="0"/>
              </a:spcAft>
              <a:buSzPts val="1825"/>
              <a:buNone/>
              <a:defRPr sz="1984">
                <a:solidFill>
                  <a:srgbClr val="888888"/>
                </a:solidFill>
              </a:defRPr>
            </a:lvl2pPr>
            <a:lvl3pPr indent="-228600" lvl="2" marL="1371600" algn="l">
              <a:spcBef>
                <a:spcPts val="661"/>
              </a:spcBef>
              <a:spcAft>
                <a:spcPts val="0"/>
              </a:spcAft>
              <a:buSzPts val="1623"/>
              <a:buNone/>
              <a:defRPr sz="1764">
                <a:solidFill>
                  <a:srgbClr val="888888"/>
                </a:solidFill>
              </a:defRPr>
            </a:lvl3pPr>
            <a:lvl4pPr indent="-228600" lvl="3" marL="1828800" algn="l">
              <a:spcBef>
                <a:spcPts val="661"/>
              </a:spcBef>
              <a:spcAft>
                <a:spcPts val="0"/>
              </a:spcAft>
              <a:buSzPts val="1420"/>
              <a:buNone/>
              <a:defRPr sz="1543">
                <a:solidFill>
                  <a:srgbClr val="888888"/>
                </a:solidFill>
              </a:defRPr>
            </a:lvl4pPr>
            <a:lvl5pPr indent="-228600" lvl="4" marL="2286000" algn="l">
              <a:spcBef>
                <a:spcPts val="661"/>
              </a:spcBef>
              <a:spcAft>
                <a:spcPts val="0"/>
              </a:spcAft>
              <a:buSzPts val="1420"/>
              <a:buNone/>
              <a:defRPr sz="1543">
                <a:solidFill>
                  <a:srgbClr val="888888"/>
                </a:solidFill>
              </a:defRPr>
            </a:lvl5pPr>
            <a:lvl6pPr indent="-228600" lvl="5" marL="2743200" algn="l">
              <a:spcBef>
                <a:spcPts val="661"/>
              </a:spcBef>
              <a:spcAft>
                <a:spcPts val="0"/>
              </a:spcAft>
              <a:buSzPts val="1420"/>
              <a:buNone/>
              <a:defRPr sz="1543">
                <a:solidFill>
                  <a:srgbClr val="888888"/>
                </a:solidFill>
              </a:defRPr>
            </a:lvl6pPr>
            <a:lvl7pPr indent="-228600" lvl="6" marL="3200400" algn="l">
              <a:spcBef>
                <a:spcPts val="661"/>
              </a:spcBef>
              <a:spcAft>
                <a:spcPts val="0"/>
              </a:spcAft>
              <a:buSzPts val="1420"/>
              <a:buNone/>
              <a:defRPr sz="1543">
                <a:solidFill>
                  <a:srgbClr val="888888"/>
                </a:solidFill>
              </a:defRPr>
            </a:lvl7pPr>
            <a:lvl8pPr indent="-228600" lvl="7" marL="3657600" algn="l">
              <a:spcBef>
                <a:spcPts val="661"/>
              </a:spcBef>
              <a:spcAft>
                <a:spcPts val="0"/>
              </a:spcAft>
              <a:buSzPts val="1420"/>
              <a:buNone/>
              <a:defRPr sz="1543">
                <a:solidFill>
                  <a:srgbClr val="888888"/>
                </a:solidFill>
              </a:defRPr>
            </a:lvl8pPr>
            <a:lvl9pPr indent="-228600" lvl="8" marL="4114800" algn="l">
              <a:spcBef>
                <a:spcPts val="661"/>
              </a:spcBef>
              <a:spcAft>
                <a:spcPts val="661"/>
              </a:spcAft>
              <a:buSzPts val="1420"/>
              <a:buNone/>
              <a:defRPr sz="1543">
                <a:solidFill>
                  <a:srgbClr val="888888"/>
                </a:solidFill>
              </a:defRPr>
            </a:lvl9pPr>
          </a:lstStyle>
          <a:p/>
        </p:txBody>
      </p:sp>
      <p:sp>
        <p:nvSpPr>
          <p:cNvPr id="29" name="Google Shape;29;p3"/>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2" name="Shape 32"/>
        <p:cNvGrpSpPr/>
        <p:nvPr/>
      </p:nvGrpSpPr>
      <p:grpSpPr>
        <a:xfrm>
          <a:off x="0" y="0"/>
          <a:ext cx="0" cy="0"/>
          <a:chOff x="0" y="0"/>
          <a:chExt cx="0" cy="0"/>
        </a:xfrm>
      </p:grpSpPr>
      <p:sp>
        <p:nvSpPr>
          <p:cNvPr id="33" name="Google Shape;33;p4"/>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6" name="Shape 36"/>
        <p:cNvGrpSpPr/>
        <p:nvPr/>
      </p:nvGrpSpPr>
      <p:grpSpPr>
        <a:xfrm>
          <a:off x="0" y="0"/>
          <a:ext cx="0" cy="0"/>
          <a:chOff x="0" y="0"/>
          <a:chExt cx="0" cy="0"/>
        </a:xfrm>
      </p:grpSpPr>
      <p:sp>
        <p:nvSpPr>
          <p:cNvPr id="37" name="Google Shape;37;p5"/>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 type="body"/>
          </p:nvPr>
        </p:nvSpPr>
        <p:spPr>
          <a:xfrm>
            <a:off x="640724" y="2455961"/>
            <a:ext cx="8808147" cy="4002279"/>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0" name="Google Shape;40;p5"/>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3" name="Shape 43"/>
        <p:cNvGrpSpPr/>
        <p:nvPr/>
      </p:nvGrpSpPr>
      <p:grpSpPr>
        <a:xfrm>
          <a:off x="0" y="0"/>
          <a:ext cx="0" cy="0"/>
          <a:chOff x="0" y="0"/>
          <a:chExt cx="0" cy="0"/>
        </a:xfrm>
      </p:grpSpPr>
      <p:sp>
        <p:nvSpPr>
          <p:cNvPr id="44" name="Google Shape;44;p6"/>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 type="body"/>
          </p:nvPr>
        </p:nvSpPr>
        <p:spPr>
          <a:xfrm>
            <a:off x="640724" y="2455960"/>
            <a:ext cx="4298958" cy="4004762"/>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7" name="Google Shape;47;p6"/>
          <p:cNvSpPr txBox="1"/>
          <p:nvPr>
            <p:ph idx="2" type="body"/>
          </p:nvPr>
        </p:nvSpPr>
        <p:spPr>
          <a:xfrm>
            <a:off x="5140945" y="2455961"/>
            <a:ext cx="4307926" cy="4004762"/>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8" name="Google Shape;48;p6"/>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1" name="Shape 51"/>
        <p:cNvGrpSpPr/>
        <p:nvPr/>
      </p:nvGrpSpPr>
      <p:grpSpPr>
        <a:xfrm>
          <a:off x="0" y="0"/>
          <a:ext cx="0" cy="0"/>
          <a:chOff x="0" y="0"/>
          <a:chExt cx="0" cy="0"/>
        </a:xfrm>
      </p:grpSpPr>
      <p:sp>
        <p:nvSpPr>
          <p:cNvPr id="52" name="Google Shape;52;p7"/>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086"/>
              <a:buFont typeface="Gill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 type="body"/>
          </p:nvPr>
        </p:nvSpPr>
        <p:spPr>
          <a:xfrm>
            <a:off x="978097" y="2455961"/>
            <a:ext cx="3961584" cy="635222"/>
          </a:xfrm>
          <a:prstGeom prst="rect">
            <a:avLst/>
          </a:prstGeom>
          <a:noFill/>
          <a:ln>
            <a:noFill/>
          </a:ln>
        </p:spPr>
        <p:txBody>
          <a:bodyPr anchorCtr="0" anchor="b" bIns="45700" lIns="91425" spcFirstLastPara="1" rIns="91425" wrap="square" tIns="45700">
            <a:noAutofit/>
          </a:bodyPr>
          <a:lstStyle>
            <a:lvl1pPr indent="-228600" lvl="0" marL="457200" algn="l">
              <a:spcBef>
                <a:spcPts val="485"/>
              </a:spcBef>
              <a:spcAft>
                <a:spcPts val="0"/>
              </a:spcAft>
              <a:buSzPts val="2231"/>
              <a:buNone/>
              <a:defRPr b="0" sz="2425">
                <a:solidFill>
                  <a:schemeClr val="accent2"/>
                </a:solidFill>
              </a:defRPr>
            </a:lvl1pPr>
            <a:lvl2pPr indent="-228600" lvl="1" marL="914400" algn="l">
              <a:spcBef>
                <a:spcPts val="661"/>
              </a:spcBef>
              <a:spcAft>
                <a:spcPts val="0"/>
              </a:spcAft>
              <a:buSzPts val="2029"/>
              <a:buNone/>
              <a:defRPr b="1" sz="2205"/>
            </a:lvl2pPr>
            <a:lvl3pPr indent="-228600" lvl="2" marL="1371600" algn="l">
              <a:spcBef>
                <a:spcPts val="661"/>
              </a:spcBef>
              <a:spcAft>
                <a:spcPts val="0"/>
              </a:spcAft>
              <a:buSzPts val="1825"/>
              <a:buNone/>
              <a:defRPr b="1" sz="1984"/>
            </a:lvl3pPr>
            <a:lvl4pPr indent="-228600" lvl="3" marL="1828800" algn="l">
              <a:spcBef>
                <a:spcPts val="661"/>
              </a:spcBef>
              <a:spcAft>
                <a:spcPts val="0"/>
              </a:spcAft>
              <a:buSzPts val="1623"/>
              <a:buNone/>
              <a:defRPr b="1" sz="1764"/>
            </a:lvl4pPr>
            <a:lvl5pPr indent="-228600" lvl="4" marL="2286000" algn="l">
              <a:spcBef>
                <a:spcPts val="661"/>
              </a:spcBef>
              <a:spcAft>
                <a:spcPts val="0"/>
              </a:spcAft>
              <a:buSzPts val="1623"/>
              <a:buNone/>
              <a:defRPr b="1" sz="1764"/>
            </a:lvl5pPr>
            <a:lvl6pPr indent="-228600" lvl="5" marL="2743200" algn="l">
              <a:spcBef>
                <a:spcPts val="661"/>
              </a:spcBef>
              <a:spcAft>
                <a:spcPts val="0"/>
              </a:spcAft>
              <a:buSzPts val="1623"/>
              <a:buNone/>
              <a:defRPr b="1" sz="1764"/>
            </a:lvl6pPr>
            <a:lvl7pPr indent="-228600" lvl="6" marL="3200400" algn="l">
              <a:spcBef>
                <a:spcPts val="661"/>
              </a:spcBef>
              <a:spcAft>
                <a:spcPts val="0"/>
              </a:spcAft>
              <a:buSzPts val="1623"/>
              <a:buNone/>
              <a:defRPr b="1" sz="1764"/>
            </a:lvl7pPr>
            <a:lvl8pPr indent="-228600" lvl="7" marL="3657600" algn="l">
              <a:spcBef>
                <a:spcPts val="661"/>
              </a:spcBef>
              <a:spcAft>
                <a:spcPts val="0"/>
              </a:spcAft>
              <a:buSzPts val="1623"/>
              <a:buNone/>
              <a:defRPr b="1" sz="1764"/>
            </a:lvl8pPr>
            <a:lvl9pPr indent="-228600" lvl="8" marL="4114800" algn="l">
              <a:spcBef>
                <a:spcPts val="661"/>
              </a:spcBef>
              <a:spcAft>
                <a:spcPts val="661"/>
              </a:spcAft>
              <a:buSzPts val="1623"/>
              <a:buNone/>
              <a:defRPr b="1" sz="1764"/>
            </a:lvl9pPr>
          </a:lstStyle>
          <a:p/>
        </p:txBody>
      </p:sp>
      <p:sp>
        <p:nvSpPr>
          <p:cNvPr id="55" name="Google Shape;55;p7"/>
          <p:cNvSpPr txBox="1"/>
          <p:nvPr>
            <p:ph idx="2" type="body"/>
          </p:nvPr>
        </p:nvSpPr>
        <p:spPr>
          <a:xfrm>
            <a:off x="640724" y="3225430"/>
            <a:ext cx="4298958" cy="3235293"/>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56" name="Google Shape;56;p7"/>
          <p:cNvSpPr txBox="1"/>
          <p:nvPr>
            <p:ph idx="3" type="body"/>
          </p:nvPr>
        </p:nvSpPr>
        <p:spPr>
          <a:xfrm>
            <a:off x="5478318" y="2455961"/>
            <a:ext cx="3970552" cy="635222"/>
          </a:xfrm>
          <a:prstGeom prst="rect">
            <a:avLst/>
          </a:prstGeom>
          <a:noFill/>
          <a:ln>
            <a:noFill/>
          </a:ln>
        </p:spPr>
        <p:txBody>
          <a:bodyPr anchorCtr="0" anchor="b" bIns="45700" lIns="91425" spcFirstLastPara="1" rIns="91425" wrap="square" tIns="45700">
            <a:noAutofit/>
          </a:bodyPr>
          <a:lstStyle>
            <a:lvl1pPr indent="-228600" lvl="0" marL="457200" algn="l">
              <a:spcBef>
                <a:spcPts val="485"/>
              </a:spcBef>
              <a:spcAft>
                <a:spcPts val="0"/>
              </a:spcAft>
              <a:buSzPts val="2231"/>
              <a:buNone/>
              <a:defRPr b="0" sz="2425">
                <a:solidFill>
                  <a:schemeClr val="accent2"/>
                </a:solidFill>
              </a:defRPr>
            </a:lvl1pPr>
            <a:lvl2pPr indent="-228600" lvl="1" marL="914400" algn="l">
              <a:spcBef>
                <a:spcPts val="661"/>
              </a:spcBef>
              <a:spcAft>
                <a:spcPts val="0"/>
              </a:spcAft>
              <a:buSzPts val="2029"/>
              <a:buNone/>
              <a:defRPr b="1" sz="2205"/>
            </a:lvl2pPr>
            <a:lvl3pPr indent="-228600" lvl="2" marL="1371600" algn="l">
              <a:spcBef>
                <a:spcPts val="661"/>
              </a:spcBef>
              <a:spcAft>
                <a:spcPts val="0"/>
              </a:spcAft>
              <a:buSzPts val="1825"/>
              <a:buNone/>
              <a:defRPr b="1" sz="1984"/>
            </a:lvl3pPr>
            <a:lvl4pPr indent="-228600" lvl="3" marL="1828800" algn="l">
              <a:spcBef>
                <a:spcPts val="661"/>
              </a:spcBef>
              <a:spcAft>
                <a:spcPts val="0"/>
              </a:spcAft>
              <a:buSzPts val="1623"/>
              <a:buNone/>
              <a:defRPr b="1" sz="1764"/>
            </a:lvl4pPr>
            <a:lvl5pPr indent="-228600" lvl="4" marL="2286000" algn="l">
              <a:spcBef>
                <a:spcPts val="661"/>
              </a:spcBef>
              <a:spcAft>
                <a:spcPts val="0"/>
              </a:spcAft>
              <a:buSzPts val="1623"/>
              <a:buNone/>
              <a:defRPr b="1" sz="1764"/>
            </a:lvl5pPr>
            <a:lvl6pPr indent="-228600" lvl="5" marL="2743200" algn="l">
              <a:spcBef>
                <a:spcPts val="661"/>
              </a:spcBef>
              <a:spcAft>
                <a:spcPts val="0"/>
              </a:spcAft>
              <a:buSzPts val="1623"/>
              <a:buNone/>
              <a:defRPr b="1" sz="1764"/>
            </a:lvl6pPr>
            <a:lvl7pPr indent="-228600" lvl="6" marL="3200400" algn="l">
              <a:spcBef>
                <a:spcPts val="661"/>
              </a:spcBef>
              <a:spcAft>
                <a:spcPts val="0"/>
              </a:spcAft>
              <a:buSzPts val="1623"/>
              <a:buNone/>
              <a:defRPr b="1" sz="1764"/>
            </a:lvl7pPr>
            <a:lvl8pPr indent="-228600" lvl="7" marL="3657600" algn="l">
              <a:spcBef>
                <a:spcPts val="661"/>
              </a:spcBef>
              <a:spcAft>
                <a:spcPts val="0"/>
              </a:spcAft>
              <a:buSzPts val="1623"/>
              <a:buNone/>
              <a:defRPr b="1" sz="1764"/>
            </a:lvl8pPr>
            <a:lvl9pPr indent="-228600" lvl="8" marL="4114800" algn="l">
              <a:spcBef>
                <a:spcPts val="661"/>
              </a:spcBef>
              <a:spcAft>
                <a:spcPts val="661"/>
              </a:spcAft>
              <a:buSzPts val="1623"/>
              <a:buNone/>
              <a:defRPr b="1" sz="1764"/>
            </a:lvl9pPr>
          </a:lstStyle>
          <a:p/>
        </p:txBody>
      </p:sp>
      <p:sp>
        <p:nvSpPr>
          <p:cNvPr id="57" name="Google Shape;57;p7"/>
          <p:cNvSpPr txBox="1"/>
          <p:nvPr>
            <p:ph idx="4" type="body"/>
          </p:nvPr>
        </p:nvSpPr>
        <p:spPr>
          <a:xfrm>
            <a:off x="5140945" y="3225430"/>
            <a:ext cx="4307926" cy="3235293"/>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58" name="Google Shape;58;p7"/>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1" name="Shape 61"/>
        <p:cNvGrpSpPr/>
        <p:nvPr/>
      </p:nvGrpSpPr>
      <p:grpSpPr>
        <a:xfrm>
          <a:off x="0" y="0"/>
          <a:ext cx="0" cy="0"/>
          <a:chOff x="0" y="0"/>
          <a:chExt cx="0" cy="0"/>
        </a:xfrm>
      </p:grpSpPr>
      <p:sp>
        <p:nvSpPr>
          <p:cNvPr id="62" name="Google Shape;62;p8"/>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7" name="Shape 67"/>
        <p:cNvGrpSpPr/>
        <p:nvPr/>
      </p:nvGrpSpPr>
      <p:grpSpPr>
        <a:xfrm>
          <a:off x="0" y="0"/>
          <a:ext cx="0" cy="0"/>
          <a:chOff x="0" y="0"/>
          <a:chExt cx="0" cy="0"/>
        </a:xfrm>
      </p:grpSpPr>
      <p:sp>
        <p:nvSpPr>
          <p:cNvPr id="68" name="Google Shape;68;p9"/>
          <p:cNvSpPr/>
          <p:nvPr/>
        </p:nvSpPr>
        <p:spPr>
          <a:xfrm>
            <a:off x="499012" y="5668073"/>
            <a:ext cx="9082602" cy="140512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txBox="1"/>
          <p:nvPr>
            <p:ph type="title"/>
          </p:nvPr>
        </p:nvSpPr>
        <p:spPr>
          <a:xfrm>
            <a:off x="640901" y="5800707"/>
            <a:ext cx="3898883" cy="76006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1FBFFF"/>
              </a:buClr>
              <a:buSzPts val="2205"/>
              <a:buFont typeface="Gill Sans"/>
              <a:buNone/>
              <a:defRPr b="0" sz="2205">
                <a:solidFill>
                  <a:srgbClr val="1FB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 type="body"/>
          </p:nvPr>
        </p:nvSpPr>
        <p:spPr>
          <a:xfrm>
            <a:off x="492124" y="662712"/>
            <a:ext cx="9084469" cy="4635013"/>
          </a:xfrm>
          <a:prstGeom prst="rect">
            <a:avLst/>
          </a:prstGeom>
          <a:noFill/>
          <a:ln>
            <a:noFill/>
          </a:ln>
        </p:spPr>
        <p:txBody>
          <a:bodyPr anchorCtr="0" anchor="ctr" bIns="45700" lIns="91425" spcFirstLastPara="1" rIns="91425" wrap="square" tIns="45700">
            <a:normAutofit/>
          </a:bodyPr>
          <a:lstStyle>
            <a:lvl1pPr indent="-357416" lvl="0" marL="457200" algn="l">
              <a:spcBef>
                <a:spcPts val="441"/>
              </a:spcBef>
              <a:spcAft>
                <a:spcPts val="0"/>
              </a:spcAft>
              <a:buSzPts val="2029"/>
              <a:buChar char="◼"/>
              <a:defRPr sz="2205">
                <a:solidFill>
                  <a:schemeClr val="dk2"/>
                </a:solidFill>
              </a:defRPr>
            </a:lvl1pPr>
            <a:lvl2pPr indent="-344505" lvl="1" marL="914400" algn="l">
              <a:spcBef>
                <a:spcPts val="661"/>
              </a:spcBef>
              <a:spcAft>
                <a:spcPts val="0"/>
              </a:spcAft>
              <a:buSzPts val="1825"/>
              <a:buChar char="◼"/>
              <a:defRPr sz="1984">
                <a:solidFill>
                  <a:schemeClr val="dk2"/>
                </a:solidFill>
              </a:defRPr>
            </a:lvl2pPr>
            <a:lvl3pPr indent="-331652" lvl="2" marL="1371600" algn="l">
              <a:spcBef>
                <a:spcPts val="661"/>
              </a:spcBef>
              <a:spcAft>
                <a:spcPts val="0"/>
              </a:spcAft>
              <a:buSzPts val="1623"/>
              <a:buChar char="◼"/>
              <a:defRPr sz="1764">
                <a:solidFill>
                  <a:schemeClr val="dk2"/>
                </a:solidFill>
              </a:defRPr>
            </a:lvl3pPr>
            <a:lvl4pPr indent="-318742" lvl="3" marL="1828800" algn="l">
              <a:spcBef>
                <a:spcPts val="661"/>
              </a:spcBef>
              <a:spcAft>
                <a:spcPts val="0"/>
              </a:spcAft>
              <a:buSzPts val="1420"/>
              <a:buChar char="◼"/>
              <a:defRPr sz="1543">
                <a:solidFill>
                  <a:schemeClr val="dk2"/>
                </a:solidFill>
              </a:defRPr>
            </a:lvl4pPr>
            <a:lvl5pPr indent="-318741" lvl="4" marL="2286000" algn="l">
              <a:spcBef>
                <a:spcPts val="661"/>
              </a:spcBef>
              <a:spcAft>
                <a:spcPts val="0"/>
              </a:spcAft>
              <a:buSzPts val="1420"/>
              <a:buChar char="◼"/>
              <a:defRPr sz="1543">
                <a:solidFill>
                  <a:schemeClr val="dk2"/>
                </a:solidFill>
              </a:defRPr>
            </a:lvl5pPr>
            <a:lvl6pPr indent="-318741" lvl="5" marL="2743200" algn="l">
              <a:spcBef>
                <a:spcPts val="661"/>
              </a:spcBef>
              <a:spcAft>
                <a:spcPts val="0"/>
              </a:spcAft>
              <a:buSzPts val="1420"/>
              <a:buChar char="◼"/>
              <a:defRPr sz="1543">
                <a:solidFill>
                  <a:schemeClr val="dk2"/>
                </a:solidFill>
              </a:defRPr>
            </a:lvl6pPr>
            <a:lvl7pPr indent="-318741" lvl="6" marL="3200400" algn="l">
              <a:spcBef>
                <a:spcPts val="661"/>
              </a:spcBef>
              <a:spcAft>
                <a:spcPts val="0"/>
              </a:spcAft>
              <a:buSzPts val="1420"/>
              <a:buChar char="◼"/>
              <a:defRPr sz="1543">
                <a:solidFill>
                  <a:schemeClr val="dk2"/>
                </a:solidFill>
              </a:defRPr>
            </a:lvl7pPr>
            <a:lvl8pPr indent="-318742" lvl="7" marL="3657600" algn="l">
              <a:spcBef>
                <a:spcPts val="661"/>
              </a:spcBef>
              <a:spcAft>
                <a:spcPts val="0"/>
              </a:spcAft>
              <a:buSzPts val="1420"/>
              <a:buChar char="◼"/>
              <a:defRPr sz="1543">
                <a:solidFill>
                  <a:schemeClr val="dk2"/>
                </a:solidFill>
              </a:defRPr>
            </a:lvl8pPr>
            <a:lvl9pPr indent="-318742" lvl="8" marL="4114800" algn="l">
              <a:spcBef>
                <a:spcPts val="661"/>
              </a:spcBef>
              <a:spcAft>
                <a:spcPts val="661"/>
              </a:spcAft>
              <a:buSzPts val="1420"/>
              <a:buChar char="◼"/>
              <a:defRPr sz="1543">
                <a:solidFill>
                  <a:schemeClr val="dk2"/>
                </a:solidFill>
              </a:defRPr>
            </a:lvl9pPr>
          </a:lstStyle>
          <a:p/>
        </p:txBody>
      </p:sp>
      <p:sp>
        <p:nvSpPr>
          <p:cNvPr id="71" name="Google Shape;71;p9"/>
          <p:cNvSpPr txBox="1"/>
          <p:nvPr>
            <p:ph idx="2" type="body"/>
          </p:nvPr>
        </p:nvSpPr>
        <p:spPr>
          <a:xfrm>
            <a:off x="4746644" y="5800706"/>
            <a:ext cx="4702227" cy="760063"/>
          </a:xfrm>
          <a:prstGeom prst="rect">
            <a:avLst/>
          </a:prstGeom>
          <a:noFill/>
          <a:ln>
            <a:noFill/>
          </a:ln>
        </p:spPr>
        <p:txBody>
          <a:bodyPr anchorCtr="0" anchor="ctr" bIns="45700" lIns="91425" spcFirstLastPara="1" rIns="91425" wrap="square" tIns="45700">
            <a:normAutofit/>
          </a:bodyPr>
          <a:lstStyle>
            <a:lvl1pPr indent="-228600" lvl="0" marL="457200" algn="r">
              <a:spcBef>
                <a:spcPts val="243"/>
              </a:spcBef>
              <a:spcAft>
                <a:spcPts val="0"/>
              </a:spcAft>
              <a:buSzPts val="1116"/>
              <a:buNone/>
              <a:defRPr sz="1213">
                <a:solidFill>
                  <a:schemeClr val="lt1"/>
                </a:solidFill>
              </a:defRPr>
            </a:lvl1pPr>
            <a:lvl2pPr indent="-228600" lvl="1" marL="914400" algn="l">
              <a:spcBef>
                <a:spcPts val="661"/>
              </a:spcBef>
              <a:spcAft>
                <a:spcPts val="0"/>
              </a:spcAft>
              <a:buSzPts val="1116"/>
              <a:buNone/>
              <a:defRPr sz="1213"/>
            </a:lvl2pPr>
            <a:lvl3pPr indent="-228600" lvl="2" marL="1371600" algn="l">
              <a:spcBef>
                <a:spcPts val="661"/>
              </a:spcBef>
              <a:spcAft>
                <a:spcPts val="0"/>
              </a:spcAft>
              <a:buSzPts val="1014"/>
              <a:buNone/>
              <a:defRPr sz="1102"/>
            </a:lvl3pPr>
            <a:lvl4pPr indent="-228600" lvl="3" marL="1828800" algn="l">
              <a:spcBef>
                <a:spcPts val="661"/>
              </a:spcBef>
              <a:spcAft>
                <a:spcPts val="0"/>
              </a:spcAft>
              <a:buSzPts val="913"/>
              <a:buNone/>
              <a:defRPr sz="992"/>
            </a:lvl4pPr>
            <a:lvl5pPr indent="-228600" lvl="4" marL="2286000" algn="l">
              <a:spcBef>
                <a:spcPts val="661"/>
              </a:spcBef>
              <a:spcAft>
                <a:spcPts val="0"/>
              </a:spcAft>
              <a:buSzPts val="913"/>
              <a:buNone/>
              <a:defRPr sz="992"/>
            </a:lvl5pPr>
            <a:lvl6pPr indent="-228600" lvl="5" marL="2743200" algn="l">
              <a:spcBef>
                <a:spcPts val="661"/>
              </a:spcBef>
              <a:spcAft>
                <a:spcPts val="0"/>
              </a:spcAft>
              <a:buSzPts val="913"/>
              <a:buNone/>
              <a:defRPr sz="992"/>
            </a:lvl6pPr>
            <a:lvl7pPr indent="-228600" lvl="6" marL="3200400" algn="l">
              <a:spcBef>
                <a:spcPts val="661"/>
              </a:spcBef>
              <a:spcAft>
                <a:spcPts val="0"/>
              </a:spcAft>
              <a:buSzPts val="913"/>
              <a:buNone/>
              <a:defRPr sz="992"/>
            </a:lvl7pPr>
            <a:lvl8pPr indent="-228600" lvl="7" marL="3657600" algn="l">
              <a:spcBef>
                <a:spcPts val="661"/>
              </a:spcBef>
              <a:spcAft>
                <a:spcPts val="0"/>
              </a:spcAft>
              <a:buSzPts val="913"/>
              <a:buNone/>
              <a:defRPr sz="992"/>
            </a:lvl8pPr>
            <a:lvl9pPr indent="-228600" lvl="8" marL="4114800" algn="l">
              <a:spcBef>
                <a:spcPts val="661"/>
              </a:spcBef>
              <a:spcAft>
                <a:spcPts val="661"/>
              </a:spcAft>
              <a:buSzPts val="913"/>
              <a:buNone/>
              <a:defRPr sz="992"/>
            </a:lvl9pPr>
          </a:lstStyle>
          <a:p/>
        </p:txBody>
      </p:sp>
      <p:sp>
        <p:nvSpPr>
          <p:cNvPr id="72" name="Google Shape;72;p9"/>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5" name="Shape 75"/>
        <p:cNvGrpSpPr/>
        <p:nvPr/>
      </p:nvGrpSpPr>
      <p:grpSpPr>
        <a:xfrm>
          <a:off x="0" y="0"/>
          <a:ext cx="0" cy="0"/>
          <a:chOff x="0" y="0"/>
          <a:chExt cx="0" cy="0"/>
        </a:xfrm>
      </p:grpSpPr>
      <p:sp>
        <p:nvSpPr>
          <p:cNvPr id="76" name="Google Shape;76;p10"/>
          <p:cNvSpPr txBox="1"/>
          <p:nvPr>
            <p:ph type="title"/>
          </p:nvPr>
        </p:nvSpPr>
        <p:spPr>
          <a:xfrm>
            <a:off x="640724" y="5173592"/>
            <a:ext cx="8808147" cy="62472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646"/>
              <a:buFont typeface="Gill Sans"/>
              <a:buNone/>
              <a:defRPr b="0" sz="2646">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p:nvPr>
            <p:ph idx="2" type="pic"/>
          </p:nvPr>
        </p:nvSpPr>
        <p:spPr>
          <a:xfrm>
            <a:off x="493992" y="661086"/>
            <a:ext cx="9082601" cy="3921212"/>
          </a:xfrm>
          <a:prstGeom prst="rect">
            <a:avLst/>
          </a:prstGeom>
          <a:noFill/>
          <a:ln>
            <a:noFill/>
          </a:ln>
        </p:spPr>
      </p:sp>
      <p:sp>
        <p:nvSpPr>
          <p:cNvPr id="78" name="Google Shape;78;p10"/>
          <p:cNvSpPr txBox="1"/>
          <p:nvPr>
            <p:ph idx="1" type="body"/>
          </p:nvPr>
        </p:nvSpPr>
        <p:spPr>
          <a:xfrm>
            <a:off x="640724" y="5798315"/>
            <a:ext cx="8808147" cy="659924"/>
          </a:xfrm>
          <a:prstGeom prst="rect">
            <a:avLst/>
          </a:prstGeom>
          <a:noFill/>
          <a:ln>
            <a:noFill/>
          </a:ln>
        </p:spPr>
        <p:txBody>
          <a:bodyPr anchorCtr="0" anchor="ctr" bIns="45700" lIns="91425" spcFirstLastPara="1" rIns="91425" wrap="square" tIns="45700">
            <a:normAutofit/>
          </a:bodyPr>
          <a:lstStyle>
            <a:lvl1pPr indent="-228600" lvl="0" marL="457200" algn="l">
              <a:spcBef>
                <a:spcPts val="265"/>
              </a:spcBef>
              <a:spcAft>
                <a:spcPts val="0"/>
              </a:spcAft>
              <a:buSzPts val="1217"/>
              <a:buNone/>
              <a:defRPr sz="1323"/>
            </a:lvl1pPr>
            <a:lvl2pPr indent="-228600" lvl="1" marL="914400" algn="l">
              <a:spcBef>
                <a:spcPts val="661"/>
              </a:spcBef>
              <a:spcAft>
                <a:spcPts val="0"/>
              </a:spcAft>
              <a:buSzPts val="1217"/>
              <a:buNone/>
              <a:defRPr sz="1323"/>
            </a:lvl2pPr>
            <a:lvl3pPr indent="-228600" lvl="2" marL="1371600" algn="l">
              <a:spcBef>
                <a:spcPts val="661"/>
              </a:spcBef>
              <a:spcAft>
                <a:spcPts val="0"/>
              </a:spcAft>
              <a:buSzPts val="1014"/>
              <a:buNone/>
              <a:defRPr sz="1102"/>
            </a:lvl3pPr>
            <a:lvl4pPr indent="-228600" lvl="3" marL="1828800" algn="l">
              <a:spcBef>
                <a:spcPts val="661"/>
              </a:spcBef>
              <a:spcAft>
                <a:spcPts val="0"/>
              </a:spcAft>
              <a:buSzPts val="913"/>
              <a:buNone/>
              <a:defRPr sz="992"/>
            </a:lvl4pPr>
            <a:lvl5pPr indent="-228600" lvl="4" marL="2286000" algn="l">
              <a:spcBef>
                <a:spcPts val="661"/>
              </a:spcBef>
              <a:spcAft>
                <a:spcPts val="0"/>
              </a:spcAft>
              <a:buSzPts val="913"/>
              <a:buNone/>
              <a:defRPr sz="992"/>
            </a:lvl5pPr>
            <a:lvl6pPr indent="-228600" lvl="5" marL="2743200" algn="l">
              <a:spcBef>
                <a:spcPts val="661"/>
              </a:spcBef>
              <a:spcAft>
                <a:spcPts val="0"/>
              </a:spcAft>
              <a:buSzPts val="913"/>
              <a:buNone/>
              <a:defRPr sz="992"/>
            </a:lvl6pPr>
            <a:lvl7pPr indent="-228600" lvl="6" marL="3200400" algn="l">
              <a:spcBef>
                <a:spcPts val="661"/>
              </a:spcBef>
              <a:spcAft>
                <a:spcPts val="0"/>
              </a:spcAft>
              <a:buSzPts val="913"/>
              <a:buNone/>
              <a:defRPr sz="992"/>
            </a:lvl7pPr>
            <a:lvl8pPr indent="-228600" lvl="7" marL="3657600" algn="l">
              <a:spcBef>
                <a:spcPts val="661"/>
              </a:spcBef>
              <a:spcAft>
                <a:spcPts val="0"/>
              </a:spcAft>
              <a:buSzPts val="913"/>
              <a:buNone/>
              <a:defRPr sz="992"/>
            </a:lvl8pPr>
            <a:lvl9pPr indent="-228600" lvl="8" marL="4114800" algn="l">
              <a:spcBef>
                <a:spcPts val="661"/>
              </a:spcBef>
              <a:spcAft>
                <a:spcPts val="661"/>
              </a:spcAft>
              <a:buSzPts val="913"/>
              <a:buNone/>
              <a:defRPr sz="992"/>
            </a:lvl9pPr>
          </a:lstStyle>
          <a:p/>
        </p:txBody>
      </p:sp>
      <p:sp>
        <p:nvSpPr>
          <p:cNvPr id="79" name="Google Shape;79;p10"/>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lt1"/>
              </a:buClr>
              <a:buSzPts val="3086"/>
              <a:buFont typeface="Gill Sans"/>
              <a:buNone/>
              <a:defRPr b="0" i="0" sz="3086"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
          <p:cNvSpPr txBox="1"/>
          <p:nvPr>
            <p:ph idx="1" type="body"/>
          </p:nvPr>
        </p:nvSpPr>
        <p:spPr>
          <a:xfrm>
            <a:off x="640724" y="2455961"/>
            <a:ext cx="8808147" cy="4002278"/>
          </a:xfrm>
          <a:prstGeom prst="rect">
            <a:avLst/>
          </a:prstGeom>
          <a:noFill/>
          <a:ln>
            <a:noFill/>
          </a:ln>
        </p:spPr>
        <p:txBody>
          <a:bodyPr anchorCtr="0" anchor="ctr" bIns="45700" lIns="91425" spcFirstLastPara="1" rIns="91425" wrap="square" tIns="45700">
            <a:normAutofit/>
          </a:bodyPr>
          <a:lstStyle>
            <a:lvl1pPr indent="-344505" lvl="0" marL="457200" marR="0" rtl="0" algn="l">
              <a:spcBef>
                <a:spcPts val="397"/>
              </a:spcBef>
              <a:spcAft>
                <a:spcPts val="0"/>
              </a:spcAft>
              <a:buClr>
                <a:schemeClr val="accent2"/>
              </a:buClr>
              <a:buSzPts val="1825"/>
              <a:buFont typeface="Noto Sans Symbols"/>
              <a:buChar char="◼"/>
              <a:defRPr b="0" i="0" sz="1984" u="none" cap="none" strike="noStrike">
                <a:solidFill>
                  <a:schemeClr val="dk2"/>
                </a:solidFill>
                <a:latin typeface="Gill Sans"/>
                <a:ea typeface="Gill Sans"/>
                <a:cs typeface="Gill Sans"/>
                <a:sym typeface="Gill Sans"/>
              </a:defRPr>
            </a:lvl1pPr>
            <a:lvl2pPr indent="-331652" lvl="1" marL="914400" marR="0" rtl="0" algn="l">
              <a:spcBef>
                <a:spcPts val="661"/>
              </a:spcBef>
              <a:spcAft>
                <a:spcPts val="0"/>
              </a:spcAft>
              <a:buClr>
                <a:schemeClr val="accent2"/>
              </a:buClr>
              <a:buSzPts val="1623"/>
              <a:buFont typeface="Noto Sans Symbols"/>
              <a:buChar char="◼"/>
              <a:defRPr b="0" i="0" sz="1764" u="none" cap="none" strike="noStrike">
                <a:solidFill>
                  <a:schemeClr val="dk2"/>
                </a:solidFill>
                <a:latin typeface="Gill Sans"/>
                <a:ea typeface="Gill Sans"/>
                <a:cs typeface="Gill Sans"/>
                <a:sym typeface="Gill Sans"/>
              </a:defRPr>
            </a:lvl2pPr>
            <a:lvl3pPr indent="-318742" lvl="2" marL="1371600" marR="0" rtl="0" algn="l">
              <a:spcBef>
                <a:spcPts val="661"/>
              </a:spcBef>
              <a:spcAft>
                <a:spcPts val="0"/>
              </a:spcAft>
              <a:buClr>
                <a:schemeClr val="accent2"/>
              </a:buClr>
              <a:buSzPts val="1420"/>
              <a:buFont typeface="Noto Sans Symbols"/>
              <a:buChar char="◼"/>
              <a:defRPr b="0" i="0" sz="1543" u="none" cap="none" strike="noStrike">
                <a:solidFill>
                  <a:schemeClr val="dk2"/>
                </a:solidFill>
                <a:latin typeface="Gill Sans"/>
                <a:ea typeface="Gill Sans"/>
                <a:cs typeface="Gill Sans"/>
                <a:sym typeface="Gill Sans"/>
              </a:defRPr>
            </a:lvl3pPr>
            <a:lvl4pPr indent="-305889" lvl="3" marL="18288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4pPr>
            <a:lvl5pPr indent="-305889" lvl="4" marL="22860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5pPr>
            <a:lvl6pPr indent="-305889" lvl="5" marL="27432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6pPr>
            <a:lvl7pPr indent="-305889" lvl="6" marL="32004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7pPr>
            <a:lvl8pPr indent="-305889" lvl="7" marL="36576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8pPr>
            <a:lvl9pPr indent="-305889" lvl="8" marL="4114800" marR="0" rtl="0" algn="l">
              <a:spcBef>
                <a:spcPts val="661"/>
              </a:spcBef>
              <a:spcAft>
                <a:spcPts val="661"/>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9pPr>
          </a:lstStyle>
          <a:p/>
        </p:txBody>
      </p:sp>
      <p:sp>
        <p:nvSpPr>
          <p:cNvPr id="12" name="Google Shape;12;p1"/>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marR="0" rtl="0" algn="r">
              <a:lnSpc>
                <a:spcPct val="93000"/>
              </a:lnSpc>
              <a:spcBef>
                <a:spcPts val="13"/>
              </a:spcBef>
              <a:spcAft>
                <a:spcPts val="0"/>
              </a:spcAft>
              <a:buSzPts val="1400"/>
              <a:buNone/>
              <a:defRPr b="0" i="0" sz="992" u="none" cap="none" strike="noStrike">
                <a:solidFill>
                  <a:schemeClr val="accent2"/>
                </a:solidFill>
                <a:latin typeface="Arial"/>
                <a:ea typeface="Arial"/>
                <a:cs typeface="Arial"/>
                <a:sym typeface="Arial"/>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marR="0" rtl="0" algn="l">
              <a:lnSpc>
                <a:spcPct val="93000"/>
              </a:lnSpc>
              <a:spcBef>
                <a:spcPts val="13"/>
              </a:spcBef>
              <a:spcAft>
                <a:spcPts val="0"/>
              </a:spcAft>
              <a:buSzPts val="1400"/>
              <a:buNone/>
              <a:defRPr b="0" i="0" sz="992" u="none" cap="none" strike="noStrike">
                <a:solidFill>
                  <a:schemeClr val="accent2"/>
                </a:solidFill>
                <a:latin typeface="Arial"/>
                <a:ea typeface="Arial"/>
                <a:cs typeface="Arial"/>
                <a:sym typeface="Arial"/>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1pPr>
            <a:lvl2pPr indent="0" lvl="1"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2pPr>
            <a:lvl3pPr indent="0" lvl="2"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3pPr>
            <a:lvl4pPr indent="0" lvl="3"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4pPr>
            <a:lvl5pPr indent="0" lvl="4"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5pPr>
            <a:lvl6pPr indent="0" lvl="5"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6pPr>
            <a:lvl7pPr indent="0" lvl="6"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7pPr>
            <a:lvl8pPr indent="0" lvl="7"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8pPr>
            <a:lvl9pPr indent="0" lvl="8"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
        <p:nvSpPr>
          <p:cNvPr id="15" name="Google Shape;15;p1"/>
          <p:cNvSpPr/>
          <p:nvPr/>
        </p:nvSpPr>
        <p:spPr>
          <a:xfrm>
            <a:off x="493990" y="486479"/>
            <a:ext cx="2998511" cy="11905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6588126" y="486479"/>
            <a:ext cx="2988469" cy="11905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3546079" y="486479"/>
            <a:ext cx="2988469" cy="11905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3"/>
          <p:cNvPicPr preferRelativeResize="0"/>
          <p:nvPr/>
        </p:nvPicPr>
        <p:blipFill>
          <a:blip r:embed="rId3">
            <a:alphaModFix/>
          </a:blip>
          <a:stretch>
            <a:fillRect/>
          </a:stretch>
        </p:blipFill>
        <p:spPr>
          <a:xfrm>
            <a:off x="1774100" y="2418000"/>
            <a:ext cx="6759276" cy="2963226"/>
          </a:xfrm>
          <a:prstGeom prst="rect">
            <a:avLst/>
          </a:prstGeom>
          <a:noFill/>
          <a:ln>
            <a:noFill/>
          </a:ln>
        </p:spPr>
      </p:pic>
      <p:sp>
        <p:nvSpPr>
          <p:cNvPr id="101" name="Google Shape;101;p13"/>
          <p:cNvSpPr txBox="1"/>
          <p:nvPr>
            <p:ph idx="1" type="body"/>
          </p:nvPr>
        </p:nvSpPr>
        <p:spPr>
          <a:xfrm>
            <a:off x="492775" y="5206288"/>
            <a:ext cx="9095100" cy="662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25"/>
              <a:buNone/>
            </a:pPr>
            <a:r>
              <a:rPr lang="es-CL"/>
              <a:t>Aguilera F, Allendes C, Guzman J, Menares E, Muñoz F, Reyes O-V. </a:t>
            </a:r>
            <a:endParaRPr/>
          </a:p>
        </p:txBody>
      </p:sp>
      <p:pic>
        <p:nvPicPr>
          <p:cNvPr descr="CIRCULO BICE VIDA | Salud | Hospital Clínico San Borja Arriarán" id="102" name="Google Shape;102;p13"/>
          <p:cNvPicPr preferRelativeResize="0"/>
          <p:nvPr/>
        </p:nvPicPr>
        <p:blipFill rotWithShape="1">
          <a:blip r:embed="rId4">
            <a:alphaModFix/>
          </a:blip>
          <a:srcRect b="0" l="17514" r="14986" t="0"/>
          <a:stretch/>
        </p:blipFill>
        <p:spPr>
          <a:xfrm>
            <a:off x="575825" y="757925"/>
            <a:ext cx="1585775" cy="1761975"/>
          </a:xfrm>
          <a:prstGeom prst="rect">
            <a:avLst/>
          </a:prstGeom>
          <a:noFill/>
          <a:ln>
            <a:noFill/>
          </a:ln>
        </p:spPr>
      </p:pic>
      <p:pic>
        <p:nvPicPr>
          <p:cNvPr descr="Apoyo a las víctimas de los incendios forestales – Laboratorio de Toxinas  Marinas. Universidad de Chile" id="103" name="Google Shape;103;p13"/>
          <p:cNvPicPr preferRelativeResize="0"/>
          <p:nvPr/>
        </p:nvPicPr>
        <p:blipFill rotWithShape="1">
          <a:blip r:embed="rId5">
            <a:alphaModFix/>
          </a:blip>
          <a:srcRect b="12714" l="0" r="0" t="10072"/>
          <a:stretch/>
        </p:blipFill>
        <p:spPr>
          <a:xfrm>
            <a:off x="7707325" y="757925"/>
            <a:ext cx="1685375" cy="1761975"/>
          </a:xfrm>
          <a:prstGeom prst="rect">
            <a:avLst/>
          </a:prstGeom>
          <a:noFill/>
          <a:ln>
            <a:noFill/>
          </a:ln>
        </p:spPr>
      </p:pic>
      <p:sp>
        <p:nvSpPr>
          <p:cNvPr id="104" name="Google Shape;104;p13"/>
          <p:cNvSpPr txBox="1"/>
          <p:nvPr>
            <p:ph idx="1" type="body"/>
          </p:nvPr>
        </p:nvSpPr>
        <p:spPr>
          <a:xfrm>
            <a:off x="564525" y="5768075"/>
            <a:ext cx="9095100" cy="662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25"/>
              <a:buNone/>
            </a:pPr>
            <a:r>
              <a:rPr b="1" lang="es-CL" sz="2984">
                <a:solidFill>
                  <a:schemeClr val="lt1"/>
                </a:solidFill>
              </a:rPr>
              <a:t> Effect of Salt Substitution on Cardiovascular Events and Death</a:t>
            </a:r>
            <a:endParaRPr b="1" sz="2984">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INTERNA</a:t>
            </a:r>
            <a:endParaRPr/>
          </a:p>
        </p:txBody>
      </p:sp>
      <p:grpSp>
        <p:nvGrpSpPr>
          <p:cNvPr id="221" name="Google Shape;221;p22"/>
          <p:cNvGrpSpPr/>
          <p:nvPr/>
        </p:nvGrpSpPr>
        <p:grpSpPr>
          <a:xfrm>
            <a:off x="519498" y="2489495"/>
            <a:ext cx="9060293" cy="860231"/>
            <a:chOff x="1593000" y="2322568"/>
            <a:chExt cx="5957975" cy="643500"/>
          </a:xfrm>
        </p:grpSpPr>
        <p:sp>
          <p:nvSpPr>
            <p:cNvPr id="222" name="Google Shape;222;p22"/>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rPr lang="es-CL"/>
                <a:t>No</a:t>
              </a:r>
              <a:endParaRPr/>
            </a:p>
          </p:txBody>
        </p:sp>
        <p:sp>
          <p:nvSpPr>
            <p:cNvPr id="223" name="Google Shape;223;p22"/>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24" name="Google Shape;224;p22"/>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25" name="Google Shape;225;p22"/>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300">
                  <a:solidFill>
                    <a:schemeClr val="lt1"/>
                  </a:solidFill>
                  <a:latin typeface="Gill Sans"/>
                  <a:ea typeface="Gill Sans"/>
                  <a:cs typeface="Gill Sans"/>
                  <a:sym typeface="Gill Sans"/>
                </a:rPr>
                <a:t>Sesgo de realización</a:t>
              </a:r>
              <a:endParaRPr sz="2300">
                <a:solidFill>
                  <a:schemeClr val="lt1"/>
                </a:solidFill>
                <a:latin typeface="Gill Sans"/>
                <a:ea typeface="Gill Sans"/>
                <a:cs typeface="Gill Sans"/>
                <a:sym typeface="Gill Sans"/>
              </a:endParaRPr>
            </a:p>
          </p:txBody>
        </p:sp>
        <p:sp>
          <p:nvSpPr>
            <p:cNvPr id="226" name="Google Shape;226;p22"/>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27" name="Google Shape;227;p22"/>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06</a:t>
              </a:r>
              <a:endParaRPr sz="2900">
                <a:solidFill>
                  <a:srgbClr val="FFFFFF"/>
                </a:solidFill>
                <a:latin typeface="Roboto Thin"/>
                <a:ea typeface="Roboto Thin"/>
                <a:cs typeface="Roboto Thin"/>
                <a:sym typeface="Roboto Thin"/>
              </a:endParaRPr>
            </a:p>
          </p:txBody>
        </p:sp>
      </p:grpSp>
      <p:grpSp>
        <p:nvGrpSpPr>
          <p:cNvPr id="228" name="Google Shape;228;p22"/>
          <p:cNvGrpSpPr/>
          <p:nvPr/>
        </p:nvGrpSpPr>
        <p:grpSpPr>
          <a:xfrm>
            <a:off x="519511" y="3349720"/>
            <a:ext cx="9060293" cy="860231"/>
            <a:chOff x="1593000" y="2322568"/>
            <a:chExt cx="5957975" cy="643500"/>
          </a:xfrm>
        </p:grpSpPr>
        <p:sp>
          <p:nvSpPr>
            <p:cNvPr id="229" name="Google Shape;229;p22"/>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0" name="Google Shape;230;p22"/>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1" name="Google Shape;231;p22"/>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2" name="Google Shape;232;p22"/>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200">
                  <a:solidFill>
                    <a:schemeClr val="lt1"/>
                  </a:solidFill>
                  <a:latin typeface="Gill Sans"/>
                  <a:ea typeface="Gill Sans"/>
                  <a:cs typeface="Gill Sans"/>
                  <a:sym typeface="Gill Sans"/>
                </a:rPr>
                <a:t>Sesgo de detección</a:t>
              </a:r>
              <a:endParaRPr sz="2200">
                <a:solidFill>
                  <a:schemeClr val="lt1"/>
                </a:solidFill>
                <a:latin typeface="Gill Sans"/>
                <a:ea typeface="Gill Sans"/>
                <a:cs typeface="Gill Sans"/>
                <a:sym typeface="Gill Sans"/>
              </a:endParaRPr>
            </a:p>
          </p:txBody>
        </p:sp>
        <p:sp>
          <p:nvSpPr>
            <p:cNvPr id="233" name="Google Shape;233;p22"/>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4" name="Google Shape;234;p22"/>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07</a:t>
              </a:r>
              <a:endParaRPr sz="2900">
                <a:solidFill>
                  <a:srgbClr val="FFFFFF"/>
                </a:solidFill>
                <a:latin typeface="Roboto Thin"/>
                <a:ea typeface="Roboto Thin"/>
                <a:cs typeface="Roboto Thin"/>
                <a:sym typeface="Roboto Thin"/>
              </a:endParaRPr>
            </a:p>
          </p:txBody>
        </p:sp>
        <p:sp>
          <p:nvSpPr>
            <p:cNvPr id="235" name="Google Shape;235;p22"/>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Sin ciego de evaluadores.</a:t>
              </a:r>
              <a:endParaRPr sz="1800">
                <a:solidFill>
                  <a:srgbClr val="0B7140"/>
                </a:solidFill>
                <a:latin typeface="Roboto"/>
                <a:ea typeface="Roboto"/>
                <a:cs typeface="Roboto"/>
                <a:sym typeface="Roboto"/>
              </a:endParaRPr>
            </a:p>
          </p:txBody>
        </p:sp>
      </p:grpSp>
      <p:grpSp>
        <p:nvGrpSpPr>
          <p:cNvPr id="236" name="Google Shape;236;p22"/>
          <p:cNvGrpSpPr/>
          <p:nvPr/>
        </p:nvGrpSpPr>
        <p:grpSpPr>
          <a:xfrm>
            <a:off x="519498" y="4209945"/>
            <a:ext cx="9060293" cy="860231"/>
            <a:chOff x="1593000" y="2322568"/>
            <a:chExt cx="5957975" cy="643500"/>
          </a:xfrm>
        </p:grpSpPr>
        <p:sp>
          <p:nvSpPr>
            <p:cNvPr id="237" name="Google Shape;237;p22"/>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8" name="Google Shape;238;p22"/>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9" name="Google Shape;239;p22"/>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0" name="Google Shape;240;p22"/>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200">
                  <a:solidFill>
                    <a:schemeClr val="lt1"/>
                  </a:solidFill>
                  <a:latin typeface="Gill Sans"/>
                  <a:ea typeface="Gill Sans"/>
                  <a:cs typeface="Gill Sans"/>
                  <a:sym typeface="Gill Sans"/>
                </a:rPr>
                <a:t>Sesgo de desgaste</a:t>
              </a:r>
              <a:endParaRPr sz="2200">
                <a:solidFill>
                  <a:schemeClr val="lt1"/>
                </a:solidFill>
                <a:latin typeface="Gill Sans"/>
                <a:ea typeface="Gill Sans"/>
                <a:cs typeface="Gill Sans"/>
                <a:sym typeface="Gill Sans"/>
              </a:endParaRPr>
            </a:p>
          </p:txBody>
        </p:sp>
        <p:sp>
          <p:nvSpPr>
            <p:cNvPr id="241" name="Google Shape;241;p22"/>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2" name="Google Shape;242;p22"/>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08</a:t>
              </a:r>
              <a:endParaRPr sz="2900">
                <a:solidFill>
                  <a:srgbClr val="FFFFFF"/>
                </a:solidFill>
                <a:latin typeface="Roboto Thin"/>
                <a:ea typeface="Roboto Thin"/>
                <a:cs typeface="Roboto Thin"/>
                <a:sym typeface="Roboto Thin"/>
              </a:endParaRPr>
            </a:p>
          </p:txBody>
        </p:sp>
        <p:sp>
          <p:nvSpPr>
            <p:cNvPr id="243" name="Google Shape;243;p22"/>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No hay certeza respecto a los abandonos.</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Sin metodo para objetivar.</a:t>
              </a:r>
              <a:endParaRPr sz="1800">
                <a:solidFill>
                  <a:srgbClr val="0B7140"/>
                </a:solidFill>
                <a:latin typeface="Roboto"/>
                <a:ea typeface="Roboto"/>
                <a:cs typeface="Roboto"/>
                <a:sym typeface="Roboto"/>
              </a:endParaRPr>
            </a:p>
          </p:txBody>
        </p:sp>
      </p:grpSp>
      <p:grpSp>
        <p:nvGrpSpPr>
          <p:cNvPr id="244" name="Google Shape;244;p22"/>
          <p:cNvGrpSpPr/>
          <p:nvPr/>
        </p:nvGrpSpPr>
        <p:grpSpPr>
          <a:xfrm>
            <a:off x="519498" y="5070170"/>
            <a:ext cx="9060293" cy="860231"/>
            <a:chOff x="1593000" y="2322568"/>
            <a:chExt cx="5957975" cy="643500"/>
          </a:xfrm>
        </p:grpSpPr>
        <p:sp>
          <p:nvSpPr>
            <p:cNvPr id="245" name="Google Shape;245;p22"/>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6" name="Google Shape;246;p22"/>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7" name="Google Shape;247;p22"/>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8" name="Google Shape;248;p22"/>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300">
                  <a:solidFill>
                    <a:schemeClr val="lt1"/>
                  </a:solidFill>
                  <a:latin typeface="Gill Sans"/>
                  <a:ea typeface="Gill Sans"/>
                  <a:cs typeface="Gill Sans"/>
                  <a:sym typeface="Gill Sans"/>
                </a:rPr>
                <a:t>Sesgo de notificación</a:t>
              </a:r>
              <a:endParaRPr sz="2300">
                <a:solidFill>
                  <a:schemeClr val="lt1"/>
                </a:solidFill>
                <a:latin typeface="Gill Sans"/>
                <a:ea typeface="Gill Sans"/>
                <a:cs typeface="Gill Sans"/>
                <a:sym typeface="Gill Sans"/>
              </a:endParaRPr>
            </a:p>
          </p:txBody>
        </p:sp>
        <p:sp>
          <p:nvSpPr>
            <p:cNvPr id="249" name="Google Shape;249;p22"/>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50" name="Google Shape;250;p22"/>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09</a:t>
              </a:r>
              <a:endParaRPr sz="2900">
                <a:solidFill>
                  <a:srgbClr val="FFFFFF"/>
                </a:solidFill>
                <a:latin typeface="Roboto Thin"/>
                <a:ea typeface="Roboto Thin"/>
                <a:cs typeface="Roboto Thin"/>
                <a:sym typeface="Roboto Thin"/>
              </a:endParaRPr>
            </a:p>
          </p:txBody>
        </p:sp>
        <p:sp>
          <p:nvSpPr>
            <p:cNvPr id="251" name="Google Shape;251;p22"/>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Protocolo respecto a resultados.</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Difiere del </a:t>
              </a:r>
              <a:r>
                <a:rPr lang="es-CL" sz="1800">
                  <a:solidFill>
                    <a:srgbClr val="0B7140"/>
                  </a:solidFill>
                  <a:latin typeface="Roboto"/>
                  <a:ea typeface="Roboto"/>
                  <a:cs typeface="Roboto"/>
                  <a:sym typeface="Roboto"/>
                </a:rPr>
                <a:t>título</a:t>
              </a:r>
              <a:r>
                <a:rPr lang="es-CL" sz="1800">
                  <a:solidFill>
                    <a:srgbClr val="0B7140"/>
                  </a:solidFill>
                  <a:latin typeface="Roboto"/>
                  <a:ea typeface="Roboto"/>
                  <a:cs typeface="Roboto"/>
                  <a:sym typeface="Roboto"/>
                </a:rPr>
                <a:t>.</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Resultados presentados</a:t>
              </a:r>
              <a:endParaRPr sz="1800">
                <a:solidFill>
                  <a:srgbClr val="0B7140"/>
                </a:solidFill>
                <a:latin typeface="Roboto"/>
                <a:ea typeface="Roboto"/>
                <a:cs typeface="Roboto"/>
                <a:sym typeface="Roboto"/>
              </a:endParaRPr>
            </a:p>
          </p:txBody>
        </p:sp>
      </p:grpSp>
      <p:sp>
        <p:nvSpPr>
          <p:cNvPr id="252" name="Google Shape;252;p22"/>
          <p:cNvSpPr/>
          <p:nvPr/>
        </p:nvSpPr>
        <p:spPr>
          <a:xfrm>
            <a:off x="4835839" y="2490312"/>
            <a:ext cx="4518300" cy="8586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No existe ciego de participantes, ni operadores.</a:t>
            </a:r>
            <a:endParaRPr sz="1800">
              <a:solidFill>
                <a:srgbClr val="0B714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3"/>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EXTERNA</a:t>
            </a:r>
            <a:endParaRPr/>
          </a:p>
        </p:txBody>
      </p:sp>
      <p:sp>
        <p:nvSpPr>
          <p:cNvPr id="259" name="Google Shape;259;p23"/>
          <p:cNvSpPr txBox="1"/>
          <p:nvPr/>
        </p:nvSpPr>
        <p:spPr>
          <a:xfrm>
            <a:off x="430725" y="3096675"/>
            <a:ext cx="9018000" cy="38790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Gill Sans"/>
              <a:buChar char="●"/>
            </a:pPr>
            <a:r>
              <a:rPr lang="es-CL" sz="2100">
                <a:latin typeface="Gill Sans"/>
                <a:ea typeface="Gill Sans"/>
                <a:cs typeface="Gill Sans"/>
                <a:sym typeface="Gill Sans"/>
              </a:rPr>
              <a:t>¿Cuán diferente es mi paciente de aquellos incluidos en el estudio?</a:t>
            </a:r>
            <a:endParaRPr sz="2100">
              <a:latin typeface="Gill Sans"/>
              <a:ea typeface="Gill Sans"/>
              <a:cs typeface="Gill Sans"/>
              <a:sym typeface="Gill Sans"/>
            </a:endParaRPr>
          </a:p>
          <a:p>
            <a:pPr indent="457200" lvl="0" marL="457200" rtl="0" algn="l">
              <a:spcBef>
                <a:spcPts val="0"/>
              </a:spcBef>
              <a:spcAft>
                <a:spcPts val="0"/>
              </a:spcAft>
              <a:buNone/>
            </a:pPr>
            <a:r>
              <a:rPr lang="es-CL" sz="1900">
                <a:latin typeface="Gill Sans"/>
                <a:ea typeface="Gill Sans"/>
                <a:cs typeface="Gill Sans"/>
                <a:sym typeface="Gill Sans"/>
              </a:rPr>
              <a:t>Población asiática.</a:t>
            </a:r>
            <a:endParaRPr sz="1900">
              <a:latin typeface="Gill Sans"/>
              <a:ea typeface="Gill Sans"/>
              <a:cs typeface="Gill Sans"/>
              <a:sym typeface="Gill Sans"/>
            </a:endParaRPr>
          </a:p>
          <a:p>
            <a:pPr indent="457200" lvl="0" marL="457200" rtl="0" algn="l">
              <a:spcBef>
                <a:spcPts val="0"/>
              </a:spcBef>
              <a:spcAft>
                <a:spcPts val="0"/>
              </a:spcAft>
              <a:buNone/>
            </a:pPr>
            <a:r>
              <a:rPr lang="es-CL" sz="1900">
                <a:latin typeface="Gill Sans"/>
                <a:ea typeface="Gill Sans"/>
                <a:cs typeface="Gill Sans"/>
                <a:sym typeface="Gill Sans"/>
              </a:rPr>
              <a:t>Rural.</a:t>
            </a:r>
            <a:endParaRPr sz="1900">
              <a:latin typeface="Gill Sans"/>
              <a:ea typeface="Gill Sans"/>
              <a:cs typeface="Gill Sans"/>
              <a:sym typeface="Gill Sans"/>
            </a:endParaRPr>
          </a:p>
          <a:p>
            <a:pPr indent="457200" lvl="0" marL="457200" rtl="0" algn="l">
              <a:spcBef>
                <a:spcPts val="0"/>
              </a:spcBef>
              <a:spcAft>
                <a:spcPts val="0"/>
              </a:spcAft>
              <a:buNone/>
            </a:pPr>
            <a:r>
              <a:rPr lang="es-CL" sz="1900">
                <a:latin typeface="Gill Sans"/>
                <a:ea typeface="Gill Sans"/>
                <a:cs typeface="Gill Sans"/>
                <a:sym typeface="Gill Sans"/>
              </a:rPr>
              <a:t>FRCV distintos (epidemiología)</a:t>
            </a:r>
            <a:endParaRPr sz="1900">
              <a:latin typeface="Gill Sans"/>
              <a:ea typeface="Gill Sans"/>
              <a:cs typeface="Gill Sans"/>
              <a:sym typeface="Gill Sans"/>
            </a:endParaRPr>
          </a:p>
          <a:p>
            <a:pPr indent="0" lvl="0" marL="0" rtl="0" algn="l">
              <a:spcBef>
                <a:spcPts val="0"/>
              </a:spcBef>
              <a:spcAft>
                <a:spcPts val="0"/>
              </a:spcAft>
              <a:buNone/>
            </a:pPr>
            <a:r>
              <a:t/>
            </a:r>
            <a:endParaRPr sz="2100">
              <a:latin typeface="Gill Sans"/>
              <a:ea typeface="Gill Sans"/>
              <a:cs typeface="Gill Sans"/>
              <a:sym typeface="Gill Sans"/>
            </a:endParaRPr>
          </a:p>
          <a:p>
            <a:pPr indent="-361950" lvl="0" marL="457200" rtl="0" algn="l">
              <a:spcBef>
                <a:spcPts val="0"/>
              </a:spcBef>
              <a:spcAft>
                <a:spcPts val="0"/>
              </a:spcAft>
              <a:buSzPts val="2100"/>
              <a:buFont typeface="Gill Sans"/>
              <a:buChar char="●"/>
            </a:pPr>
            <a:r>
              <a:rPr lang="es-CL" sz="2100">
                <a:latin typeface="Gill Sans"/>
                <a:ea typeface="Gill Sans"/>
                <a:cs typeface="Gill Sans"/>
                <a:sym typeface="Gill Sans"/>
              </a:rPr>
              <a:t>¿Se consideron todos los resultados relevantes para la toma de </a:t>
            </a:r>
            <a:r>
              <a:rPr lang="es-CL" sz="2100">
                <a:latin typeface="Gill Sans"/>
                <a:ea typeface="Gill Sans"/>
                <a:cs typeface="Gill Sans"/>
                <a:sym typeface="Gill Sans"/>
              </a:rPr>
              <a:t>decisiones</a:t>
            </a:r>
            <a:r>
              <a:rPr lang="es-CL" sz="2100">
                <a:latin typeface="Gill Sans"/>
                <a:ea typeface="Gill Sans"/>
                <a:cs typeface="Gill Sans"/>
                <a:sym typeface="Gill Sans"/>
              </a:rPr>
              <a:t>?</a:t>
            </a:r>
            <a:endParaRPr sz="2100">
              <a:latin typeface="Gill Sans"/>
              <a:ea typeface="Gill Sans"/>
              <a:cs typeface="Gill Sans"/>
              <a:sym typeface="Gill Sans"/>
            </a:endParaRPr>
          </a:p>
          <a:p>
            <a:pPr indent="457200" lvl="0" marL="457200" rtl="0" algn="l">
              <a:spcBef>
                <a:spcPts val="0"/>
              </a:spcBef>
              <a:spcAft>
                <a:spcPts val="0"/>
              </a:spcAft>
              <a:buNone/>
            </a:pPr>
            <a:r>
              <a:rPr lang="es-CL" sz="1900">
                <a:latin typeface="Gill Sans"/>
                <a:ea typeface="Gill Sans"/>
                <a:cs typeface="Gill Sans"/>
                <a:sym typeface="Gill Sans"/>
              </a:rPr>
              <a:t>¿Caracterización estandarizada de FRCV/Fx Renal/Hidroelectrolítico?</a:t>
            </a:r>
            <a:endParaRPr sz="1900">
              <a:latin typeface="Gill Sans"/>
              <a:ea typeface="Gill Sans"/>
              <a:cs typeface="Gill Sans"/>
              <a:sym typeface="Gill Sans"/>
            </a:endParaRPr>
          </a:p>
          <a:p>
            <a:pPr indent="0" lvl="0" marL="0" rtl="0" algn="l">
              <a:spcBef>
                <a:spcPts val="0"/>
              </a:spcBef>
              <a:spcAft>
                <a:spcPts val="0"/>
              </a:spcAft>
              <a:buNone/>
            </a:pPr>
            <a:r>
              <a:t/>
            </a:r>
            <a:endParaRPr sz="2100">
              <a:latin typeface="Gill Sans"/>
              <a:ea typeface="Gill Sans"/>
              <a:cs typeface="Gill Sans"/>
              <a:sym typeface="Gill Sans"/>
            </a:endParaRPr>
          </a:p>
          <a:p>
            <a:pPr indent="-361950" lvl="0" marL="457200" rtl="0" algn="l">
              <a:spcBef>
                <a:spcPts val="0"/>
              </a:spcBef>
              <a:spcAft>
                <a:spcPts val="0"/>
              </a:spcAft>
              <a:buSzPts val="2100"/>
              <a:buFont typeface="Gill Sans"/>
              <a:buChar char="●"/>
            </a:pPr>
            <a:r>
              <a:rPr lang="es-CL" sz="2100">
                <a:latin typeface="Gill Sans"/>
                <a:ea typeface="Gill Sans"/>
                <a:cs typeface="Gill Sans"/>
                <a:sym typeface="Gill Sans"/>
              </a:rPr>
              <a:t>¿Los beneficios obtenidos por la intervención son suficientes para justificar los costos y efectos adversos?</a:t>
            </a:r>
            <a:endParaRPr sz="2100">
              <a:latin typeface="Gill Sans"/>
              <a:ea typeface="Gill Sans"/>
              <a:cs typeface="Gill Sans"/>
              <a:sym typeface="Gill Sans"/>
            </a:endParaRPr>
          </a:p>
          <a:p>
            <a:pPr indent="457200" lvl="0" marL="457200" rtl="0" algn="l">
              <a:spcBef>
                <a:spcPts val="0"/>
              </a:spcBef>
              <a:spcAft>
                <a:spcPts val="0"/>
              </a:spcAft>
              <a:buNone/>
            </a:pPr>
            <a:r>
              <a:rPr lang="es-CL" sz="1900">
                <a:latin typeface="Gill Sans"/>
                <a:ea typeface="Gill Sans"/>
                <a:cs typeface="Gill Sans"/>
                <a:sym typeface="Gill Sans"/>
              </a:rPr>
              <a:t>Valor biosal: 3 veces aprox (probablemente asequible)</a:t>
            </a:r>
            <a:endParaRPr sz="1900">
              <a:latin typeface="Gill Sans"/>
              <a:ea typeface="Gill Sans"/>
              <a:cs typeface="Gill Sans"/>
              <a:sym typeface="Gill Sans"/>
            </a:endParaRPr>
          </a:p>
          <a:p>
            <a:pPr indent="457200" lvl="0" marL="457200" rtl="0" algn="l">
              <a:spcBef>
                <a:spcPts val="0"/>
              </a:spcBef>
              <a:spcAft>
                <a:spcPts val="0"/>
              </a:spcAft>
              <a:buNone/>
            </a:pPr>
            <a:r>
              <a:rPr lang="es-CL" sz="1900">
                <a:latin typeface="Gill Sans"/>
                <a:ea typeface="Gill Sans"/>
                <a:cs typeface="Gill Sans"/>
                <a:sym typeface="Gill Sans"/>
              </a:rPr>
              <a:t>Efectos adversos: Medición poco fiable… ¿confiamos en los resultados?</a:t>
            </a:r>
            <a:endParaRPr sz="1900">
              <a:latin typeface="Gill Sans"/>
              <a:ea typeface="Gill Sans"/>
              <a:cs typeface="Gill Sans"/>
              <a:sym typeface="Gill Sans"/>
            </a:endParaRPr>
          </a:p>
        </p:txBody>
      </p:sp>
      <p:sp>
        <p:nvSpPr>
          <p:cNvPr id="260" name="Google Shape;260;p23"/>
          <p:cNvSpPr/>
          <p:nvPr/>
        </p:nvSpPr>
        <p:spPr>
          <a:xfrm>
            <a:off x="636313" y="2172950"/>
            <a:ext cx="8808000" cy="702900"/>
          </a:xfrm>
          <a:prstGeom prst="rect">
            <a:avLst/>
          </a:prstGeom>
          <a:solidFill>
            <a:srgbClr val="F6B26B"/>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CL" sz="2800">
                <a:latin typeface="Gill Sans"/>
                <a:ea typeface="Gill Sans"/>
                <a:cs typeface="Gill Sans"/>
                <a:sym typeface="Gill Sans"/>
              </a:rPr>
              <a:t>¿Son generalizables estos resultados?</a:t>
            </a:r>
            <a:endParaRPr sz="2800">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4"/>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APLICACIÓN</a:t>
            </a:r>
            <a:r>
              <a:rPr lang="es-CL"/>
              <a:t> </a:t>
            </a:r>
            <a:r>
              <a:rPr lang="es-CL"/>
              <a:t>CLÍNICA</a:t>
            </a:r>
            <a:endParaRPr/>
          </a:p>
        </p:txBody>
      </p:sp>
      <p:pic>
        <p:nvPicPr>
          <p:cNvPr descr="Apoyo a las víctimas de los incendios forestales – Laboratorio de Toxinas  Marinas. Universidad de Chile" id="267" name="Google Shape;267;p24"/>
          <p:cNvPicPr preferRelativeResize="0"/>
          <p:nvPr/>
        </p:nvPicPr>
        <p:blipFill rotWithShape="1">
          <a:blip r:embed="rId3">
            <a:alphaModFix/>
          </a:blip>
          <a:srcRect b="12717" l="10418" r="13754" t="10068"/>
          <a:stretch/>
        </p:blipFill>
        <p:spPr>
          <a:xfrm>
            <a:off x="9094211" y="6156100"/>
            <a:ext cx="986414" cy="1360049"/>
          </a:xfrm>
          <a:prstGeom prst="rect">
            <a:avLst/>
          </a:prstGeom>
          <a:noFill/>
          <a:ln>
            <a:noFill/>
          </a:ln>
        </p:spPr>
      </p:pic>
      <p:graphicFrame>
        <p:nvGraphicFramePr>
          <p:cNvPr id="268" name="Google Shape;268;p24"/>
          <p:cNvGraphicFramePr/>
          <p:nvPr/>
        </p:nvGraphicFramePr>
        <p:xfrm>
          <a:off x="640688" y="2181243"/>
          <a:ext cx="3000000" cy="3000000"/>
        </p:xfrm>
        <a:graphic>
          <a:graphicData uri="http://schemas.openxmlformats.org/drawingml/2006/table">
            <a:tbl>
              <a:tblPr>
                <a:noFill/>
                <a:tableStyleId>{5F7EDC1C-2703-4AF0-AB69-D550B905BFFA}</a:tableStyleId>
              </a:tblPr>
              <a:tblGrid>
                <a:gridCol w="4146375"/>
                <a:gridCol w="4535750"/>
              </a:tblGrid>
              <a:tr h="1076425">
                <a:tc>
                  <a:txBody>
                    <a:bodyPr/>
                    <a:lstStyle/>
                    <a:p>
                      <a:pPr indent="0" lvl="0" marL="0" rtl="0" algn="l">
                        <a:spcBef>
                          <a:spcPts val="0"/>
                        </a:spcBef>
                        <a:spcAft>
                          <a:spcPts val="0"/>
                        </a:spcAft>
                        <a:buNone/>
                      </a:pPr>
                      <a:r>
                        <a:rPr lang="es-CL" sz="1900"/>
                        <a:t>Poblaciones no comparables</a:t>
                      </a:r>
                      <a:endParaRPr sz="1900"/>
                    </a:p>
                  </a:txBody>
                  <a:tcPr marT="91425" marB="91425" marR="91425" marL="91425" anchor="ctr"/>
                </a:tc>
                <a:tc>
                  <a:txBody>
                    <a:bodyPr/>
                    <a:lstStyle/>
                    <a:p>
                      <a:pPr indent="0" lvl="0" marL="0" rtl="0" algn="just">
                        <a:spcBef>
                          <a:spcPts val="0"/>
                        </a:spcBef>
                        <a:spcAft>
                          <a:spcPts val="0"/>
                        </a:spcAft>
                        <a:buNone/>
                      </a:pPr>
                      <a:r>
                        <a:rPr lang="es-CL" sz="1900"/>
                        <a:t>Costumbres distintas, distinta alimentación, distinta epidemiología</a:t>
                      </a:r>
                      <a:endParaRPr sz="1900"/>
                    </a:p>
                  </a:txBody>
                  <a:tcPr marT="91425" marB="91425" marR="91425" marL="91425" anchor="ctr"/>
                </a:tc>
              </a:tr>
              <a:tr h="1108425">
                <a:tc>
                  <a:txBody>
                    <a:bodyPr/>
                    <a:lstStyle/>
                    <a:p>
                      <a:pPr indent="0" lvl="0" marL="0" rtl="0" algn="l">
                        <a:spcBef>
                          <a:spcPts val="0"/>
                        </a:spcBef>
                        <a:spcAft>
                          <a:spcPts val="0"/>
                        </a:spcAft>
                        <a:buNone/>
                      </a:pPr>
                      <a:r>
                        <a:rPr lang="es-CL" sz="1900"/>
                        <a:t>      </a:t>
                      </a:r>
                      <a:r>
                        <a:rPr lang="es-CL" sz="1900"/>
                        <a:t>Efectos sobre la kalemia</a:t>
                      </a:r>
                      <a:endParaRPr sz="1900"/>
                    </a:p>
                  </a:txBody>
                  <a:tcPr marT="91425" marB="91425" marR="91425" marL="91425" anchor="ctr"/>
                </a:tc>
                <a:tc>
                  <a:txBody>
                    <a:bodyPr/>
                    <a:lstStyle/>
                    <a:p>
                      <a:pPr indent="0" lvl="0" marL="0" rtl="0" algn="just">
                        <a:spcBef>
                          <a:spcPts val="0"/>
                        </a:spcBef>
                        <a:spcAft>
                          <a:spcPts val="0"/>
                        </a:spcAft>
                        <a:buNone/>
                      </a:pPr>
                      <a:r>
                        <a:rPr lang="es-CL" sz="1900"/>
                        <a:t>No sabemos qué efectos tuvo el uso de sustitutos de la sal sobre la kalemia, ya que no se midió. </a:t>
                      </a:r>
                      <a:endParaRPr sz="1900"/>
                    </a:p>
                  </a:txBody>
                  <a:tcPr marT="91425" marB="91425" marR="91425" marL="91425" anchor="ctr"/>
                </a:tc>
              </a:tr>
              <a:tr h="1638550">
                <a:tc>
                  <a:txBody>
                    <a:bodyPr/>
                    <a:lstStyle/>
                    <a:p>
                      <a:pPr indent="0" lvl="0" marL="0" rtl="0" algn="l">
                        <a:spcBef>
                          <a:spcPts val="0"/>
                        </a:spcBef>
                        <a:spcAft>
                          <a:spcPts val="0"/>
                        </a:spcAft>
                        <a:buNone/>
                      </a:pPr>
                      <a:r>
                        <a:rPr lang="es-CL" sz="1800"/>
                        <a:t>             </a:t>
                      </a:r>
                      <a:r>
                        <a:rPr lang="es-CL" sz="1800"/>
                        <a:t>Baja Validez externa</a:t>
                      </a:r>
                      <a:endParaRPr sz="1800"/>
                    </a:p>
                  </a:txBody>
                  <a:tcPr marT="91425" marB="91425" marR="91425" marL="91425" anchor="ctr"/>
                </a:tc>
                <a:tc>
                  <a:txBody>
                    <a:bodyPr/>
                    <a:lstStyle/>
                    <a:p>
                      <a:pPr indent="0" lvl="0" marL="0" rtl="0" algn="just">
                        <a:spcBef>
                          <a:spcPts val="0"/>
                        </a:spcBef>
                        <a:spcAft>
                          <a:spcPts val="0"/>
                        </a:spcAft>
                        <a:buNone/>
                      </a:pPr>
                      <a:r>
                        <a:rPr lang="es-CL" sz="1800"/>
                        <a:t>Factores que alteran magnitud del estudio: Mala adherencia a uso de sustitutos de la sal (%?), consumo de sal regular fuera del hogar, uso de sustitutos de la sal en grupo control. </a:t>
                      </a:r>
                      <a:endParaRPr sz="1800"/>
                    </a:p>
                  </a:txBody>
                  <a:tcPr marT="91425" marB="91425" marR="91425" marL="91425" anchor="ctr"/>
                </a:tc>
              </a:tr>
              <a:tr h="1076425">
                <a:tc>
                  <a:txBody>
                    <a:bodyPr/>
                    <a:lstStyle/>
                    <a:p>
                      <a:pPr indent="0" lvl="0" marL="0" rtl="0" algn="ctr">
                        <a:spcBef>
                          <a:spcPts val="0"/>
                        </a:spcBef>
                        <a:spcAft>
                          <a:spcPts val="0"/>
                        </a:spcAft>
                        <a:buNone/>
                      </a:pPr>
                      <a:r>
                        <a:rPr lang="es-CL" sz="1800"/>
                        <a:t>COSTO   </a:t>
                      </a:r>
                      <a:endParaRPr sz="1800"/>
                    </a:p>
                  </a:txBody>
                  <a:tcPr marT="91425" marB="91425" marR="91425" marL="91425" anchor="ctr"/>
                </a:tc>
                <a:tc>
                  <a:txBody>
                    <a:bodyPr/>
                    <a:lstStyle/>
                    <a:p>
                      <a:pPr indent="0" lvl="0" marL="0" rtl="0" algn="l">
                        <a:spcBef>
                          <a:spcPts val="0"/>
                        </a:spcBef>
                        <a:spcAft>
                          <a:spcPts val="0"/>
                        </a:spcAft>
                        <a:buNone/>
                      </a:pPr>
                      <a:r>
                        <a:rPr lang="es-CL" sz="1800"/>
                        <a:t>El costo de sustitutos de sal es mayor que la sal común</a:t>
                      </a:r>
                      <a:endParaRPr sz="1800"/>
                    </a:p>
                  </a:txBody>
                  <a:tcPr marT="91425" marB="91425" marR="91425" marL="91425" anchor="ctr"/>
                </a:tc>
              </a:tr>
            </a:tbl>
          </a:graphicData>
        </a:graphic>
      </p:graphicFrame>
      <p:sp>
        <p:nvSpPr>
          <p:cNvPr id="269" name="Google Shape;269;p24"/>
          <p:cNvSpPr/>
          <p:nvPr/>
        </p:nvSpPr>
        <p:spPr>
          <a:xfrm>
            <a:off x="4124150" y="2565125"/>
            <a:ext cx="538500" cy="3714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p:nvPr/>
        </p:nvSpPr>
        <p:spPr>
          <a:xfrm>
            <a:off x="4103000" y="3661325"/>
            <a:ext cx="538500" cy="3714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a:off x="4103000" y="4952213"/>
            <a:ext cx="538500" cy="3714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4"/>
          <p:cNvSpPr/>
          <p:nvPr/>
        </p:nvSpPr>
        <p:spPr>
          <a:xfrm>
            <a:off x="4103000" y="6319788"/>
            <a:ext cx="538500" cy="3714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txBox="1"/>
          <p:nvPr>
            <p:ph type="title"/>
          </p:nvPr>
        </p:nvSpPr>
        <p:spPr>
          <a:xfrm>
            <a:off x="640724" y="757813"/>
            <a:ext cx="8808000" cy="11943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3086"/>
              <a:buFont typeface="Gill Sans"/>
              <a:buNone/>
            </a:pPr>
            <a:r>
              <a:rPr lang="es-CL"/>
              <a:t>DISCUSIÓN</a:t>
            </a:r>
            <a:endParaRPr/>
          </a:p>
        </p:txBody>
      </p:sp>
      <p:pic>
        <p:nvPicPr>
          <p:cNvPr descr="CIRCULO BICE VIDA | Salud | Hospital Clínico San Borja Arriarán" id="278" name="Google Shape;278;p25"/>
          <p:cNvPicPr preferRelativeResize="0"/>
          <p:nvPr/>
        </p:nvPicPr>
        <p:blipFill rotWithShape="1">
          <a:blip r:embed="rId3">
            <a:alphaModFix/>
          </a:blip>
          <a:srcRect b="0" l="17516" r="14984" t="0"/>
          <a:stretch/>
        </p:blipFill>
        <p:spPr>
          <a:xfrm>
            <a:off x="0" y="6405749"/>
            <a:ext cx="1074864" cy="1194300"/>
          </a:xfrm>
          <a:prstGeom prst="rect">
            <a:avLst/>
          </a:prstGeom>
          <a:noFill/>
          <a:ln>
            <a:noFill/>
          </a:ln>
        </p:spPr>
      </p:pic>
      <p:sp>
        <p:nvSpPr>
          <p:cNvPr id="279" name="Google Shape;279;p25"/>
          <p:cNvSpPr txBox="1"/>
          <p:nvPr>
            <p:ph idx="1" type="body"/>
          </p:nvPr>
        </p:nvSpPr>
        <p:spPr>
          <a:xfrm>
            <a:off x="640725" y="2326148"/>
            <a:ext cx="4299000" cy="4649400"/>
          </a:xfrm>
          <a:prstGeom prst="rect">
            <a:avLst/>
          </a:prstGeom>
        </p:spPr>
        <p:txBody>
          <a:bodyPr anchorCtr="0" anchor="ctr" bIns="45700" lIns="91425" spcFirstLastPara="1" rIns="91425" wrap="square" tIns="45700">
            <a:normAutofit/>
          </a:bodyPr>
          <a:lstStyle/>
          <a:p>
            <a:pPr indent="-340106" lvl="0" marL="457200" rtl="0" algn="l">
              <a:spcBef>
                <a:spcPts val="360"/>
              </a:spcBef>
              <a:spcAft>
                <a:spcPts val="0"/>
              </a:spcAft>
              <a:buSzPts val="1756"/>
              <a:buChar char="◼"/>
            </a:pPr>
            <a:r>
              <a:rPr lang="es-CL" sz="2084"/>
              <a:t>5 años de seguimiento uso de sustituto</a:t>
            </a:r>
            <a:endParaRPr sz="2084"/>
          </a:p>
          <a:p>
            <a:pPr indent="-340106" lvl="1" marL="914400" rtl="0" algn="l">
              <a:spcBef>
                <a:spcPts val="0"/>
              </a:spcBef>
              <a:spcAft>
                <a:spcPts val="0"/>
              </a:spcAft>
              <a:buSzPts val="1756"/>
              <a:buChar char="◼"/>
            </a:pPr>
            <a:r>
              <a:rPr lang="es-CL" sz="1864"/>
              <a:t>91,7% sustitutos de la sal</a:t>
            </a:r>
            <a:endParaRPr sz="1864"/>
          </a:p>
          <a:p>
            <a:pPr indent="-340106" lvl="1" marL="914400" rtl="0" algn="l">
              <a:spcBef>
                <a:spcPts val="0"/>
              </a:spcBef>
              <a:spcAft>
                <a:spcPts val="0"/>
              </a:spcAft>
              <a:buSzPts val="1756"/>
              <a:buChar char="◼"/>
            </a:pPr>
            <a:r>
              <a:rPr lang="es-CL" sz="1864"/>
              <a:t>6,4% sal corriente. </a:t>
            </a:r>
            <a:endParaRPr sz="1864"/>
          </a:p>
          <a:p>
            <a:pPr indent="0" lvl="0" marL="457200" rtl="0" algn="l">
              <a:spcBef>
                <a:spcPts val="661"/>
              </a:spcBef>
              <a:spcAft>
                <a:spcPts val="0"/>
              </a:spcAft>
              <a:buNone/>
            </a:pPr>
            <a:r>
              <a:t/>
            </a:r>
            <a:endParaRPr sz="2084"/>
          </a:p>
          <a:p>
            <a:pPr indent="-340106" lvl="0" marL="457200" rtl="0" algn="l">
              <a:spcBef>
                <a:spcPts val="661"/>
              </a:spcBef>
              <a:spcAft>
                <a:spcPts val="0"/>
              </a:spcAft>
              <a:buSzPts val="1756"/>
              <a:buChar char="◼"/>
            </a:pPr>
            <a:r>
              <a:rPr lang="es-CL" sz="2084"/>
              <a:t>No toma de laboratorio</a:t>
            </a:r>
            <a:endParaRPr sz="2084"/>
          </a:p>
          <a:p>
            <a:pPr indent="0" lvl="0" marL="457200" rtl="0" algn="l">
              <a:spcBef>
                <a:spcPts val="661"/>
              </a:spcBef>
              <a:spcAft>
                <a:spcPts val="0"/>
              </a:spcAft>
              <a:buNone/>
            </a:pPr>
            <a:r>
              <a:t/>
            </a:r>
            <a:endParaRPr sz="2084"/>
          </a:p>
          <a:p>
            <a:pPr indent="-333756" lvl="0" marL="457200" rtl="0" algn="l">
              <a:spcBef>
                <a:spcPts val="661"/>
              </a:spcBef>
              <a:spcAft>
                <a:spcPts val="0"/>
              </a:spcAft>
              <a:buSzPts val="1656"/>
              <a:buChar char="◼"/>
            </a:pPr>
            <a:r>
              <a:rPr lang="es-CL" sz="2084"/>
              <a:t>Uso de fármacos antihipertensivos en un cuarto de los participantes.</a:t>
            </a:r>
            <a:r>
              <a:rPr lang="es-CL"/>
              <a:t> </a:t>
            </a:r>
            <a:endParaRPr/>
          </a:p>
          <a:p>
            <a:pPr indent="0" lvl="0" marL="457200" rtl="0" algn="l">
              <a:spcBef>
                <a:spcPts val="661"/>
              </a:spcBef>
              <a:spcAft>
                <a:spcPts val="0"/>
              </a:spcAft>
              <a:buNone/>
            </a:pPr>
            <a:r>
              <a:t/>
            </a:r>
            <a:endParaRPr/>
          </a:p>
          <a:p>
            <a:pPr indent="-333756" lvl="0" marL="457200" rtl="0" algn="l">
              <a:spcBef>
                <a:spcPts val="661"/>
              </a:spcBef>
              <a:spcAft>
                <a:spcPts val="0"/>
              </a:spcAft>
              <a:buSzPts val="1656"/>
              <a:buChar char="◼"/>
            </a:pPr>
            <a:r>
              <a:rPr lang="es-CL"/>
              <a:t>No hay claridad en toma de datos para obtener los outcomes</a:t>
            </a:r>
            <a:endParaRPr/>
          </a:p>
        </p:txBody>
      </p:sp>
      <p:sp>
        <p:nvSpPr>
          <p:cNvPr id="280" name="Google Shape;280;p25"/>
          <p:cNvSpPr txBox="1"/>
          <p:nvPr>
            <p:ph idx="2" type="body"/>
          </p:nvPr>
        </p:nvSpPr>
        <p:spPr>
          <a:xfrm>
            <a:off x="5140950" y="2455948"/>
            <a:ext cx="4308000" cy="4649400"/>
          </a:xfrm>
          <a:prstGeom prst="rect">
            <a:avLst/>
          </a:prstGeom>
        </p:spPr>
        <p:txBody>
          <a:bodyPr anchorCtr="0" anchor="ctr" bIns="45700" lIns="91425" spcFirstLastPara="1" rIns="91425" wrap="square" tIns="45700">
            <a:normAutofit/>
          </a:bodyPr>
          <a:lstStyle/>
          <a:p>
            <a:pPr indent="-333756" lvl="0" marL="457200" rtl="0" algn="l">
              <a:spcBef>
                <a:spcPts val="360"/>
              </a:spcBef>
              <a:spcAft>
                <a:spcPts val="0"/>
              </a:spcAft>
              <a:buSzPts val="1656"/>
              <a:buChar char="◼"/>
            </a:pPr>
            <a:r>
              <a:rPr lang="es-CL"/>
              <a:t>79,3% antihipertensivo ¿cuál?</a:t>
            </a:r>
            <a:endParaRPr/>
          </a:p>
          <a:p>
            <a:pPr indent="-333756" lvl="1" marL="914400" rtl="0" algn="l">
              <a:spcBef>
                <a:spcPts val="0"/>
              </a:spcBef>
              <a:spcAft>
                <a:spcPts val="0"/>
              </a:spcAft>
              <a:buSzPts val="1656"/>
              <a:buChar char="◼"/>
            </a:pPr>
            <a:r>
              <a:rPr lang="es-CL"/>
              <a:t>¿Afecta los resultados?</a:t>
            </a:r>
            <a:endParaRPr/>
          </a:p>
          <a:p>
            <a:pPr indent="0" lvl="0" marL="0" rtl="0" algn="l">
              <a:spcBef>
                <a:spcPts val="661"/>
              </a:spcBef>
              <a:spcAft>
                <a:spcPts val="0"/>
              </a:spcAft>
              <a:buNone/>
            </a:pPr>
            <a:r>
              <a:t/>
            </a:r>
            <a:endParaRPr/>
          </a:p>
          <a:p>
            <a:pPr indent="-333756" lvl="0" marL="457200" rtl="0" algn="l">
              <a:spcBef>
                <a:spcPts val="661"/>
              </a:spcBef>
              <a:spcAft>
                <a:spcPts val="0"/>
              </a:spcAft>
              <a:buSzPts val="1656"/>
              <a:buChar char="◼"/>
            </a:pPr>
            <a:r>
              <a:rPr lang="es-CL"/>
              <a:t>¿Qué medidas ocuparon para convencer a los pacientes del uso de sustitutos de la sal?</a:t>
            </a:r>
            <a:endParaRPr/>
          </a:p>
          <a:p>
            <a:pPr indent="0" lvl="0" marL="457200" rtl="0" algn="l">
              <a:spcBef>
                <a:spcPts val="661"/>
              </a:spcBef>
              <a:spcAft>
                <a:spcPts val="0"/>
              </a:spcAft>
              <a:buNone/>
            </a:pPr>
            <a:r>
              <a:t/>
            </a:r>
            <a:endParaRPr/>
          </a:p>
          <a:p>
            <a:pPr indent="-333756" lvl="0" marL="457200" rtl="0" algn="l">
              <a:spcBef>
                <a:spcPts val="661"/>
              </a:spcBef>
              <a:spcAft>
                <a:spcPts val="0"/>
              </a:spcAft>
              <a:buSzPts val="1656"/>
              <a:buChar char="◼"/>
            </a:pPr>
            <a:r>
              <a:rPr lang="es-CL"/>
              <a:t>¿Tuvieron un impacto en la cantidad de sal que usaron los participantes?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ph type="title"/>
          </p:nvPr>
        </p:nvSpPr>
        <p:spPr>
          <a:xfrm>
            <a:off x="640724" y="757813"/>
            <a:ext cx="8808000" cy="11943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3086"/>
              <a:buFont typeface="Gill Sans"/>
              <a:buNone/>
            </a:pPr>
            <a:r>
              <a:rPr lang="es-CL"/>
              <a:t>CONCLUSIÓN</a:t>
            </a:r>
            <a:endParaRPr/>
          </a:p>
        </p:txBody>
      </p:sp>
      <p:pic>
        <p:nvPicPr>
          <p:cNvPr descr="Apoyo a las víctimas de los incendios forestales – Laboratorio de Toxinas  Marinas. Universidad de Chile" id="286" name="Google Shape;286;p26"/>
          <p:cNvPicPr preferRelativeResize="0"/>
          <p:nvPr/>
        </p:nvPicPr>
        <p:blipFill rotWithShape="1">
          <a:blip r:embed="rId3">
            <a:alphaModFix/>
          </a:blip>
          <a:srcRect b="12714" l="10416" r="13760" t="10072"/>
          <a:stretch/>
        </p:blipFill>
        <p:spPr>
          <a:xfrm>
            <a:off x="9094211" y="6156100"/>
            <a:ext cx="986414" cy="1360049"/>
          </a:xfrm>
          <a:prstGeom prst="rect">
            <a:avLst/>
          </a:prstGeom>
          <a:noFill/>
          <a:ln>
            <a:noFill/>
          </a:ln>
        </p:spPr>
      </p:pic>
      <p:sp>
        <p:nvSpPr>
          <p:cNvPr id="287" name="Google Shape;287;p26"/>
          <p:cNvSpPr txBox="1"/>
          <p:nvPr>
            <p:ph idx="1" type="body"/>
          </p:nvPr>
        </p:nvSpPr>
        <p:spPr>
          <a:xfrm>
            <a:off x="636325" y="1998100"/>
            <a:ext cx="8808000" cy="2640900"/>
          </a:xfrm>
          <a:prstGeom prst="rect">
            <a:avLst/>
          </a:prstGeom>
        </p:spPr>
        <p:txBody>
          <a:bodyPr anchorCtr="0" anchor="ctr" bIns="45700" lIns="91425" spcFirstLastPara="1" rIns="91425" wrap="square" tIns="45700">
            <a:normAutofit/>
          </a:bodyPr>
          <a:lstStyle/>
          <a:p>
            <a:pPr indent="0" lvl="0" marL="0" rtl="0" algn="ctr">
              <a:spcBef>
                <a:spcPts val="360"/>
              </a:spcBef>
              <a:spcAft>
                <a:spcPts val="661"/>
              </a:spcAft>
              <a:buNone/>
            </a:pPr>
            <a:r>
              <a:rPr lang="es-CL" sz="2284"/>
              <a:t>En pacientes con una media de edad de 65 años y </a:t>
            </a:r>
            <a:r>
              <a:rPr b="1" lang="es-CL" sz="2284"/>
              <a:t>antecedentes de accidente cerebrovascular o hipertensión arteria</a:t>
            </a:r>
            <a:r>
              <a:rPr lang="es-CL" sz="2284"/>
              <a:t>l, el uso de un sustituto de sal </a:t>
            </a:r>
            <a:r>
              <a:rPr b="1" lang="es-CL" sz="2284">
                <a:solidFill>
                  <a:schemeClr val="accent2"/>
                </a:solidFill>
              </a:rPr>
              <a:t>redujo los riesgos </a:t>
            </a:r>
            <a:r>
              <a:rPr lang="es-CL" sz="2284"/>
              <a:t>de </a:t>
            </a:r>
            <a:r>
              <a:rPr b="1" lang="es-CL" sz="2284">
                <a:solidFill>
                  <a:schemeClr val="accent2"/>
                </a:solidFill>
              </a:rPr>
              <a:t>accidente cerebrovascular, eventos cardiovasculares mayores y muerte por cualquier causa.</a:t>
            </a:r>
            <a:r>
              <a:rPr lang="es-CL" sz="2284"/>
              <a:t> </a:t>
            </a:r>
            <a:endParaRPr sz="2284"/>
          </a:p>
        </p:txBody>
      </p:sp>
      <p:sp>
        <p:nvSpPr>
          <p:cNvPr id="288" name="Google Shape;288;p26"/>
          <p:cNvSpPr/>
          <p:nvPr/>
        </p:nvSpPr>
        <p:spPr>
          <a:xfrm>
            <a:off x="4685625" y="4428725"/>
            <a:ext cx="742500" cy="859800"/>
          </a:xfrm>
          <a:prstGeom prst="downArrow">
            <a:avLst>
              <a:gd fmla="val 50000" name="adj1"/>
              <a:gd fmla="val 50000" name="adj2"/>
            </a:avLst>
          </a:prstGeom>
          <a:solidFill>
            <a:srgbClr val="ED7D3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27"/>
          <p:cNvPicPr preferRelativeResize="0"/>
          <p:nvPr/>
        </p:nvPicPr>
        <p:blipFill>
          <a:blip r:embed="rId3">
            <a:alphaModFix/>
          </a:blip>
          <a:stretch>
            <a:fillRect/>
          </a:stretch>
        </p:blipFill>
        <p:spPr>
          <a:xfrm>
            <a:off x="1509800" y="1154128"/>
            <a:ext cx="7061025" cy="3530500"/>
          </a:xfrm>
          <a:prstGeom prst="rect">
            <a:avLst/>
          </a:prstGeom>
          <a:noFill/>
          <a:ln>
            <a:noFill/>
          </a:ln>
        </p:spPr>
      </p:pic>
      <p:sp>
        <p:nvSpPr>
          <p:cNvPr id="294" name="Google Shape;294;p27"/>
          <p:cNvSpPr txBox="1"/>
          <p:nvPr>
            <p:ph idx="4294967295" type="ctrTitle"/>
          </p:nvPr>
        </p:nvSpPr>
        <p:spPr>
          <a:xfrm>
            <a:off x="679908" y="5084011"/>
            <a:ext cx="8808000" cy="11037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accent1"/>
              </a:buClr>
              <a:buSzPts val="5400"/>
              <a:buFont typeface="Gill Sans"/>
              <a:buNone/>
            </a:pPr>
            <a:r>
              <a:rPr b="1" lang="es-CL" sz="5400">
                <a:solidFill>
                  <a:schemeClr val="accent4"/>
                </a:solidFill>
              </a:rPr>
              <a:t>MUCHAS GRACIAS</a:t>
            </a:r>
            <a:endParaRPr b="1" sz="5400">
              <a:solidFill>
                <a:schemeClr val="accent4"/>
              </a:solidFill>
            </a:endParaRPr>
          </a:p>
        </p:txBody>
      </p:sp>
      <p:sp>
        <p:nvSpPr>
          <p:cNvPr id="295" name="Google Shape;295;p27"/>
          <p:cNvSpPr txBox="1"/>
          <p:nvPr/>
        </p:nvSpPr>
        <p:spPr>
          <a:xfrm>
            <a:off x="722113" y="6729700"/>
            <a:ext cx="863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CL">
                <a:latin typeface="Gill Sans"/>
                <a:ea typeface="Gill Sans"/>
                <a:cs typeface="Gill Sans"/>
                <a:sym typeface="Gill Sans"/>
              </a:rPr>
              <a:t>*El grupo de becadas 2021 declara no tener conflicto de interés con respecto a la marca Biosal</a:t>
            </a:r>
            <a:endParaRPr>
              <a:latin typeface="Gill Sans"/>
              <a:ea typeface="Gill Sans"/>
              <a:cs typeface="Gill Sans"/>
              <a:sym typeface="Gill Sans"/>
            </a:endParaRPr>
          </a:p>
        </p:txBody>
      </p:sp>
      <p:sp>
        <p:nvSpPr>
          <p:cNvPr id="296" name="Google Shape;296;p27"/>
          <p:cNvSpPr txBox="1"/>
          <p:nvPr>
            <p:ph idx="4294967295" type="ctrTitle"/>
          </p:nvPr>
        </p:nvSpPr>
        <p:spPr>
          <a:xfrm>
            <a:off x="351400" y="2284225"/>
            <a:ext cx="9576900" cy="1504800"/>
          </a:xfrm>
          <a:prstGeom prst="rect">
            <a:avLst/>
          </a:prstGeom>
          <a:solidFill>
            <a:schemeClr val="accent2"/>
          </a:solid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4860"/>
              <a:buFont typeface="Gill Sans"/>
              <a:buNone/>
            </a:pPr>
            <a:r>
              <a:rPr b="1" lang="es-CL" sz="3160"/>
              <a:t>Posible efecto de uso de sustitutos de sal en un nuevo ACV fatal hemorrágico autoreportado en población rural china de alto riesgo cardiovascular</a:t>
            </a:r>
            <a:endParaRPr b="1" sz="316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CIRCULO BICE VIDA | Salud | Hospital Clínico San Borja Arriarán" id="302" name="Google Shape;302;p28"/>
          <p:cNvPicPr preferRelativeResize="0"/>
          <p:nvPr/>
        </p:nvPicPr>
        <p:blipFill rotWithShape="1">
          <a:blip r:embed="rId3">
            <a:alphaModFix/>
          </a:blip>
          <a:srcRect b="0" l="0" r="0" t="0"/>
          <a:stretch/>
        </p:blipFill>
        <p:spPr>
          <a:xfrm>
            <a:off x="5256336" y="3779837"/>
            <a:ext cx="3783856" cy="2837892"/>
          </a:xfrm>
          <a:prstGeom prst="rect">
            <a:avLst/>
          </a:prstGeom>
          <a:noFill/>
          <a:ln>
            <a:noFill/>
          </a:ln>
        </p:spPr>
      </p:pic>
      <p:pic>
        <p:nvPicPr>
          <p:cNvPr descr="Apoyo a las víctimas de los incendios forestales – Laboratorio de Toxinas  Marinas. Universidad de Chile" id="303" name="Google Shape;303;p28"/>
          <p:cNvPicPr preferRelativeResize="0"/>
          <p:nvPr/>
        </p:nvPicPr>
        <p:blipFill rotWithShape="1">
          <a:blip r:embed="rId4">
            <a:alphaModFix/>
          </a:blip>
          <a:srcRect b="12714" l="0" r="0" t="10072"/>
          <a:stretch/>
        </p:blipFill>
        <p:spPr>
          <a:xfrm>
            <a:off x="464647" y="724379"/>
            <a:ext cx="1407313" cy="14712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9"/>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Secciones</a:t>
            </a:r>
            <a:endParaRPr/>
          </a:p>
        </p:txBody>
      </p:sp>
      <p:sp>
        <p:nvSpPr>
          <p:cNvPr id="310" name="Google Shape;310;p29"/>
          <p:cNvSpPr txBox="1"/>
          <p:nvPr>
            <p:ph idx="1" type="body"/>
          </p:nvPr>
        </p:nvSpPr>
        <p:spPr>
          <a:xfrm>
            <a:off x="381000" y="2217875"/>
            <a:ext cx="9535800" cy="5341800"/>
          </a:xfrm>
          <a:prstGeom prst="rect">
            <a:avLst/>
          </a:prstGeom>
        </p:spPr>
        <p:txBody>
          <a:bodyPr anchorCtr="0" anchor="ctr" bIns="45700" lIns="91425" spcFirstLastPara="1" rIns="91425" wrap="square" tIns="45700">
            <a:normAutofit fontScale="92500" lnSpcReduction="20000"/>
          </a:bodyPr>
          <a:lstStyle/>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Introducción, conclusión, aplicación clínica y discusión del RCT</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Revisión del RCT en relación a los sección señalados</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Una diapositiva por cada sección</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Metodología del estudio</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Revisión y descripción de la metodología del estudio</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5 diapositivas como máximo</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Validez Interna y validez externa</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Evaluación crítica de ambas variables</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1-2 diapositivas por cada tema</a:t>
            </a:r>
            <a:endParaRPr sz="2500">
              <a:solidFill>
                <a:schemeClr val="dk1"/>
              </a:solidFill>
              <a:latin typeface="Times New Roman"/>
              <a:ea typeface="Times New Roman"/>
              <a:cs typeface="Times New Roman"/>
              <a:sym typeface="Times New Roman"/>
            </a:endParaRPr>
          </a:p>
          <a:p>
            <a:pPr indent="-375443" lvl="0" marL="4572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Discusión entre los equipos para confección final del PPT según el orden a continuación:</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Introducción, metodología, validez interna y validez externa, aplicación clínica, conclusiones y discusión del RCT</a:t>
            </a:r>
            <a:endParaRPr sz="2500">
              <a:solidFill>
                <a:schemeClr val="dk1"/>
              </a:solidFill>
              <a:latin typeface="Times New Roman"/>
              <a:ea typeface="Times New Roman"/>
              <a:cs typeface="Times New Roman"/>
              <a:sym typeface="Times New Roman"/>
            </a:endParaRPr>
          </a:p>
          <a:p>
            <a:pPr indent="-316706" lvl="0" marL="457200" rtl="0" algn="l">
              <a:spcBef>
                <a:spcPts val="0"/>
              </a:spcBef>
              <a:spcAft>
                <a:spcPts val="0"/>
              </a:spcAft>
              <a:buClr>
                <a:schemeClr val="dk1"/>
              </a:buClr>
              <a:buSzPct val="100000"/>
              <a:buFont typeface="Times New Roman"/>
              <a:buChar char="-"/>
            </a:pPr>
            <a:r>
              <a:t/>
            </a:r>
            <a:endParaRPr sz="1500">
              <a:solidFill>
                <a:schemeClr val="dk1"/>
              </a:solidFill>
              <a:latin typeface="Times New Roman"/>
              <a:ea typeface="Times New Roman"/>
              <a:cs typeface="Times New Roman"/>
              <a:sym typeface="Times New Roman"/>
            </a:endParaRPr>
          </a:p>
          <a:p>
            <a:pPr indent="0" lvl="0" marL="0" rtl="0" algn="l">
              <a:spcBef>
                <a:spcPts val="360"/>
              </a:spcBef>
              <a:spcAft>
                <a:spcPts val="661"/>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CIRCULO BICE VIDA | Salud | Hospital Clínico San Borja Arriarán" id="315" name="Google Shape;315;p30"/>
          <p:cNvPicPr preferRelativeResize="0"/>
          <p:nvPr/>
        </p:nvPicPr>
        <p:blipFill rotWithShape="1">
          <a:blip r:embed="rId3">
            <a:alphaModFix/>
          </a:blip>
          <a:srcRect b="0" l="17514" r="14986" t="0"/>
          <a:stretch/>
        </p:blipFill>
        <p:spPr>
          <a:xfrm>
            <a:off x="8800799" y="6111717"/>
            <a:ext cx="1296144" cy="1440160"/>
          </a:xfrm>
          <a:prstGeom prst="rect">
            <a:avLst/>
          </a:prstGeom>
          <a:noFill/>
          <a:ln>
            <a:noFill/>
          </a:ln>
        </p:spPr>
      </p:pic>
      <p:pic>
        <p:nvPicPr>
          <p:cNvPr descr="Apoyo a las víctimas de los incendios forestales – Laboratorio de Toxinas  Marinas. Universidad de Chile" id="316" name="Google Shape;316;p30"/>
          <p:cNvPicPr preferRelativeResize="0"/>
          <p:nvPr/>
        </p:nvPicPr>
        <p:blipFill rotWithShape="1">
          <a:blip r:embed="rId4">
            <a:alphaModFix/>
          </a:blip>
          <a:srcRect b="12714" l="9524" r="9524" t="10072"/>
          <a:stretch/>
        </p:blipFill>
        <p:spPr>
          <a:xfrm>
            <a:off x="-248" y="6091691"/>
            <a:ext cx="1152128" cy="1440160"/>
          </a:xfrm>
          <a:prstGeom prst="rect">
            <a:avLst/>
          </a:prstGeom>
          <a:noFill/>
          <a:ln>
            <a:noFill/>
          </a:ln>
        </p:spPr>
      </p:pic>
      <p:sp>
        <p:nvSpPr>
          <p:cNvPr id="317" name="Google Shape;317;p30"/>
          <p:cNvSpPr txBox="1"/>
          <p:nvPr/>
        </p:nvSpPr>
        <p:spPr>
          <a:xfrm>
            <a:off x="431800" y="757813"/>
            <a:ext cx="8008959" cy="11941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29F"/>
              </a:buClr>
              <a:buSzPts val="3086"/>
              <a:buFont typeface="Times New Roman"/>
              <a:buNone/>
            </a:pPr>
            <a:r>
              <a:rPr b="0" i="0" lang="es-CL" sz="3086" u="none" cap="none" strike="noStrike">
                <a:solidFill>
                  <a:srgbClr val="00729F"/>
                </a:solidFill>
                <a:latin typeface="Gill Sans"/>
                <a:ea typeface="Gill Sans"/>
                <a:cs typeface="Gill Sans"/>
                <a:sym typeface="Gill Sans"/>
              </a:rPr>
              <a:t>BIBLIOGRAFÍA</a:t>
            </a:r>
            <a:endParaRPr b="0" i="0" sz="3086" u="none" cap="none" strike="noStrike">
              <a:solidFill>
                <a:srgbClr val="00729F"/>
              </a:solidFill>
              <a:latin typeface="Gill Sans"/>
              <a:ea typeface="Gill Sans"/>
              <a:cs typeface="Gill Sans"/>
              <a:sym typeface="Gill Sans"/>
            </a:endParaRPr>
          </a:p>
        </p:txBody>
      </p:sp>
      <p:sp>
        <p:nvSpPr>
          <p:cNvPr id="318" name="Google Shape;318;p30"/>
          <p:cNvSpPr txBox="1"/>
          <p:nvPr/>
        </p:nvSpPr>
        <p:spPr>
          <a:xfrm>
            <a:off x="640724" y="1475581"/>
            <a:ext cx="8808147" cy="4002279"/>
          </a:xfrm>
          <a:prstGeom prst="rect">
            <a:avLst/>
          </a:prstGeom>
          <a:noFill/>
          <a:ln>
            <a:noFill/>
          </a:ln>
        </p:spPr>
        <p:txBody>
          <a:bodyPr anchorCtr="0" anchor="t" bIns="45700" lIns="91425" spcFirstLastPara="1" rIns="91425" wrap="square" tIns="45700">
            <a:noAutofit/>
          </a:bodyPr>
          <a:lstStyle/>
          <a:p>
            <a:pPr indent="-221398" lvl="0" marL="337304" marR="0" rtl="0" algn="l">
              <a:lnSpc>
                <a:spcPct val="100000"/>
              </a:lnSpc>
              <a:spcBef>
                <a:spcPts val="0"/>
              </a:spcBef>
              <a:spcAft>
                <a:spcPts val="0"/>
              </a:spcAft>
              <a:buClr>
                <a:schemeClr val="accent2"/>
              </a:buClr>
              <a:buSzPts val="1825"/>
              <a:buFont typeface="Noto Sans Symbols"/>
              <a:buNone/>
            </a:pPr>
            <a:r>
              <a:t/>
            </a:r>
            <a:endParaRPr b="0" i="0" sz="1984" u="none" cap="none" strike="noStrike">
              <a:solidFill>
                <a:schemeClr val="dk2"/>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ph type="title"/>
          </p:nvPr>
        </p:nvSpPr>
        <p:spPr>
          <a:xfrm>
            <a:off x="640724" y="757813"/>
            <a:ext cx="8808000" cy="11943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086"/>
              <a:buFont typeface="Gill Sans"/>
              <a:buNone/>
            </a:pPr>
            <a:r>
              <a:rPr lang="es-CL"/>
              <a:t>INTRODUCCIÓN</a:t>
            </a:r>
            <a:endParaRPr/>
          </a:p>
        </p:txBody>
      </p:sp>
      <p:pic>
        <p:nvPicPr>
          <p:cNvPr descr="Apoyo a las víctimas de los incendios forestales – Laboratorio de Toxinas  Marinas. Universidad de Chile" id="110" name="Google Shape;110;p14"/>
          <p:cNvPicPr preferRelativeResize="0"/>
          <p:nvPr/>
        </p:nvPicPr>
        <p:blipFill rotWithShape="1">
          <a:blip r:embed="rId3">
            <a:alphaModFix/>
          </a:blip>
          <a:srcRect b="12714" l="10416" r="13760" t="10072"/>
          <a:stretch/>
        </p:blipFill>
        <p:spPr>
          <a:xfrm>
            <a:off x="-248" y="623070"/>
            <a:ext cx="1036115" cy="1428576"/>
          </a:xfrm>
          <a:prstGeom prst="rect">
            <a:avLst/>
          </a:prstGeom>
          <a:solidFill>
            <a:schemeClr val="lt1"/>
          </a:solidFill>
          <a:ln>
            <a:noFill/>
          </a:ln>
        </p:spPr>
      </p:pic>
      <p:pic>
        <p:nvPicPr>
          <p:cNvPr descr="CIRCULO BICE VIDA | Salud | Hospital Clínico San Borja Arriarán" id="111" name="Google Shape;111;p14"/>
          <p:cNvPicPr preferRelativeResize="0"/>
          <p:nvPr/>
        </p:nvPicPr>
        <p:blipFill rotWithShape="1">
          <a:blip r:embed="rId4">
            <a:alphaModFix/>
          </a:blip>
          <a:srcRect b="0" l="17514" r="14986" t="0"/>
          <a:stretch/>
        </p:blipFill>
        <p:spPr>
          <a:xfrm>
            <a:off x="8800799" y="634818"/>
            <a:ext cx="1296144" cy="1440160"/>
          </a:xfrm>
          <a:prstGeom prst="rect">
            <a:avLst/>
          </a:prstGeom>
          <a:noFill/>
          <a:ln>
            <a:noFill/>
          </a:ln>
        </p:spPr>
      </p:pic>
      <p:sp>
        <p:nvSpPr>
          <p:cNvPr id="112" name="Google Shape;112;p14"/>
          <p:cNvSpPr txBox="1"/>
          <p:nvPr>
            <p:ph idx="1" type="body"/>
          </p:nvPr>
        </p:nvSpPr>
        <p:spPr>
          <a:xfrm>
            <a:off x="876975" y="2190612"/>
            <a:ext cx="8808000" cy="999900"/>
          </a:xfrm>
          <a:prstGeom prst="rect">
            <a:avLst/>
          </a:prstGeom>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lang="es-CL" sz="1800">
                <a:solidFill>
                  <a:schemeClr val="dk1"/>
                </a:solidFill>
                <a:latin typeface="Arial"/>
                <a:ea typeface="Arial"/>
                <a:cs typeface="Arial"/>
                <a:sym typeface="Arial"/>
              </a:rPr>
              <a:t>Hay evidencia que respalda que la  reducción del sodio en la dieta reduce la presión arterial y el riesgo de desarrollar enfermedades cardiovasculares. </a:t>
            </a:r>
            <a:endParaRPr sz="1800">
              <a:solidFill>
                <a:schemeClr val="dk1"/>
              </a:solidFill>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1800">
              <a:solidFill>
                <a:schemeClr val="dk1"/>
              </a:solidFill>
              <a:latin typeface="Arial"/>
              <a:ea typeface="Arial"/>
              <a:cs typeface="Arial"/>
              <a:sym typeface="Arial"/>
            </a:endParaRPr>
          </a:p>
        </p:txBody>
      </p:sp>
      <p:graphicFrame>
        <p:nvGraphicFramePr>
          <p:cNvPr id="113" name="Google Shape;113;p14"/>
          <p:cNvGraphicFramePr/>
          <p:nvPr/>
        </p:nvGraphicFramePr>
        <p:xfrm>
          <a:off x="204613" y="2989120"/>
          <a:ext cx="3000000" cy="3000000"/>
        </p:xfrm>
        <a:graphic>
          <a:graphicData uri="http://schemas.openxmlformats.org/drawingml/2006/table">
            <a:tbl>
              <a:tblPr>
                <a:noFill/>
                <a:tableStyleId>{5F7EDC1C-2703-4AF0-AB69-D550B905BFFA}</a:tableStyleId>
              </a:tblPr>
              <a:tblGrid>
                <a:gridCol w="2076100"/>
                <a:gridCol w="7604100"/>
              </a:tblGrid>
              <a:tr h="636475">
                <a:tc>
                  <a:txBody>
                    <a:bodyPr/>
                    <a:lstStyle/>
                    <a:p>
                      <a:pPr indent="0" lvl="0" marL="0" rtl="0" algn="l">
                        <a:spcBef>
                          <a:spcPts val="0"/>
                        </a:spcBef>
                        <a:spcAft>
                          <a:spcPts val="0"/>
                        </a:spcAft>
                        <a:buNone/>
                      </a:pPr>
                      <a:r>
                        <a:rPr b="1" lang="es-CL" sz="1600">
                          <a:solidFill>
                            <a:schemeClr val="dk1"/>
                          </a:solidFill>
                        </a:rPr>
                        <a:t>Chang et al (1999)</a:t>
                      </a:r>
                      <a:endParaRPr b="1" sz="1600">
                        <a:solidFill>
                          <a:schemeClr val="dk1"/>
                        </a:solidFill>
                      </a:endParaRPr>
                    </a:p>
                    <a:p>
                      <a:pPr indent="0" lvl="0" marL="0" rtl="0" algn="l">
                        <a:spcBef>
                          <a:spcPts val="0"/>
                        </a:spcBef>
                        <a:spcAft>
                          <a:spcPts val="0"/>
                        </a:spcAft>
                        <a:buClr>
                          <a:schemeClr val="dk1"/>
                        </a:buClr>
                        <a:buSzPts val="1100"/>
                        <a:buFont typeface="Arial"/>
                        <a:buNone/>
                      </a:pPr>
                      <a:r>
                        <a:rPr lang="es-CL" sz="1600">
                          <a:solidFill>
                            <a:schemeClr val="dk1"/>
                          </a:solidFill>
                        </a:rPr>
                        <a:t>N. 1982</a:t>
                      </a:r>
                      <a:endParaRPr sz="1600">
                        <a:solidFill>
                          <a:schemeClr val="dk1"/>
                        </a:solidFill>
                      </a:endParaRPr>
                    </a:p>
                  </a:txBody>
                  <a:tcPr marT="91425" marB="91425" marR="91425" marL="91425">
                    <a:solidFill>
                      <a:srgbClr val="D9EAD3"/>
                    </a:solidFill>
                  </a:tcPr>
                </a:tc>
                <a:tc>
                  <a:txBody>
                    <a:bodyPr/>
                    <a:lstStyle/>
                    <a:p>
                      <a:pPr indent="0" lvl="0" marL="0" rtl="0" algn="just">
                        <a:spcBef>
                          <a:spcPts val="0"/>
                        </a:spcBef>
                        <a:spcAft>
                          <a:spcPts val="0"/>
                        </a:spcAft>
                        <a:buNone/>
                      </a:pPr>
                      <a:r>
                        <a:rPr lang="es-CL"/>
                        <a:t>Evaluar efectos de sustitutos de sal en mortalidad cardiovascular en adultos mayores. Demostró beneficios a largo plazo en mortalidad CV con uso de sustitutos de sal. </a:t>
                      </a:r>
                      <a:endParaRPr/>
                    </a:p>
                  </a:txBody>
                  <a:tcPr marT="91425" marB="91425" marR="91425" marL="91425">
                    <a:solidFill>
                      <a:schemeClr val="lt1"/>
                    </a:solidFill>
                  </a:tcPr>
                </a:tc>
              </a:tr>
              <a:tr h="867925">
                <a:tc>
                  <a:txBody>
                    <a:bodyPr/>
                    <a:lstStyle/>
                    <a:p>
                      <a:pPr indent="0" lvl="0" marL="0" rtl="0" algn="l">
                        <a:spcBef>
                          <a:spcPts val="0"/>
                        </a:spcBef>
                        <a:spcAft>
                          <a:spcPts val="0"/>
                        </a:spcAft>
                        <a:buClr>
                          <a:schemeClr val="dk1"/>
                        </a:buClr>
                        <a:buSzPts val="1100"/>
                        <a:buFont typeface="Arial"/>
                        <a:buNone/>
                      </a:pPr>
                      <a:r>
                        <a:rPr b="1" lang="es-CL" sz="1600">
                          <a:solidFill>
                            <a:schemeClr val="dk1"/>
                          </a:solidFill>
                        </a:rPr>
                        <a:t>NCT01960972 (2020)</a:t>
                      </a:r>
                      <a:endParaRPr b="1" sz="1600">
                        <a:solidFill>
                          <a:schemeClr val="dk1"/>
                        </a:solidFill>
                      </a:endParaRPr>
                    </a:p>
                    <a:p>
                      <a:pPr indent="0" lvl="0" marL="0" rtl="0" algn="l">
                        <a:spcBef>
                          <a:spcPts val="0"/>
                        </a:spcBef>
                        <a:spcAft>
                          <a:spcPts val="0"/>
                        </a:spcAft>
                        <a:buClr>
                          <a:schemeClr val="dk1"/>
                        </a:buClr>
                        <a:buSzPts val="1100"/>
                        <a:buFont typeface="Arial"/>
                        <a:buNone/>
                      </a:pPr>
                      <a:r>
                        <a:rPr lang="es-CL" sz="1600">
                          <a:solidFill>
                            <a:schemeClr val="dk1"/>
                          </a:solidFill>
                        </a:rPr>
                        <a:t>N. 2376</a:t>
                      </a:r>
                      <a:endParaRPr b="1" sz="1600"/>
                    </a:p>
                  </a:txBody>
                  <a:tcPr marT="91425" marB="91425" marR="91425" marL="91425">
                    <a:solidFill>
                      <a:srgbClr val="D9EAD3"/>
                    </a:solidFill>
                  </a:tcPr>
                </a:tc>
                <a:tc>
                  <a:txBody>
                    <a:bodyPr/>
                    <a:lstStyle/>
                    <a:p>
                      <a:pPr indent="0" lvl="0" marL="0" rtl="0" algn="just">
                        <a:spcBef>
                          <a:spcPts val="0"/>
                        </a:spcBef>
                        <a:spcAft>
                          <a:spcPts val="0"/>
                        </a:spcAft>
                        <a:buClr>
                          <a:schemeClr val="dk1"/>
                        </a:buClr>
                        <a:buSzPts val="1100"/>
                        <a:buFont typeface="Arial"/>
                        <a:buNone/>
                      </a:pPr>
                      <a:r>
                        <a:rPr lang="es-CL">
                          <a:solidFill>
                            <a:schemeClr val="dk1"/>
                          </a:solidFill>
                        </a:rPr>
                        <a:t>Personas &gt; 18 años. Excluye pacientes con ERC e IC en tratamiento con digoxina. El outcome primario fue evaluar PAS y PAD. </a:t>
                      </a:r>
                      <a:r>
                        <a:rPr lang="es-CL">
                          <a:solidFill>
                            <a:srgbClr val="202124"/>
                          </a:solidFill>
                          <a:highlight>
                            <a:srgbClr val="F8F9FA"/>
                          </a:highlight>
                        </a:rPr>
                        <a:t>Reducción de 1,23 mmHg en PAS y 0,72 mmHg en PAD.</a:t>
                      </a:r>
                      <a:endParaRPr/>
                    </a:p>
                  </a:txBody>
                  <a:tcPr marT="91425" marB="91425" marR="91425" marL="91425"/>
                </a:tc>
              </a:tr>
            </a:tbl>
          </a:graphicData>
        </a:graphic>
      </p:graphicFrame>
      <p:pic>
        <p:nvPicPr>
          <p:cNvPr id="114" name="Google Shape;114;p14"/>
          <p:cNvPicPr preferRelativeResize="0"/>
          <p:nvPr/>
        </p:nvPicPr>
        <p:blipFill rotWithShape="1">
          <a:blip r:embed="rId5">
            <a:alphaModFix/>
          </a:blip>
          <a:srcRect b="39790" l="59884" r="12676" t="45246"/>
          <a:stretch/>
        </p:blipFill>
        <p:spPr>
          <a:xfrm>
            <a:off x="4252300" y="5137450"/>
            <a:ext cx="5550773" cy="1702774"/>
          </a:xfrm>
          <a:prstGeom prst="rect">
            <a:avLst/>
          </a:prstGeom>
          <a:noFill/>
          <a:ln>
            <a:noFill/>
          </a:ln>
        </p:spPr>
      </p:pic>
      <p:sp>
        <p:nvSpPr>
          <p:cNvPr id="115" name="Google Shape;115;p14"/>
          <p:cNvSpPr txBox="1"/>
          <p:nvPr/>
        </p:nvSpPr>
        <p:spPr>
          <a:xfrm>
            <a:off x="118150" y="4706350"/>
            <a:ext cx="4035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CL" sz="1600">
                <a:latin typeface="Gill Sans"/>
                <a:ea typeface="Gill Sans"/>
                <a:cs typeface="Gill Sans"/>
                <a:sym typeface="Gill Sans"/>
              </a:rPr>
              <a:t>Estudio randomizado de 600 villas en China</a:t>
            </a:r>
            <a:endParaRPr sz="1600">
              <a:latin typeface="Gill Sans"/>
              <a:ea typeface="Gill Sans"/>
              <a:cs typeface="Gill Sans"/>
              <a:sym typeface="Gill Sans"/>
            </a:endParaRPr>
          </a:p>
        </p:txBody>
      </p:sp>
      <p:sp>
        <p:nvSpPr>
          <p:cNvPr id="116" name="Google Shape;116;p14"/>
          <p:cNvSpPr txBox="1"/>
          <p:nvPr/>
        </p:nvSpPr>
        <p:spPr>
          <a:xfrm>
            <a:off x="295300" y="5511500"/>
            <a:ext cx="36813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CL" sz="1600">
                <a:latin typeface="Gill Sans"/>
                <a:ea typeface="Gill Sans"/>
                <a:cs typeface="Gill Sans"/>
                <a:sym typeface="Gill Sans"/>
              </a:rPr>
              <a:t>Oucome primario: Accidente cerebrovascular</a:t>
            </a:r>
            <a:endParaRPr b="1" sz="1600">
              <a:latin typeface="Gill Sans"/>
              <a:ea typeface="Gill Sans"/>
              <a:cs typeface="Gill Sans"/>
              <a:sym typeface="Gill Sans"/>
            </a:endParaRPr>
          </a:p>
        </p:txBody>
      </p:sp>
      <p:sp>
        <p:nvSpPr>
          <p:cNvPr id="117" name="Google Shape;117;p14"/>
          <p:cNvSpPr txBox="1"/>
          <p:nvPr/>
        </p:nvSpPr>
        <p:spPr>
          <a:xfrm>
            <a:off x="295300" y="6653300"/>
            <a:ext cx="36813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CL" sz="1600">
                <a:latin typeface="Gill Sans"/>
                <a:ea typeface="Gill Sans"/>
                <a:cs typeface="Gill Sans"/>
                <a:sym typeface="Gill Sans"/>
              </a:rPr>
              <a:t>Oucome secundario: Eventos adversos CV y muerte por cualquier causa</a:t>
            </a:r>
            <a:endParaRPr sz="1600">
              <a:latin typeface="Gill Sans"/>
              <a:ea typeface="Gill Sans"/>
              <a:cs typeface="Gill Sans"/>
              <a:sym typeface="Gill Sans"/>
            </a:endParaRPr>
          </a:p>
        </p:txBody>
      </p:sp>
      <p:sp>
        <p:nvSpPr>
          <p:cNvPr id="118" name="Google Shape;118;p14"/>
          <p:cNvSpPr/>
          <p:nvPr/>
        </p:nvSpPr>
        <p:spPr>
          <a:xfrm>
            <a:off x="1968675" y="5118525"/>
            <a:ext cx="312000" cy="431100"/>
          </a:xfrm>
          <a:prstGeom prst="down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1968675" y="6222200"/>
            <a:ext cx="312000" cy="431100"/>
          </a:xfrm>
          <a:prstGeom prst="down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5"/>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METODOLOGÍA</a:t>
            </a:r>
            <a:endParaRPr/>
          </a:p>
        </p:txBody>
      </p:sp>
      <p:sp>
        <p:nvSpPr>
          <p:cNvPr id="126" name="Google Shape;126;p15"/>
          <p:cNvSpPr txBox="1"/>
          <p:nvPr>
            <p:ph idx="1" type="body"/>
          </p:nvPr>
        </p:nvSpPr>
        <p:spPr>
          <a:xfrm>
            <a:off x="488325" y="2119575"/>
            <a:ext cx="9095100" cy="43386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rPr lang="es-CL" sz="2184"/>
              <a:t>Ensayo clínico abierto, randomizado por cluster (randomización de villas 1:1)</a:t>
            </a:r>
            <a:endParaRPr sz="2184"/>
          </a:p>
          <a:p>
            <a:pPr indent="0" lvl="0" marL="0" rtl="0" algn="l">
              <a:spcBef>
                <a:spcPts val="661"/>
              </a:spcBef>
              <a:spcAft>
                <a:spcPts val="0"/>
              </a:spcAft>
              <a:buNone/>
            </a:pPr>
            <a:r>
              <a:rPr lang="es-CL" sz="2184"/>
              <a:t>20.995 personas de 600 villas rurales en China, (35 personas x villa)</a:t>
            </a:r>
            <a:endParaRPr sz="2184"/>
          </a:p>
          <a:p>
            <a:pPr indent="0" lvl="0" marL="630000" rtl="0" algn="l">
              <a:spcBef>
                <a:spcPts val="661"/>
              </a:spcBef>
              <a:spcAft>
                <a:spcPts val="0"/>
              </a:spcAft>
              <a:buNone/>
            </a:pPr>
            <a:r>
              <a:rPr lang="es-CL" sz="3100"/>
              <a:t>P:</a:t>
            </a:r>
            <a:r>
              <a:rPr lang="es-CL" sz="2084"/>
              <a:t> Hombres y mujeres con antecedente de ACV y/o 60 años o más e HT no controlada (PAS &gt;140 mmHg en tratamiento o &gt;160 mmHg sin tratamiento)</a:t>
            </a:r>
            <a:endParaRPr sz="2084"/>
          </a:p>
          <a:p>
            <a:pPr indent="0" lvl="0" marL="630000" rtl="0" algn="l">
              <a:spcBef>
                <a:spcPts val="661"/>
              </a:spcBef>
              <a:spcAft>
                <a:spcPts val="0"/>
              </a:spcAft>
              <a:buNone/>
            </a:pPr>
            <a:r>
              <a:rPr lang="es-CL" sz="3100"/>
              <a:t>I:</a:t>
            </a:r>
            <a:r>
              <a:rPr lang="es-CL" sz="2084"/>
              <a:t> Sustituto de sal 75% NaCl-25% KClc</a:t>
            </a:r>
            <a:endParaRPr sz="2084"/>
          </a:p>
          <a:p>
            <a:pPr indent="0" lvl="0" marL="630000" rtl="0" algn="l">
              <a:spcBef>
                <a:spcPts val="661"/>
              </a:spcBef>
              <a:spcAft>
                <a:spcPts val="0"/>
              </a:spcAft>
              <a:buNone/>
            </a:pPr>
            <a:r>
              <a:rPr lang="es-CL" sz="3100"/>
              <a:t>C: </a:t>
            </a:r>
            <a:r>
              <a:rPr lang="es-CL" sz="2084"/>
              <a:t>Sal regular 100% NaCl</a:t>
            </a:r>
            <a:endParaRPr sz="2084"/>
          </a:p>
          <a:p>
            <a:pPr indent="0" lvl="0" marL="630000" rtl="0" algn="l">
              <a:spcBef>
                <a:spcPts val="661"/>
              </a:spcBef>
              <a:spcAft>
                <a:spcPts val="0"/>
              </a:spcAft>
              <a:buNone/>
            </a:pPr>
            <a:r>
              <a:rPr lang="es-CL" sz="3100"/>
              <a:t>O: </a:t>
            </a:r>
            <a:r>
              <a:rPr b="1" lang="es-CL" sz="2184"/>
              <a:t>ACV, </a:t>
            </a:r>
            <a:r>
              <a:rPr lang="es-CL" sz="2084"/>
              <a:t>evento CV mayor o mortalidad de cualquier causa. </a:t>
            </a:r>
            <a:endParaRPr sz="2084"/>
          </a:p>
          <a:p>
            <a:pPr indent="0" lvl="0" marL="630000" rtl="0" algn="l">
              <a:spcBef>
                <a:spcPts val="661"/>
              </a:spcBef>
              <a:spcAft>
                <a:spcPts val="0"/>
              </a:spcAft>
              <a:buNone/>
            </a:pPr>
            <a:r>
              <a:rPr lang="es-CL" sz="2084"/>
              <a:t>       Seguridad: HiperK clínica-muerte súbita.</a:t>
            </a:r>
            <a:endParaRPr sz="2084"/>
          </a:p>
          <a:p>
            <a:pPr indent="0" lvl="0" marL="630000" rtl="0" algn="l">
              <a:spcBef>
                <a:spcPts val="661"/>
              </a:spcBef>
              <a:spcAft>
                <a:spcPts val="661"/>
              </a:spcAft>
              <a:buNone/>
            </a:pPr>
            <a:r>
              <a:rPr lang="es-CL" sz="3100"/>
              <a:t>T:</a:t>
            </a:r>
            <a:r>
              <a:rPr lang="es-CL" sz="2084"/>
              <a:t> seguimiento a 5 años, retrasado un año en 20% población </a:t>
            </a:r>
            <a:endParaRPr sz="2084"/>
          </a:p>
        </p:txBody>
      </p:sp>
      <p:sp>
        <p:nvSpPr>
          <p:cNvPr id="127" name="Google Shape;127;p15"/>
          <p:cNvSpPr/>
          <p:nvPr/>
        </p:nvSpPr>
        <p:spPr>
          <a:xfrm>
            <a:off x="5527600" y="4073600"/>
            <a:ext cx="338400" cy="717300"/>
          </a:xfrm>
          <a:prstGeom prst="rightBrace">
            <a:avLst>
              <a:gd fmla="val 50000" name="adj1"/>
              <a:gd fmla="val 52321" name="adj2"/>
            </a:avLst>
          </a:prstGeom>
          <a:no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txBox="1"/>
          <p:nvPr/>
        </p:nvSpPr>
        <p:spPr>
          <a:xfrm>
            <a:off x="5995725" y="4134925"/>
            <a:ext cx="3372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CL" sz="1900">
                <a:latin typeface="Gill Sans"/>
                <a:ea typeface="Gill Sans"/>
                <a:cs typeface="Gill Sans"/>
                <a:sym typeface="Gill Sans"/>
              </a:rPr>
              <a:t>Sin c</a:t>
            </a:r>
            <a:r>
              <a:rPr lang="es-CL" sz="1900">
                <a:latin typeface="Gill Sans"/>
                <a:ea typeface="Gill Sans"/>
                <a:cs typeface="Gill Sans"/>
                <a:sym typeface="Gill Sans"/>
              </a:rPr>
              <a:t>iego. </a:t>
            </a:r>
            <a:endParaRPr sz="1900">
              <a:latin typeface="Gill Sans"/>
              <a:ea typeface="Gill Sans"/>
              <a:cs typeface="Gill Sans"/>
              <a:sym typeface="Gill Sans"/>
            </a:endParaRPr>
          </a:p>
        </p:txBody>
      </p:sp>
      <p:sp>
        <p:nvSpPr>
          <p:cNvPr id="129" name="Google Shape;129;p15"/>
          <p:cNvSpPr txBox="1"/>
          <p:nvPr>
            <p:ph idx="1" type="body"/>
          </p:nvPr>
        </p:nvSpPr>
        <p:spPr>
          <a:xfrm>
            <a:off x="1783725" y="6686850"/>
            <a:ext cx="6301800" cy="507300"/>
          </a:xfrm>
          <a:prstGeom prst="rect">
            <a:avLst/>
          </a:prstGeom>
          <a:solidFill>
            <a:schemeClr val="accent2"/>
          </a:solidFill>
          <a:ln>
            <a:noFill/>
          </a:ln>
        </p:spPr>
        <p:txBody>
          <a:bodyPr anchorCtr="0" anchor="t" bIns="45700" lIns="91425" spcFirstLastPara="1" rIns="91425" wrap="square" tIns="45700">
            <a:normAutofit/>
          </a:bodyPr>
          <a:lstStyle/>
          <a:p>
            <a:pPr indent="0" lvl="0" marL="0" rtl="0" algn="ctr">
              <a:spcBef>
                <a:spcPts val="0"/>
              </a:spcBef>
              <a:spcAft>
                <a:spcPts val="0"/>
              </a:spcAft>
              <a:buSzPts val="1825"/>
              <a:buNone/>
            </a:pPr>
            <a:r>
              <a:rPr b="1" lang="es-CL" sz="2384">
                <a:solidFill>
                  <a:schemeClr val="lt1"/>
                </a:solidFill>
              </a:rPr>
              <a:t>Análisis por Intención a tratar. </a:t>
            </a:r>
            <a:endParaRPr b="1" sz="2384">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136" name="Google Shape;136;p16"/>
          <p:cNvSpPr txBox="1"/>
          <p:nvPr/>
        </p:nvSpPr>
        <p:spPr>
          <a:xfrm>
            <a:off x="640725" y="2096700"/>
            <a:ext cx="8808000" cy="54627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360"/>
              </a:spcBef>
              <a:spcAft>
                <a:spcPts val="0"/>
              </a:spcAft>
              <a:buClr>
                <a:srgbClr val="000000"/>
              </a:buClr>
              <a:buSzPts val="852"/>
              <a:buFont typeface="Arial"/>
              <a:buNone/>
            </a:pPr>
            <a:r>
              <a:rPr b="1" lang="es-CL" sz="2016">
                <a:solidFill>
                  <a:srgbClr val="44546A"/>
                </a:solidFill>
                <a:latin typeface="Gill Sans"/>
                <a:ea typeface="Gill Sans"/>
                <a:cs typeface="Gill Sans"/>
                <a:sym typeface="Gill Sans"/>
              </a:rPr>
              <a:t>Exclusión: </a:t>
            </a:r>
            <a:r>
              <a:rPr lang="es-CL" sz="2016">
                <a:solidFill>
                  <a:srgbClr val="44546A"/>
                </a:solidFill>
                <a:latin typeface="Gill Sans"/>
                <a:ea typeface="Gill Sans"/>
                <a:cs typeface="Gill Sans"/>
                <a:sym typeface="Gill Sans"/>
              </a:rPr>
              <a:t>uso de diuréticos ahorradores de potasio, suplementos de potasio, enfermedad renal severa, esperanza de vida &lt; 6 meses, mayoría de las comidas fuera de casa</a:t>
            </a:r>
            <a:endParaRPr sz="2016">
              <a:solidFill>
                <a:srgbClr val="44546A"/>
              </a:solidFill>
              <a:latin typeface="Gill Sans"/>
              <a:ea typeface="Gill Sans"/>
              <a:cs typeface="Gill Sans"/>
              <a:sym typeface="Gill Sans"/>
            </a:endParaRPr>
          </a:p>
          <a:p>
            <a:pPr indent="0" lvl="0" marL="0" rtl="0" algn="l">
              <a:lnSpc>
                <a:spcPct val="80000"/>
              </a:lnSpc>
              <a:spcBef>
                <a:spcPts val="661"/>
              </a:spcBef>
              <a:spcAft>
                <a:spcPts val="0"/>
              </a:spcAft>
              <a:buSzPts val="852"/>
              <a:buNone/>
            </a:pPr>
            <a:r>
              <a:t/>
            </a:r>
            <a:endParaRPr sz="2016">
              <a:solidFill>
                <a:srgbClr val="44546A"/>
              </a:solidFill>
              <a:latin typeface="Gill Sans"/>
              <a:ea typeface="Gill Sans"/>
              <a:cs typeface="Gill Sans"/>
              <a:sym typeface="Gill Sans"/>
            </a:endParaRPr>
          </a:p>
          <a:p>
            <a:pPr indent="0" lvl="0" marL="0" rtl="0" algn="l">
              <a:lnSpc>
                <a:spcPct val="80000"/>
              </a:lnSpc>
              <a:spcBef>
                <a:spcPts val="661"/>
              </a:spcBef>
              <a:spcAft>
                <a:spcPts val="0"/>
              </a:spcAft>
              <a:buSzPts val="852"/>
              <a:buNone/>
            </a:pPr>
            <a:r>
              <a:rPr lang="es-CL" sz="2016">
                <a:solidFill>
                  <a:srgbClr val="44546A"/>
                </a:solidFill>
                <a:latin typeface="Gill Sans"/>
                <a:ea typeface="Gill Sans"/>
                <a:cs typeface="Gill Sans"/>
                <a:sym typeface="Gill Sans"/>
              </a:rPr>
              <a:t>Sal suficiente para cocinar y preservar alimentos (20 gr/día por persona) → sin datos en relación al uso efectivo del mismo</a:t>
            </a:r>
            <a:endParaRPr sz="2016">
              <a:solidFill>
                <a:srgbClr val="44546A"/>
              </a:solidFill>
              <a:latin typeface="Gill Sans"/>
              <a:ea typeface="Gill Sans"/>
              <a:cs typeface="Gill Sans"/>
              <a:sym typeface="Gill Sans"/>
            </a:endParaRPr>
          </a:p>
          <a:p>
            <a:pPr indent="0" lvl="0" marL="0" rtl="0" algn="l">
              <a:lnSpc>
                <a:spcPct val="80000"/>
              </a:lnSpc>
              <a:spcBef>
                <a:spcPts val="661"/>
              </a:spcBef>
              <a:spcAft>
                <a:spcPts val="0"/>
              </a:spcAft>
              <a:buClr>
                <a:srgbClr val="000000"/>
              </a:buClr>
              <a:buSzPts val="852"/>
              <a:buFont typeface="Arial"/>
              <a:buNone/>
            </a:pPr>
            <a:r>
              <a:t/>
            </a:r>
            <a:endParaRPr sz="2016">
              <a:solidFill>
                <a:srgbClr val="44546A"/>
              </a:solidFill>
              <a:latin typeface="Gill Sans"/>
              <a:ea typeface="Gill Sans"/>
              <a:cs typeface="Gill Sans"/>
              <a:sym typeface="Gill Sans"/>
            </a:endParaRPr>
          </a:p>
          <a:p>
            <a:pPr indent="0" lvl="0" marL="0" rtl="0" algn="l">
              <a:lnSpc>
                <a:spcPct val="80000"/>
              </a:lnSpc>
              <a:spcBef>
                <a:spcPts val="661"/>
              </a:spcBef>
              <a:spcAft>
                <a:spcPts val="0"/>
              </a:spcAft>
              <a:buSzPts val="852"/>
              <a:buNone/>
            </a:pPr>
            <a:r>
              <a:t/>
            </a:r>
            <a:endParaRPr sz="2016">
              <a:solidFill>
                <a:srgbClr val="44546A"/>
              </a:solidFill>
              <a:latin typeface="Gill Sans"/>
              <a:ea typeface="Gill Sans"/>
              <a:cs typeface="Gill Sans"/>
              <a:sym typeface="Gill Sans"/>
            </a:endParaRPr>
          </a:p>
          <a:p>
            <a:pPr indent="457200" lvl="0" marL="0" rtl="0" algn="l">
              <a:lnSpc>
                <a:spcPct val="80000"/>
              </a:lnSpc>
              <a:spcBef>
                <a:spcPts val="661"/>
              </a:spcBef>
              <a:spcAft>
                <a:spcPts val="0"/>
              </a:spcAft>
              <a:buSzPts val="852"/>
              <a:buNone/>
            </a:pPr>
            <a:r>
              <a:t/>
            </a:r>
            <a:endParaRPr sz="2016">
              <a:solidFill>
                <a:srgbClr val="44546A"/>
              </a:solidFill>
              <a:latin typeface="Gill Sans"/>
              <a:ea typeface="Gill Sans"/>
              <a:cs typeface="Gill Sans"/>
              <a:sym typeface="Gill Sans"/>
            </a:endParaRPr>
          </a:p>
          <a:p>
            <a:pPr indent="457200" lvl="0" marL="0" rtl="0" algn="l">
              <a:lnSpc>
                <a:spcPct val="80000"/>
              </a:lnSpc>
              <a:spcBef>
                <a:spcPts val="661"/>
              </a:spcBef>
              <a:spcAft>
                <a:spcPts val="0"/>
              </a:spcAft>
              <a:buSzPts val="852"/>
              <a:buNone/>
            </a:pPr>
            <a:r>
              <a:rPr lang="es-CL" sz="2016">
                <a:solidFill>
                  <a:srgbClr val="44546A"/>
                </a:solidFill>
                <a:latin typeface="Gill Sans"/>
                <a:ea typeface="Gill Sans"/>
                <a:cs typeface="Gill Sans"/>
                <a:sym typeface="Gill Sans"/>
              </a:rPr>
              <a:t>Pacientes que pudiesen tener un outcome (+) eran sometidos a una encuesta       estructurada y </a:t>
            </a:r>
            <a:r>
              <a:rPr lang="es-CL" sz="2016">
                <a:solidFill>
                  <a:srgbClr val="44546A"/>
                </a:solidFill>
                <a:latin typeface="Gill Sans"/>
                <a:ea typeface="Gill Sans"/>
                <a:cs typeface="Gill Sans"/>
                <a:sym typeface="Gill Sans"/>
              </a:rPr>
              <a:t>visitados para más datos.</a:t>
            </a:r>
            <a:endParaRPr sz="2016">
              <a:solidFill>
                <a:srgbClr val="44546A"/>
              </a:solidFill>
              <a:latin typeface="Gill Sans"/>
              <a:ea typeface="Gill Sans"/>
              <a:cs typeface="Gill Sans"/>
              <a:sym typeface="Gill Sans"/>
            </a:endParaRPr>
          </a:p>
          <a:p>
            <a:pPr indent="457200" lvl="0" marL="0" rtl="0" algn="l">
              <a:lnSpc>
                <a:spcPct val="80000"/>
              </a:lnSpc>
              <a:spcBef>
                <a:spcPts val="661"/>
              </a:spcBef>
              <a:spcAft>
                <a:spcPts val="0"/>
              </a:spcAft>
              <a:buSzPts val="852"/>
              <a:buNone/>
            </a:pPr>
            <a:r>
              <a:t/>
            </a:r>
            <a:endParaRPr sz="2016">
              <a:solidFill>
                <a:srgbClr val="44546A"/>
              </a:solidFill>
              <a:latin typeface="Gill Sans"/>
              <a:ea typeface="Gill Sans"/>
              <a:cs typeface="Gill Sans"/>
              <a:sym typeface="Gill Sans"/>
            </a:endParaRPr>
          </a:p>
          <a:p>
            <a:pPr indent="0" lvl="0" marL="0" rtl="0" algn="l">
              <a:lnSpc>
                <a:spcPct val="80000"/>
              </a:lnSpc>
              <a:spcBef>
                <a:spcPts val="661"/>
              </a:spcBef>
              <a:spcAft>
                <a:spcPts val="0"/>
              </a:spcAft>
              <a:buSzPts val="852"/>
              <a:buNone/>
            </a:pPr>
            <a:r>
              <a:rPr lang="es-CL" sz="2015">
                <a:solidFill>
                  <a:srgbClr val="44546A"/>
                </a:solidFill>
                <a:latin typeface="Gill Sans"/>
                <a:ea typeface="Gill Sans"/>
                <a:cs typeface="Gill Sans"/>
                <a:sym typeface="Gill Sans"/>
              </a:rPr>
              <a:t>No se realizaron mediciones de potasio o creatinina rutinarias. </a:t>
            </a:r>
            <a:endParaRPr sz="2015">
              <a:solidFill>
                <a:srgbClr val="44546A"/>
              </a:solidFill>
              <a:latin typeface="Gill Sans"/>
              <a:ea typeface="Gill Sans"/>
              <a:cs typeface="Gill Sans"/>
              <a:sym typeface="Gill Sans"/>
            </a:endParaRPr>
          </a:p>
          <a:p>
            <a:pPr indent="0" lvl="0" marL="0" rtl="0" algn="l">
              <a:lnSpc>
                <a:spcPct val="80000"/>
              </a:lnSpc>
              <a:spcBef>
                <a:spcPts val="661"/>
              </a:spcBef>
              <a:spcAft>
                <a:spcPts val="0"/>
              </a:spcAft>
              <a:buSzPts val="852"/>
              <a:buNone/>
            </a:pPr>
            <a:r>
              <a:rPr lang="es-CL" sz="2015">
                <a:solidFill>
                  <a:srgbClr val="44546A"/>
                </a:solidFill>
                <a:latin typeface="Gill Sans"/>
                <a:ea typeface="Gill Sans"/>
                <a:cs typeface="Gill Sans"/>
                <a:sym typeface="Gill Sans"/>
              </a:rPr>
              <a:t>Cada 12 m: medición de ELP urinarios, PA y adherencia a subgrupos de pacientes de entre 54 a 140 aldeas.</a:t>
            </a:r>
            <a:endParaRPr sz="2015">
              <a:solidFill>
                <a:srgbClr val="44546A"/>
              </a:solidFill>
              <a:latin typeface="Gill Sans"/>
              <a:ea typeface="Gill Sans"/>
              <a:cs typeface="Gill Sans"/>
              <a:sym typeface="Gill Sans"/>
            </a:endParaRPr>
          </a:p>
          <a:p>
            <a:pPr indent="0" lvl="0" marL="0" rtl="0" algn="l">
              <a:lnSpc>
                <a:spcPct val="80000"/>
              </a:lnSpc>
              <a:spcBef>
                <a:spcPts val="661"/>
              </a:spcBef>
              <a:spcAft>
                <a:spcPts val="661"/>
              </a:spcAft>
              <a:buNone/>
            </a:pPr>
            <a:r>
              <a:t/>
            </a:r>
            <a:endParaRPr sz="2326">
              <a:solidFill>
                <a:srgbClr val="000000"/>
              </a:solidFill>
              <a:latin typeface="Gill Sans"/>
              <a:ea typeface="Gill Sans"/>
              <a:cs typeface="Gill Sans"/>
              <a:sym typeface="Gill Sans"/>
            </a:endParaRPr>
          </a:p>
        </p:txBody>
      </p:sp>
      <p:sp>
        <p:nvSpPr>
          <p:cNvPr id="137" name="Google Shape;137;p16"/>
          <p:cNvSpPr/>
          <p:nvPr/>
        </p:nvSpPr>
        <p:spPr>
          <a:xfrm>
            <a:off x="1080750" y="4312500"/>
            <a:ext cx="1659000" cy="5985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CL">
                <a:solidFill>
                  <a:schemeClr val="lt1"/>
                </a:solidFill>
              </a:rPr>
              <a:t>Seguimiento</a:t>
            </a:r>
            <a:endParaRPr>
              <a:solidFill>
                <a:schemeClr val="lt1"/>
              </a:solidFill>
            </a:endParaRPr>
          </a:p>
        </p:txBody>
      </p:sp>
      <p:sp>
        <p:nvSpPr>
          <p:cNvPr id="138" name="Google Shape;138;p16"/>
          <p:cNvSpPr txBox="1"/>
          <p:nvPr/>
        </p:nvSpPr>
        <p:spPr>
          <a:xfrm>
            <a:off x="2873450" y="4088400"/>
            <a:ext cx="5920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CL">
                <a:latin typeface="Gill Sans"/>
                <a:ea typeface="Gill Sans"/>
                <a:cs typeface="Gill Sans"/>
                <a:sym typeface="Gill Sans"/>
              </a:rPr>
              <a:t>5 años.</a:t>
            </a:r>
            <a:endParaRPr>
              <a:latin typeface="Gill Sans"/>
              <a:ea typeface="Gill Sans"/>
              <a:cs typeface="Gill Sans"/>
              <a:sym typeface="Gill Sans"/>
            </a:endParaRPr>
          </a:p>
          <a:p>
            <a:pPr indent="0" lvl="0" marL="0" rtl="0" algn="l">
              <a:spcBef>
                <a:spcPts val="0"/>
              </a:spcBef>
              <a:spcAft>
                <a:spcPts val="0"/>
              </a:spcAft>
              <a:buNone/>
            </a:pPr>
            <a:r>
              <a:rPr lang="es-CL">
                <a:latin typeface="Gill Sans"/>
                <a:ea typeface="Gill Sans"/>
                <a:cs typeface="Gill Sans"/>
                <a:sym typeface="Gill Sans"/>
              </a:rPr>
              <a:t>Contacto (telefónico? c/ 6 meses por 2 años</a:t>
            </a:r>
            <a:endParaRPr>
              <a:latin typeface="Gill Sans"/>
              <a:ea typeface="Gill Sans"/>
              <a:cs typeface="Gill Sans"/>
              <a:sym typeface="Gill Sans"/>
            </a:endParaRPr>
          </a:p>
          <a:p>
            <a:pPr indent="0" lvl="0" marL="0" rtl="0" algn="l">
              <a:spcBef>
                <a:spcPts val="0"/>
              </a:spcBef>
              <a:spcAft>
                <a:spcPts val="0"/>
              </a:spcAft>
              <a:buNone/>
            </a:pPr>
            <a:r>
              <a:rPr lang="es-CL">
                <a:latin typeface="Gill Sans"/>
                <a:ea typeface="Gill Sans"/>
                <a:cs typeface="Gill Sans"/>
                <a:sym typeface="Gill Sans"/>
              </a:rPr>
              <a:t>Visita año 2 y 5</a:t>
            </a:r>
            <a:endParaRPr>
              <a:latin typeface="Gill Sans"/>
              <a:ea typeface="Gill Sans"/>
              <a:cs typeface="Gill Sans"/>
              <a:sym typeface="Gill Sans"/>
            </a:endParaRPr>
          </a:p>
          <a:p>
            <a:pPr indent="0" lvl="0" marL="0" rtl="0" algn="l">
              <a:spcBef>
                <a:spcPts val="0"/>
              </a:spcBef>
              <a:spcAft>
                <a:spcPts val="0"/>
              </a:spcAft>
              <a:buNone/>
            </a:pPr>
            <a:r>
              <a:rPr lang="es-CL">
                <a:latin typeface="Gill Sans"/>
                <a:ea typeface="Gill Sans"/>
                <a:cs typeface="Gill Sans"/>
                <a:sym typeface="Gill Sans"/>
              </a:rPr>
              <a:t>Recolección de datos rutinaria a partir de bases de datos locales. </a:t>
            </a:r>
            <a:endParaRPr>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7"/>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RESULTADOS</a:t>
            </a:r>
            <a:endParaRPr/>
          </a:p>
        </p:txBody>
      </p:sp>
      <p:sp>
        <p:nvSpPr>
          <p:cNvPr id="145" name="Google Shape;145;p17"/>
          <p:cNvSpPr txBox="1"/>
          <p:nvPr>
            <p:ph idx="1" type="body"/>
          </p:nvPr>
        </p:nvSpPr>
        <p:spPr>
          <a:xfrm>
            <a:off x="3226425" y="1444825"/>
            <a:ext cx="5006400" cy="507300"/>
          </a:xfrm>
          <a:prstGeom prst="rect">
            <a:avLst/>
          </a:prstGeom>
          <a:solidFill>
            <a:schemeClr val="accent2"/>
          </a:solidFill>
          <a:ln>
            <a:noFill/>
          </a:ln>
        </p:spPr>
        <p:txBody>
          <a:bodyPr anchorCtr="0" anchor="t" bIns="45700" lIns="91425" spcFirstLastPara="1" rIns="91425" wrap="square" tIns="45700">
            <a:normAutofit/>
          </a:bodyPr>
          <a:lstStyle/>
          <a:p>
            <a:pPr indent="0" lvl="0" marL="0" rtl="0" algn="l">
              <a:spcBef>
                <a:spcPts val="0"/>
              </a:spcBef>
              <a:spcAft>
                <a:spcPts val="0"/>
              </a:spcAft>
              <a:buSzPts val="1825"/>
              <a:buNone/>
            </a:pPr>
            <a:r>
              <a:rPr b="1" lang="es-CL" sz="2384">
                <a:solidFill>
                  <a:schemeClr val="lt1"/>
                </a:solidFill>
              </a:rPr>
              <a:t>ACV:  RR 0.86 (IC 95%: 0.77–0.96)</a:t>
            </a:r>
            <a:endParaRPr b="1" sz="2384">
              <a:solidFill>
                <a:schemeClr val="lt1"/>
              </a:solidFill>
            </a:endParaRPr>
          </a:p>
        </p:txBody>
      </p:sp>
      <p:pic>
        <p:nvPicPr>
          <p:cNvPr id="146" name="Google Shape;146;p17"/>
          <p:cNvPicPr preferRelativeResize="0"/>
          <p:nvPr/>
        </p:nvPicPr>
        <p:blipFill>
          <a:blip r:embed="rId3">
            <a:alphaModFix/>
          </a:blip>
          <a:stretch>
            <a:fillRect/>
          </a:stretch>
        </p:blipFill>
        <p:spPr>
          <a:xfrm>
            <a:off x="640737" y="2225375"/>
            <a:ext cx="9192149" cy="506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RESULTADOS</a:t>
            </a:r>
            <a:endParaRPr/>
          </a:p>
        </p:txBody>
      </p:sp>
      <p:pic>
        <p:nvPicPr>
          <p:cNvPr id="153" name="Google Shape;153;p18"/>
          <p:cNvPicPr preferRelativeResize="0"/>
          <p:nvPr/>
        </p:nvPicPr>
        <p:blipFill>
          <a:blip r:embed="rId3">
            <a:alphaModFix/>
          </a:blip>
          <a:stretch>
            <a:fillRect/>
          </a:stretch>
        </p:blipFill>
        <p:spPr>
          <a:xfrm>
            <a:off x="513250" y="2145230"/>
            <a:ext cx="9062949" cy="4320225"/>
          </a:xfrm>
          <a:prstGeom prst="rect">
            <a:avLst/>
          </a:prstGeom>
          <a:noFill/>
          <a:ln>
            <a:noFill/>
          </a:ln>
        </p:spPr>
      </p:pic>
      <p:sp>
        <p:nvSpPr>
          <p:cNvPr id="154" name="Google Shape;154;p18"/>
          <p:cNvSpPr txBox="1"/>
          <p:nvPr>
            <p:ph idx="1" type="body"/>
          </p:nvPr>
        </p:nvSpPr>
        <p:spPr>
          <a:xfrm>
            <a:off x="513250" y="6541650"/>
            <a:ext cx="6796500" cy="825000"/>
          </a:xfrm>
          <a:prstGeom prst="rect">
            <a:avLst/>
          </a:prstGeom>
          <a:solidFill>
            <a:schemeClr val="accent2"/>
          </a:solidFill>
          <a:ln>
            <a:noFill/>
          </a:ln>
        </p:spPr>
        <p:txBody>
          <a:bodyPr anchorCtr="0" anchor="t" bIns="45700" lIns="91425" spcFirstLastPara="1" rIns="91425" wrap="square" tIns="45700">
            <a:normAutofit/>
          </a:bodyPr>
          <a:lstStyle/>
          <a:p>
            <a:pPr indent="0" lvl="0" marL="0" rtl="0" algn="l">
              <a:spcBef>
                <a:spcPts val="0"/>
              </a:spcBef>
              <a:spcAft>
                <a:spcPts val="0"/>
              </a:spcAft>
              <a:buSzPts val="1825"/>
              <a:buNone/>
            </a:pPr>
            <a:r>
              <a:rPr b="1" lang="es-CL" sz="2384">
                <a:solidFill>
                  <a:schemeClr val="lt1"/>
                </a:solidFill>
              </a:rPr>
              <a:t>E</a:t>
            </a:r>
            <a:r>
              <a:rPr b="1" lang="es-CL" sz="2384">
                <a:solidFill>
                  <a:schemeClr val="lt1"/>
                </a:solidFill>
              </a:rPr>
              <a:t>CVM:  RR 0.87 (IC 95%: </a:t>
            </a:r>
            <a:r>
              <a:rPr b="1" lang="es-CL" sz="2384">
                <a:solidFill>
                  <a:schemeClr val="lt1"/>
                </a:solidFill>
              </a:rPr>
              <a:t>0.80 -0.94</a:t>
            </a:r>
            <a:r>
              <a:rPr b="1" lang="es-CL" sz="2384">
                <a:solidFill>
                  <a:schemeClr val="lt1"/>
                </a:solidFill>
              </a:rPr>
              <a:t>)</a:t>
            </a:r>
            <a:endParaRPr b="1" sz="2384">
              <a:solidFill>
                <a:schemeClr val="lt1"/>
              </a:solidFill>
            </a:endParaRPr>
          </a:p>
          <a:p>
            <a:pPr indent="0" lvl="0" marL="0" rtl="0" algn="l">
              <a:spcBef>
                <a:spcPts val="0"/>
              </a:spcBef>
              <a:spcAft>
                <a:spcPts val="0"/>
              </a:spcAft>
              <a:buSzPts val="1825"/>
              <a:buNone/>
            </a:pPr>
            <a:r>
              <a:rPr b="1" lang="es-CL" sz="2384">
                <a:solidFill>
                  <a:schemeClr val="lt1"/>
                </a:solidFill>
              </a:rPr>
              <a:t>Muerte CC: RR 0.88 </a:t>
            </a:r>
            <a:r>
              <a:rPr b="1" lang="es-CL" sz="2384">
                <a:solidFill>
                  <a:schemeClr val="lt1"/>
                </a:solidFill>
              </a:rPr>
              <a:t>(IC 95%:</a:t>
            </a:r>
            <a:r>
              <a:rPr b="1" lang="es-CL" sz="2384">
                <a:solidFill>
                  <a:schemeClr val="lt1"/>
                </a:solidFill>
              </a:rPr>
              <a:t> 0.82 - 0.95)</a:t>
            </a:r>
            <a:endParaRPr b="1" sz="2384">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RESULTADOS</a:t>
            </a:r>
            <a:endParaRPr/>
          </a:p>
        </p:txBody>
      </p:sp>
      <p:pic>
        <p:nvPicPr>
          <p:cNvPr id="161" name="Google Shape;161;p19"/>
          <p:cNvPicPr preferRelativeResize="0"/>
          <p:nvPr/>
        </p:nvPicPr>
        <p:blipFill>
          <a:blip r:embed="rId3">
            <a:alphaModFix/>
          </a:blip>
          <a:stretch>
            <a:fillRect/>
          </a:stretch>
        </p:blipFill>
        <p:spPr>
          <a:xfrm>
            <a:off x="577075" y="1854438"/>
            <a:ext cx="8931926" cy="53027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RESULTADOS</a:t>
            </a:r>
            <a:endParaRPr/>
          </a:p>
        </p:txBody>
      </p:sp>
      <p:pic>
        <p:nvPicPr>
          <p:cNvPr id="168" name="Google Shape;168;p20"/>
          <p:cNvPicPr preferRelativeResize="0"/>
          <p:nvPr/>
        </p:nvPicPr>
        <p:blipFill>
          <a:blip r:embed="rId3">
            <a:alphaModFix/>
          </a:blip>
          <a:stretch>
            <a:fillRect/>
          </a:stretch>
        </p:blipFill>
        <p:spPr>
          <a:xfrm>
            <a:off x="548829" y="2066329"/>
            <a:ext cx="8982969" cy="53027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INTERNA</a:t>
            </a:r>
            <a:endParaRPr/>
          </a:p>
        </p:txBody>
      </p:sp>
      <p:grpSp>
        <p:nvGrpSpPr>
          <p:cNvPr id="175" name="Google Shape;175;p21"/>
          <p:cNvGrpSpPr/>
          <p:nvPr/>
        </p:nvGrpSpPr>
        <p:grpSpPr>
          <a:xfrm>
            <a:off x="519423" y="5913848"/>
            <a:ext cx="9060293" cy="997168"/>
            <a:chOff x="1593000" y="2322568"/>
            <a:chExt cx="5957975" cy="643500"/>
          </a:xfrm>
        </p:grpSpPr>
        <p:sp>
          <p:nvSpPr>
            <p:cNvPr id="176" name="Google Shape;176;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77" name="Google Shape;177;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78" name="Google Shape;178;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79" name="Google Shape;179;p21"/>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000">
                  <a:solidFill>
                    <a:schemeClr val="lt1"/>
                  </a:solidFill>
                  <a:latin typeface="Gill Sans"/>
                  <a:ea typeface="Gill Sans"/>
                  <a:cs typeface="Gill Sans"/>
                  <a:sym typeface="Gill Sans"/>
                </a:rPr>
                <a:t>¿Sesgo de selección?</a:t>
              </a:r>
              <a:endParaRPr sz="2000">
                <a:solidFill>
                  <a:schemeClr val="lt1"/>
                </a:solidFill>
                <a:latin typeface="Roboto"/>
                <a:ea typeface="Roboto"/>
                <a:cs typeface="Roboto"/>
                <a:sym typeface="Roboto"/>
              </a:endParaRPr>
            </a:p>
          </p:txBody>
        </p:sp>
        <p:sp>
          <p:nvSpPr>
            <p:cNvPr id="180" name="Google Shape;180;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81" name="Google Shape;181;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3400">
                  <a:solidFill>
                    <a:srgbClr val="FFFFFF"/>
                  </a:solidFill>
                  <a:latin typeface="Roboto Thin"/>
                  <a:ea typeface="Roboto Thin"/>
                  <a:cs typeface="Roboto Thin"/>
                  <a:sym typeface="Roboto Thin"/>
                </a:rPr>
                <a:t>05</a:t>
              </a:r>
              <a:endParaRPr sz="3400">
                <a:solidFill>
                  <a:srgbClr val="FFFFFF"/>
                </a:solidFill>
                <a:latin typeface="Roboto Thin"/>
                <a:ea typeface="Roboto Thin"/>
                <a:cs typeface="Roboto Thin"/>
                <a:sym typeface="Roboto Thin"/>
              </a:endParaRPr>
            </a:p>
          </p:txBody>
        </p:sp>
        <p:sp>
          <p:nvSpPr>
            <p:cNvPr id="182" name="Google Shape;182;p21"/>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Generación de secuencia</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Ocultamiento de asignación. </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Sesgo en grupo elegido.</a:t>
              </a:r>
              <a:endParaRPr sz="1800">
                <a:solidFill>
                  <a:srgbClr val="0B7140"/>
                </a:solidFill>
                <a:latin typeface="Roboto"/>
                <a:ea typeface="Roboto"/>
                <a:cs typeface="Roboto"/>
                <a:sym typeface="Roboto"/>
              </a:endParaRPr>
            </a:p>
          </p:txBody>
        </p:sp>
      </p:grpSp>
      <p:grpSp>
        <p:nvGrpSpPr>
          <p:cNvPr id="183" name="Google Shape;183;p21"/>
          <p:cNvGrpSpPr/>
          <p:nvPr/>
        </p:nvGrpSpPr>
        <p:grpSpPr>
          <a:xfrm>
            <a:off x="519423" y="5053671"/>
            <a:ext cx="9060293" cy="860231"/>
            <a:chOff x="1593000" y="2322568"/>
            <a:chExt cx="5957975" cy="643500"/>
          </a:xfrm>
        </p:grpSpPr>
        <p:sp>
          <p:nvSpPr>
            <p:cNvPr id="184" name="Google Shape;184;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5" name="Google Shape;185;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6" name="Google Shape;186;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7" name="Google Shape;187;p21"/>
            <p:cNvSpPr/>
            <p:nvPr/>
          </p:nvSpPr>
          <p:spPr>
            <a:xfrm>
              <a:off x="2365074" y="2468978"/>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0"/>
                </a:spcAft>
                <a:buNone/>
              </a:pPr>
              <a:r>
                <a:rPr lang="es-CL" sz="2000">
                  <a:solidFill>
                    <a:schemeClr val="lt1"/>
                  </a:solidFill>
                  <a:latin typeface="Gill Sans"/>
                  <a:ea typeface="Gill Sans"/>
                  <a:cs typeface="Gill Sans"/>
                  <a:sym typeface="Gill Sans"/>
                </a:rPr>
                <a:t>Aleatorización</a:t>
              </a:r>
              <a:endParaRPr sz="2000">
                <a:solidFill>
                  <a:schemeClr val="lt1"/>
                </a:solidFill>
                <a:latin typeface="Gill Sans"/>
                <a:ea typeface="Gill Sans"/>
                <a:cs typeface="Gill Sans"/>
                <a:sym typeface="Gill Sans"/>
              </a:endParaRPr>
            </a:p>
            <a:p>
              <a:pPr indent="0" lvl="0" marL="0" rtl="0" algn="l">
                <a:lnSpc>
                  <a:spcPct val="115000"/>
                </a:lnSpc>
                <a:spcBef>
                  <a:spcPts val="661"/>
                </a:spcBef>
                <a:spcAft>
                  <a:spcPts val="0"/>
                </a:spcAft>
                <a:buNone/>
              </a:pPr>
              <a:r>
                <a:t/>
              </a:r>
              <a:endParaRPr sz="1100">
                <a:solidFill>
                  <a:srgbClr val="FFFFFF"/>
                </a:solidFill>
                <a:latin typeface="Roboto Medium"/>
                <a:ea typeface="Roboto Medium"/>
                <a:cs typeface="Roboto Medium"/>
                <a:sym typeface="Roboto Medium"/>
              </a:endParaRPr>
            </a:p>
          </p:txBody>
        </p:sp>
        <p:sp>
          <p:nvSpPr>
            <p:cNvPr id="188" name="Google Shape;188;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9" name="Google Shape;189;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04</a:t>
              </a:r>
              <a:endParaRPr sz="2900">
                <a:solidFill>
                  <a:srgbClr val="FFFFFF"/>
                </a:solidFill>
                <a:latin typeface="Roboto Thin"/>
                <a:ea typeface="Roboto Thin"/>
                <a:cs typeface="Roboto Thin"/>
                <a:sym typeface="Roboto Thin"/>
              </a:endParaRPr>
            </a:p>
          </p:txBody>
        </p:sp>
        <p:sp>
          <p:nvSpPr>
            <p:cNvPr id="190" name="Google Shape;190;p21"/>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Aletorización por cluster, computarizado, sin ciego.</a:t>
              </a:r>
              <a:endParaRPr sz="1800">
                <a:solidFill>
                  <a:srgbClr val="0B7140"/>
                </a:solidFill>
                <a:latin typeface="Roboto"/>
                <a:ea typeface="Roboto"/>
                <a:cs typeface="Roboto"/>
                <a:sym typeface="Roboto"/>
              </a:endParaRPr>
            </a:p>
          </p:txBody>
        </p:sp>
      </p:grpSp>
      <p:grpSp>
        <p:nvGrpSpPr>
          <p:cNvPr id="191" name="Google Shape;191;p21"/>
          <p:cNvGrpSpPr/>
          <p:nvPr/>
        </p:nvGrpSpPr>
        <p:grpSpPr>
          <a:xfrm>
            <a:off x="519423" y="4193446"/>
            <a:ext cx="9060293" cy="860231"/>
            <a:chOff x="1593000" y="2322568"/>
            <a:chExt cx="5957975" cy="643500"/>
          </a:xfrm>
        </p:grpSpPr>
        <p:sp>
          <p:nvSpPr>
            <p:cNvPr id="192" name="Google Shape;192;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3" name="Google Shape;193;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4" name="Google Shape;194;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5" name="Google Shape;195;p21"/>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Clr>
                  <a:schemeClr val="dk1"/>
                </a:buClr>
                <a:buSzPts val="1100"/>
                <a:buFont typeface="Arial"/>
                <a:buNone/>
              </a:pPr>
              <a:r>
                <a:rPr lang="es-CL" sz="1900">
                  <a:solidFill>
                    <a:schemeClr val="lt1"/>
                  </a:solidFill>
                  <a:latin typeface="Gill Sans"/>
                  <a:ea typeface="Gill Sans"/>
                  <a:cs typeface="Gill Sans"/>
                  <a:sym typeface="Gill Sans"/>
                </a:rPr>
                <a:t>¿Incluye un espectro adecuado de participantes?</a:t>
              </a:r>
              <a:endParaRPr sz="1100">
                <a:solidFill>
                  <a:srgbClr val="FFFFFF"/>
                </a:solidFill>
                <a:latin typeface="Roboto"/>
                <a:ea typeface="Roboto"/>
                <a:cs typeface="Roboto"/>
                <a:sym typeface="Roboto"/>
              </a:endParaRPr>
            </a:p>
          </p:txBody>
        </p:sp>
        <p:sp>
          <p:nvSpPr>
            <p:cNvPr id="196" name="Google Shape;196;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7" name="Google Shape;197;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03</a:t>
              </a:r>
              <a:endParaRPr sz="2900">
                <a:solidFill>
                  <a:srgbClr val="FFFFFF"/>
                </a:solidFill>
                <a:latin typeface="Roboto Thin"/>
                <a:ea typeface="Roboto Thin"/>
                <a:cs typeface="Roboto Thin"/>
                <a:sym typeface="Roboto Thin"/>
              </a:endParaRPr>
            </a:p>
          </p:txBody>
        </p:sp>
        <p:sp>
          <p:nvSpPr>
            <p:cNvPr id="198" name="Google Shape;198;p21"/>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Gran cantidad de pacientes. </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Criterios de inclusión no asociado a pregunta clinica.</a:t>
              </a:r>
              <a:endParaRPr sz="1800">
                <a:solidFill>
                  <a:srgbClr val="0B7140"/>
                </a:solidFill>
                <a:latin typeface="Roboto"/>
                <a:ea typeface="Roboto"/>
                <a:cs typeface="Roboto"/>
                <a:sym typeface="Roboto"/>
              </a:endParaRPr>
            </a:p>
          </p:txBody>
        </p:sp>
      </p:grpSp>
      <p:grpSp>
        <p:nvGrpSpPr>
          <p:cNvPr id="199" name="Google Shape;199;p21"/>
          <p:cNvGrpSpPr/>
          <p:nvPr/>
        </p:nvGrpSpPr>
        <p:grpSpPr>
          <a:xfrm>
            <a:off x="519423" y="3333221"/>
            <a:ext cx="9060405" cy="860231"/>
            <a:chOff x="1593000" y="2322568"/>
            <a:chExt cx="5958049" cy="643500"/>
          </a:xfrm>
        </p:grpSpPr>
        <p:sp>
          <p:nvSpPr>
            <p:cNvPr id="200" name="Google Shape;200;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1" name="Google Shape;201;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2" name="Google Shape;202;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3" name="Google Shape;203;p21"/>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000">
                  <a:solidFill>
                    <a:schemeClr val="lt1"/>
                  </a:solidFill>
                  <a:latin typeface="Gill Sans"/>
                  <a:ea typeface="Gill Sans"/>
                  <a:cs typeface="Gill Sans"/>
                  <a:sym typeface="Gill Sans"/>
                </a:rPr>
                <a:t>¿Se ha comparado con otro estudio?</a:t>
              </a:r>
              <a:endParaRPr sz="2000">
                <a:solidFill>
                  <a:schemeClr val="lt1"/>
                </a:solidFill>
                <a:latin typeface="Gill Sans"/>
                <a:ea typeface="Gill Sans"/>
                <a:cs typeface="Gill Sans"/>
                <a:sym typeface="Gill Sans"/>
              </a:endParaRPr>
            </a:p>
          </p:txBody>
        </p:sp>
        <p:sp>
          <p:nvSpPr>
            <p:cNvPr id="204" name="Google Shape;204;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5" name="Google Shape;205;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02</a:t>
              </a:r>
              <a:endParaRPr sz="2900">
                <a:solidFill>
                  <a:srgbClr val="FFFFFF"/>
                </a:solidFill>
                <a:latin typeface="Roboto Thin"/>
                <a:ea typeface="Roboto Thin"/>
                <a:cs typeface="Roboto Thin"/>
                <a:sym typeface="Roboto Thin"/>
              </a:endParaRPr>
            </a:p>
          </p:txBody>
        </p:sp>
        <p:sp>
          <p:nvSpPr>
            <p:cNvPr id="206" name="Google Shape;206;p21"/>
            <p:cNvSpPr/>
            <p:nvPr/>
          </p:nvSpPr>
          <p:spPr>
            <a:xfrm>
              <a:off x="4387849" y="2323749"/>
              <a:ext cx="3163200" cy="642300"/>
            </a:xfrm>
            <a:prstGeom prst="rect">
              <a:avLst/>
            </a:prstGeom>
            <a:noFill/>
            <a:ln>
              <a:noFill/>
            </a:ln>
          </p:spPr>
          <p:txBody>
            <a:bodyPr anchorCtr="0" anchor="ctr" bIns="100800" lIns="100800" spcFirstLastPara="1" rIns="100800" wrap="square" tIns="100800">
              <a:noAutofit/>
            </a:bodyPr>
            <a:lstStyle/>
            <a:p>
              <a:pPr indent="0" lvl="0" marL="508000" rtl="0" algn="l">
                <a:lnSpc>
                  <a:spcPct val="115000"/>
                </a:lnSpc>
                <a:spcBef>
                  <a:spcPts val="0"/>
                </a:spcBef>
                <a:spcAft>
                  <a:spcPts val="0"/>
                </a:spcAft>
                <a:buNone/>
              </a:pPr>
              <a:r>
                <a:rPr lang="es-CL" sz="1800">
                  <a:solidFill>
                    <a:srgbClr val="0B7140"/>
                  </a:solidFill>
                  <a:latin typeface="Roboto"/>
                  <a:ea typeface="Roboto"/>
                  <a:cs typeface="Roboto"/>
                  <a:sym typeface="Roboto"/>
                </a:rPr>
                <a:t>GOLD Standar es la baja ingesta de sal</a:t>
              </a:r>
              <a:endParaRPr sz="1800">
                <a:solidFill>
                  <a:srgbClr val="0B7140"/>
                </a:solidFill>
                <a:latin typeface="Roboto"/>
                <a:ea typeface="Roboto"/>
                <a:cs typeface="Roboto"/>
                <a:sym typeface="Roboto"/>
              </a:endParaRPr>
            </a:p>
            <a:p>
              <a:pPr indent="0" lvl="0" marL="508000" rtl="0" algn="l">
                <a:lnSpc>
                  <a:spcPct val="115000"/>
                </a:lnSpc>
                <a:spcBef>
                  <a:spcPts val="0"/>
                </a:spcBef>
                <a:spcAft>
                  <a:spcPts val="0"/>
                </a:spcAft>
                <a:buNone/>
              </a:pPr>
              <a:r>
                <a:rPr lang="es-CL" sz="1800">
                  <a:solidFill>
                    <a:srgbClr val="0B7140"/>
                  </a:solidFill>
                  <a:latin typeface="Roboto"/>
                  <a:ea typeface="Roboto"/>
                  <a:cs typeface="Roboto"/>
                  <a:sym typeface="Roboto"/>
                </a:rPr>
                <a:t>No hay comparación con otros estudios</a:t>
              </a:r>
              <a:endParaRPr sz="1800">
                <a:solidFill>
                  <a:srgbClr val="0B7140"/>
                </a:solidFill>
                <a:latin typeface="Roboto"/>
                <a:ea typeface="Roboto"/>
                <a:cs typeface="Roboto"/>
                <a:sym typeface="Roboto"/>
              </a:endParaRPr>
            </a:p>
          </p:txBody>
        </p:sp>
      </p:grpSp>
      <p:grpSp>
        <p:nvGrpSpPr>
          <p:cNvPr id="207" name="Google Shape;207;p21"/>
          <p:cNvGrpSpPr/>
          <p:nvPr/>
        </p:nvGrpSpPr>
        <p:grpSpPr>
          <a:xfrm>
            <a:off x="519498" y="2472945"/>
            <a:ext cx="9447728" cy="860231"/>
            <a:chOff x="1593000" y="2322568"/>
            <a:chExt cx="6212749" cy="643500"/>
          </a:xfrm>
        </p:grpSpPr>
        <p:sp>
          <p:nvSpPr>
            <p:cNvPr id="208" name="Google Shape;208;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9" name="Google Shape;209;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0" name="Google Shape;210;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1" name="Google Shape;211;p21"/>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lnSpc>
                  <a:spcPct val="115000"/>
                </a:lnSpc>
                <a:spcBef>
                  <a:spcPts val="0"/>
                </a:spcBef>
                <a:spcAft>
                  <a:spcPts val="0"/>
                </a:spcAft>
                <a:buNone/>
              </a:pPr>
              <a:r>
                <a:rPr lang="es-CL" sz="2000">
                  <a:solidFill>
                    <a:srgbClr val="FFFFFF"/>
                  </a:solidFill>
                  <a:latin typeface="Gill Sans"/>
                  <a:ea typeface="Gill Sans"/>
                  <a:cs typeface="Gill Sans"/>
                  <a:sym typeface="Gill Sans"/>
                </a:rPr>
                <a:t>¿Para qué sirve?</a:t>
              </a:r>
              <a:endParaRPr sz="2000">
                <a:solidFill>
                  <a:srgbClr val="FFFFFF"/>
                </a:solidFill>
                <a:latin typeface="Gill Sans"/>
                <a:ea typeface="Gill Sans"/>
                <a:cs typeface="Gill Sans"/>
                <a:sym typeface="Gill Sans"/>
              </a:endParaRPr>
            </a:p>
          </p:txBody>
        </p:sp>
        <p:sp>
          <p:nvSpPr>
            <p:cNvPr id="212" name="Google Shape;212;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3" name="Google Shape;213;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01</a:t>
              </a:r>
              <a:endParaRPr sz="2900">
                <a:solidFill>
                  <a:srgbClr val="FFFFFF"/>
                </a:solidFill>
                <a:latin typeface="Roboto Thin"/>
                <a:ea typeface="Roboto Thin"/>
                <a:cs typeface="Roboto Thin"/>
                <a:sym typeface="Roboto Thin"/>
              </a:endParaRPr>
            </a:p>
          </p:txBody>
        </p:sp>
        <p:sp>
          <p:nvSpPr>
            <p:cNvPr id="214" name="Google Shape;214;p21"/>
            <p:cNvSpPr/>
            <p:nvPr/>
          </p:nvSpPr>
          <p:spPr>
            <a:xfrm>
              <a:off x="4387849" y="2323750"/>
              <a:ext cx="34179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Pregunta clínica no acorde con metodología.</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Outcomes definidos, distintos al estudio</a:t>
              </a:r>
              <a:endParaRPr sz="1800">
                <a:solidFill>
                  <a:srgbClr val="0B7140"/>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Dividendo">
  <a:themeElements>
    <a:clrScheme name="SAN BORJA">
      <a:dk1>
        <a:srgbClr val="000000"/>
      </a:dk1>
      <a:lt1>
        <a:srgbClr val="FFFFFF"/>
      </a:lt1>
      <a:dk2>
        <a:srgbClr val="44546A"/>
      </a:dk2>
      <a:lt2>
        <a:srgbClr val="E7E6E6"/>
      </a:lt2>
      <a:accent1>
        <a:srgbClr val="0099D5"/>
      </a:accent1>
      <a:accent2>
        <a:srgbClr val="ED7D31"/>
      </a:accent2>
      <a:accent3>
        <a:srgbClr val="A5A5A5"/>
      </a:accent3>
      <a:accent4>
        <a:srgbClr val="5BB51C"/>
      </a:accent4>
      <a:accent5>
        <a:srgbClr val="5B9BD5"/>
      </a:accent5>
      <a:accent6>
        <a:srgbClr val="FBD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