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7559675" cx="10080625"/>
  <p:notesSz cx="7772400" cy="10058400"/>
  <p:embeddedFontLst>
    <p:embeddedFont>
      <p:font typeface="Roboto Thin"/>
      <p:regular r:id="rId25"/>
      <p:bold r:id="rId26"/>
      <p:italic r:id="rId27"/>
      <p:boldItalic r:id="rId28"/>
    </p:embeddedFont>
    <p:embeddedFont>
      <p:font typeface="Roboto"/>
      <p:regular r:id="rId29"/>
      <p:bold r:id="rId30"/>
      <p:italic r:id="rId31"/>
      <p:boldItalic r:id="rId32"/>
    </p:embeddedFont>
    <p:embeddedFont>
      <p:font typeface="Roboto Medium"/>
      <p:regular r:id="rId33"/>
      <p:bold r:id="rId34"/>
      <p:italic r:id="rId35"/>
      <p:boldItalic r:id="rId36"/>
    </p:embeddedFont>
    <p:embeddedFont>
      <p:font typeface="Gill Sans"/>
      <p:regular r:id="rId37"/>
      <p:bold r:id="rId38"/>
    </p:embeddedFont>
    <p:embeddedFont>
      <p:font typeface="Source Sans Pr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B16A5B-8CC2-4602-8FA0-8BE52AD6EE89}">
  <a:tblStyle styleId="{5CB16A5B-8CC2-4602-8FA0-8BE52AD6EE8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61D49C5-D4F9-4171-B9DE-527974FD2FD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SourceSansPro-bold.fntdata"/><Relationship Id="rId20" Type="http://schemas.openxmlformats.org/officeDocument/2006/relationships/slide" Target="slides/slide14.xml"/><Relationship Id="rId42" Type="http://schemas.openxmlformats.org/officeDocument/2006/relationships/font" Target="fonts/SourceSansPro-boldItalic.fntdata"/><Relationship Id="rId41" Type="http://schemas.openxmlformats.org/officeDocument/2006/relationships/font" Target="fonts/SourceSansPro-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Thin-bold.fntdata"/><Relationship Id="rId25" Type="http://schemas.openxmlformats.org/officeDocument/2006/relationships/font" Target="fonts/RobotoThin-regular.fntdata"/><Relationship Id="rId28" Type="http://schemas.openxmlformats.org/officeDocument/2006/relationships/font" Target="fonts/RobotoThin-boldItalic.fntdata"/><Relationship Id="rId27" Type="http://schemas.openxmlformats.org/officeDocument/2006/relationships/font" Target="fonts/RobotoThin-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RobotoMedium-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RobotoMedium-italic.fntdata"/><Relationship Id="rId12" Type="http://schemas.openxmlformats.org/officeDocument/2006/relationships/slide" Target="slides/slide6.xml"/><Relationship Id="rId34" Type="http://schemas.openxmlformats.org/officeDocument/2006/relationships/font" Target="fonts/RobotoMedium-bold.fntdata"/><Relationship Id="rId15" Type="http://schemas.openxmlformats.org/officeDocument/2006/relationships/slide" Target="slides/slide9.xml"/><Relationship Id="rId37" Type="http://schemas.openxmlformats.org/officeDocument/2006/relationships/font" Target="fonts/GillSans-regular.fntdata"/><Relationship Id="rId14" Type="http://schemas.openxmlformats.org/officeDocument/2006/relationships/slide" Target="slides/slide8.xml"/><Relationship Id="rId36" Type="http://schemas.openxmlformats.org/officeDocument/2006/relationships/font" Target="fonts/RobotoMedium-boldItalic.fntdata"/><Relationship Id="rId17" Type="http://schemas.openxmlformats.org/officeDocument/2006/relationships/slide" Target="slides/slide11.xml"/><Relationship Id="rId39" Type="http://schemas.openxmlformats.org/officeDocument/2006/relationships/font" Target="fonts/SourceSansPro-regular.fntdata"/><Relationship Id="rId16" Type="http://schemas.openxmlformats.org/officeDocument/2006/relationships/slide" Target="slides/slide10.xml"/><Relationship Id="rId38" Type="http://schemas.openxmlformats.org/officeDocument/2006/relationships/font" Target="fonts/Gill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3" type="hdr"/>
          </p:nvPr>
        </p:nvSpPr>
        <p:spPr>
          <a:xfrm>
            <a:off x="0" y="0"/>
            <a:ext cx="3371850" cy="501650"/>
          </a:xfrm>
          <a:prstGeom prst="rect">
            <a:avLst/>
          </a:prstGeom>
          <a:noFill/>
          <a:ln>
            <a:noFill/>
          </a:ln>
        </p:spPr>
        <p:txBody>
          <a:bodyPr anchorCtr="0" anchor="t" bIns="0" lIns="0" spcFirstLastPara="1" rIns="0" wrap="square" tIns="0">
            <a:noAutofit/>
          </a:bodyPr>
          <a:lstStyle>
            <a:lvl1pPr lvl="0" marR="0" rtl="0" algn="l">
              <a:lnSpc>
                <a:spcPct val="104000"/>
              </a:lnSpc>
              <a:spcBef>
                <a:spcPts val="13"/>
              </a:spcBef>
              <a:spcAft>
                <a:spcPts val="0"/>
              </a:spcAft>
              <a:buSzPts val="1400"/>
              <a:buNone/>
              <a:defRPr b="0" i="0" sz="1400" u="none" cap="none" strike="noStrike">
                <a:solidFill>
                  <a:srgbClr val="484848"/>
                </a:solidFill>
                <a:latin typeface="Source Sans Pro"/>
                <a:ea typeface="Source Sans Pro"/>
                <a:cs typeface="Source Sans Pro"/>
                <a:sym typeface="Source Sans Pro"/>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398963" y="0"/>
            <a:ext cx="3371850" cy="501650"/>
          </a:xfrm>
          <a:prstGeom prst="rect">
            <a:avLst/>
          </a:prstGeom>
          <a:noFill/>
          <a:ln>
            <a:noFill/>
          </a:ln>
        </p:spPr>
        <p:txBody>
          <a:bodyPr anchorCtr="0" anchor="t" bIns="0" lIns="0" spcFirstLastPara="1" rIns="0" wrap="square" tIns="0">
            <a:noAutofit/>
          </a:bodyPr>
          <a:lstStyle>
            <a:lvl1pPr lvl="0" marR="0" rtl="0" algn="r">
              <a:lnSpc>
                <a:spcPct val="104000"/>
              </a:lnSpc>
              <a:spcBef>
                <a:spcPts val="13"/>
              </a:spcBef>
              <a:spcAft>
                <a:spcPts val="0"/>
              </a:spcAft>
              <a:buSzPts val="1400"/>
              <a:buNone/>
              <a:defRPr b="0" i="0" sz="1400" u="none" cap="none" strike="noStrike">
                <a:solidFill>
                  <a:srgbClr val="484848"/>
                </a:solidFill>
                <a:latin typeface="Source Sans Pro"/>
                <a:ea typeface="Source Sans Pro"/>
                <a:cs typeface="Source Sans Pro"/>
                <a:sym typeface="Source Sans Pro"/>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555163"/>
            <a:ext cx="3371850" cy="501650"/>
          </a:xfrm>
          <a:prstGeom prst="rect">
            <a:avLst/>
          </a:prstGeom>
          <a:noFill/>
          <a:ln>
            <a:noFill/>
          </a:ln>
        </p:spPr>
        <p:txBody>
          <a:bodyPr anchorCtr="0" anchor="b" bIns="0" lIns="0" spcFirstLastPara="1" rIns="0" wrap="square" tIns="0">
            <a:noAutofit/>
          </a:bodyPr>
          <a:lstStyle>
            <a:lvl1pPr lvl="0" marR="0" rtl="0" algn="l">
              <a:lnSpc>
                <a:spcPct val="104000"/>
              </a:lnSpc>
              <a:spcBef>
                <a:spcPts val="13"/>
              </a:spcBef>
              <a:spcAft>
                <a:spcPts val="0"/>
              </a:spcAft>
              <a:buSzPts val="1400"/>
              <a:buNone/>
              <a:defRPr b="0" i="0" sz="1400" u="none" cap="none" strike="noStrike">
                <a:solidFill>
                  <a:srgbClr val="484848"/>
                </a:solidFill>
                <a:latin typeface="Source Sans Pro"/>
                <a:ea typeface="Source Sans Pro"/>
                <a:cs typeface="Source Sans Pro"/>
                <a:sym typeface="Source Sans Pro"/>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marR="0" rtl="0" algn="r">
              <a:lnSpc>
                <a:spcPct val="104000"/>
              </a:lnSpc>
              <a:spcBef>
                <a:spcPts val="0"/>
              </a:spcBef>
              <a:spcAft>
                <a:spcPts val="0"/>
              </a:spcAft>
              <a:buNone/>
            </a:pPr>
            <a:fld id="{00000000-1234-1234-1234-123412341234}" type="slidenum">
              <a:rPr b="0" i="0" lang="es-CL" sz="1400" u="none" cap="none" strike="noStrike">
                <a:solidFill>
                  <a:srgbClr val="484848"/>
                </a:solidFill>
                <a:latin typeface="Source Sans Pro"/>
                <a:ea typeface="Source Sans Pro"/>
                <a:cs typeface="Source Sans Pro"/>
                <a:sym typeface="Source Sans Pro"/>
              </a:rPr>
              <a:t>‹#›</a:t>
            </a:fld>
            <a:endParaRPr b="0" i="0" sz="1400" u="none" cap="none" strike="noStrike">
              <a:solidFill>
                <a:srgbClr val="484848"/>
              </a:solidFill>
              <a:latin typeface="Source Sans Pro"/>
              <a:ea typeface="Source Sans Pro"/>
              <a:cs typeface="Source Sans Pro"/>
              <a:sym typeface="Source Sans Pro"/>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98" name="Google Shape;98;p2: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14f30b8238_0_27: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14f30b8238_0_27: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MCD: 380 pacientes, miocardiopatia dilatada idiopatica excluyo apcientes coronarios</a:t>
            </a:r>
            <a:endParaRPr/>
          </a:p>
          <a:p>
            <a:pPr indent="0" lvl="0" marL="0" rtl="0" algn="l">
              <a:spcBef>
                <a:spcPts val="360"/>
              </a:spcBef>
              <a:spcAft>
                <a:spcPts val="0"/>
              </a:spcAft>
              <a:buNone/>
            </a:pPr>
            <a:r>
              <a:rPr lang="es-CL"/>
              <a:t>The small differences in the fall of heart rate in the first 16 months of the trial do not necessarily indicate a different degree of  blockade.</a:t>
            </a:r>
            <a:endParaRPr/>
          </a:p>
          <a:p>
            <a:pPr indent="0" lvl="0" marL="0" rtl="0" algn="l">
              <a:spcBef>
                <a:spcPts val="360"/>
              </a:spcBef>
              <a:spcAft>
                <a:spcPts val="0"/>
              </a:spcAft>
              <a:buNone/>
            </a:pPr>
            <a:r>
              <a:rPr lang="es-CL"/>
              <a:t>The yearly mortality rate was 8·3% for carvedilol and 10·0% for metoprolol. The yearly mortality rate in MERIT-HF6 was</a:t>
            </a:r>
            <a:endParaRPr/>
          </a:p>
          <a:p>
            <a:pPr indent="0" lvl="0" marL="0" rtl="0" algn="l">
              <a:spcBef>
                <a:spcPts val="360"/>
              </a:spcBef>
              <a:spcAft>
                <a:spcPts val="0"/>
              </a:spcAft>
              <a:buNone/>
            </a:pPr>
            <a:r>
              <a:rPr lang="es-CL"/>
              <a:t>7·2% in the group given metoprolol, and in CIBIS-II5 the rate was 8·8% in the group given bisoprolol.</a:t>
            </a:r>
            <a:endParaRPr/>
          </a:p>
        </p:txBody>
      </p:sp>
      <p:sp>
        <p:nvSpPr>
          <p:cNvPr id="218" name="Google Shape;218;g114f30b8238_0_27: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2d90bc25a_2_1295: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12d90bc25a_2_1295: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solidFill>
                  <a:schemeClr val="dk1"/>
                </a:solidFill>
              </a:rPr>
              <a:t>Dosis promedio de mantenimiento en carvedilol group fue 41.8 mg al dia (87% tomado 25 o más al día, y 75% dosis target de 25 mg twice a day. Dosis promedio de mantenimiento de Metoprolol fue 85 mg al dia 87% tomando 50 mg o más, y 78%) en dosis target de 50 mg twice a day (MERIT dosis target fue el doble)</a:t>
            </a:r>
            <a:endParaRPr>
              <a:solidFill>
                <a:schemeClr val="dk1"/>
              </a:solidFill>
            </a:endParaRPr>
          </a:p>
          <a:p>
            <a:pPr indent="0" lvl="0" marL="0" rtl="0" algn="l">
              <a:spcBef>
                <a:spcPts val="360"/>
              </a:spcBef>
              <a:spcAft>
                <a:spcPts val="0"/>
              </a:spcAft>
              <a:buNone/>
            </a:pPr>
            <a:r>
              <a:rPr lang="es-CL">
                <a:solidFill>
                  <a:schemeClr val="dk1"/>
                </a:solidFill>
              </a:rPr>
              <a:t>Frecuencia cardiaca basal identical A los 4 meses carvedilol bajo 13.3 lpm  en el carvedilol group y 11.7 en el metoprolol group (difference –1·6 lpm 95% CI –2·7 to –0·6). The heart rate did not differ after 16 months. FIGURA 4 igual se ve la línea del metoprolol levemente por encima del carvedilol ¿subterapéutico? </a:t>
            </a:r>
            <a:endParaRPr>
              <a:solidFill>
                <a:schemeClr val="dk1"/>
              </a:solidFill>
            </a:endParaRPr>
          </a:p>
          <a:p>
            <a:pPr indent="0" lvl="0" marL="0" rtl="0" algn="l">
              <a:spcBef>
                <a:spcPts val="360"/>
              </a:spcBef>
              <a:spcAft>
                <a:spcPts val="0"/>
              </a:spcAft>
              <a:buNone/>
            </a:pPr>
            <a:r>
              <a:rPr lang="es-CL">
                <a:solidFill>
                  <a:schemeClr val="dk1"/>
                </a:solidFill>
              </a:rPr>
              <a:t>A los 4 meses disminución media de la PAS  3,8 mm Hg (SD 17·4) in the carvedilol group y 2,0 mm Hg (SD 17·7) in the metoprolol group</a:t>
            </a:r>
            <a:endParaRPr>
              <a:solidFill>
                <a:schemeClr val="dk1"/>
              </a:solidFill>
            </a:endParaRPr>
          </a:p>
          <a:p>
            <a:pPr indent="0" lvl="0" marL="0" rtl="0" algn="l">
              <a:spcBef>
                <a:spcPts val="360"/>
              </a:spcBef>
              <a:spcAft>
                <a:spcPts val="0"/>
              </a:spcAft>
              <a:buNone/>
            </a:pPr>
            <a:r>
              <a:rPr lang="es-CL">
                <a:solidFill>
                  <a:schemeClr val="dk1"/>
                </a:solidFill>
              </a:rPr>
              <a:t>(difference –1·8 mm Hg, 95% CI –3·2 to –0·4)</a:t>
            </a:r>
            <a:endParaRPr>
              <a:solidFill>
                <a:schemeClr val="dk1"/>
              </a:solidFill>
            </a:endParaRPr>
          </a:p>
          <a:p>
            <a:pPr indent="0" lvl="0" marL="0" rtl="0" algn="l">
              <a:spcBef>
                <a:spcPts val="360"/>
              </a:spcBef>
              <a:spcAft>
                <a:spcPts val="0"/>
              </a:spcAft>
              <a:buNone/>
            </a:pPr>
            <a:r>
              <a:t/>
            </a:r>
            <a:endParaRPr>
              <a:solidFill>
                <a:schemeClr val="dk1"/>
              </a:solidFill>
            </a:endParaRPr>
          </a:p>
          <a:p>
            <a:pPr indent="0" lvl="0" marL="0" rtl="0" algn="l">
              <a:spcBef>
                <a:spcPts val="360"/>
              </a:spcBef>
              <a:spcAft>
                <a:spcPts val="0"/>
              </a:spcAft>
              <a:buNone/>
            </a:pPr>
            <a:r>
              <a:rPr lang="es-CL">
                <a:solidFill>
                  <a:schemeClr val="dk1"/>
                </a:solidFill>
              </a:rPr>
              <a:t>REvocan consentimiento 10 Carvedilol  18 metoprolol.  Perdida de seguimiento 3 Carvedilol  2 Meto</a:t>
            </a:r>
            <a:endParaRPr>
              <a:solidFill>
                <a:schemeClr val="dk1"/>
              </a:solidFill>
            </a:endParaRPr>
          </a:p>
          <a:p>
            <a:pPr indent="0" lvl="0" marL="0" rtl="0" algn="l">
              <a:spcBef>
                <a:spcPts val="360"/>
              </a:spcBef>
              <a:spcAft>
                <a:spcPts val="0"/>
              </a:spcAft>
              <a:buNone/>
            </a:pPr>
            <a:r>
              <a:rPr lang="es-CL">
                <a:solidFill>
                  <a:schemeClr val="dk1"/>
                </a:solidFill>
              </a:rPr>
              <a:t>The study drug was permanently stopped for reasons other than death in 481 (32%) patients in the carvedilol group and in 483 (32%) in the metoprolol group.</a:t>
            </a:r>
            <a:endParaRPr>
              <a:solidFill>
                <a:schemeClr val="dk1"/>
              </a:solidFill>
            </a:endParaRPr>
          </a:p>
          <a:p>
            <a:pPr indent="0" lvl="0" marL="0" rtl="0" algn="l">
              <a:spcBef>
                <a:spcPts val="360"/>
              </a:spcBef>
              <a:spcAft>
                <a:spcPts val="0"/>
              </a:spcAft>
              <a:buNone/>
            </a:pPr>
            <a:r>
              <a:t/>
            </a:r>
            <a:endParaRPr>
              <a:solidFill>
                <a:schemeClr val="dk1"/>
              </a:solidFill>
            </a:endParaRPr>
          </a:p>
          <a:p>
            <a:pPr indent="0" lvl="0" marL="0" rtl="0" algn="l">
              <a:spcBef>
                <a:spcPts val="360"/>
              </a:spcBef>
              <a:spcAft>
                <a:spcPts val="0"/>
              </a:spcAft>
              <a:buClr>
                <a:schemeClr val="dk1"/>
              </a:buClr>
              <a:buSzPts val="1100"/>
              <a:buFont typeface="Arial"/>
              <a:buNone/>
            </a:pPr>
            <a:r>
              <a:t/>
            </a:r>
            <a:endParaRPr>
              <a:solidFill>
                <a:schemeClr val="dk1"/>
              </a:solidFill>
            </a:endParaRPr>
          </a:p>
          <a:p>
            <a:pPr indent="0" lvl="0" marL="0" rtl="0" algn="l">
              <a:spcBef>
                <a:spcPts val="360"/>
              </a:spcBef>
              <a:spcAft>
                <a:spcPts val="0"/>
              </a:spcAft>
              <a:buNone/>
            </a:pPr>
            <a:r>
              <a:t/>
            </a:r>
            <a:endParaRPr/>
          </a:p>
        </p:txBody>
      </p:sp>
      <p:sp>
        <p:nvSpPr>
          <p:cNvPr id="227" name="Google Shape;227;g112d90bc25a_2_1295: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12c60ef5f8_0_12: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12c60ef5f8_0_12: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Se llevaron los diuréticos y IECA y sus dosis, importan?</a:t>
            </a:r>
            <a:endParaRPr/>
          </a:p>
          <a:p>
            <a:pPr indent="0" lvl="0" marL="0" rtl="0" algn="l">
              <a:spcBef>
                <a:spcPts val="360"/>
              </a:spcBef>
              <a:spcAft>
                <a:spcPts val="0"/>
              </a:spcAft>
              <a:buNone/>
            </a:pPr>
            <a:r>
              <a:rPr lang="es-CL"/>
              <a:t>se incluyó poco paciente con DM2.</a:t>
            </a:r>
            <a:endParaRPr/>
          </a:p>
          <a:p>
            <a:pPr indent="0" lvl="0" marL="0" rtl="0" algn="l">
              <a:spcBef>
                <a:spcPts val="360"/>
              </a:spcBef>
              <a:spcAft>
                <a:spcPts val="0"/>
              </a:spcAft>
              <a:buNone/>
            </a:pPr>
            <a:r>
              <a:rPr lang="es-CL"/>
              <a:t>dosis efectiva que cada grupo uso</a:t>
            </a:r>
            <a:endParaRPr/>
          </a:p>
          <a:p>
            <a:pPr indent="0" lvl="0" marL="0" rtl="0" algn="l">
              <a:spcBef>
                <a:spcPts val="360"/>
              </a:spcBef>
              <a:spcAft>
                <a:spcPts val="0"/>
              </a:spcAft>
              <a:buNone/>
            </a:pPr>
            <a:r>
              <a:rPr lang="es-CL"/>
              <a:t>control de adherencia</a:t>
            </a:r>
            <a:endParaRPr/>
          </a:p>
          <a:p>
            <a:pPr indent="0" lvl="0" marL="0" rtl="0" algn="l">
              <a:spcBef>
                <a:spcPts val="360"/>
              </a:spcBef>
              <a:spcAft>
                <a:spcPts val="0"/>
              </a:spcAft>
              <a:buNone/>
            </a:pPr>
            <a:r>
              <a:t/>
            </a:r>
            <a:endParaRPr/>
          </a:p>
        </p:txBody>
      </p:sp>
      <p:sp>
        <p:nvSpPr>
          <p:cNvPr id="275" name="Google Shape;275;g112c60ef5f8_0_12: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4f84953e0_0_12: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14f84953e0_0_12: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83" name="Google Shape;283;g114f84953e0_0_12: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14f84953e0_0_18: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14f84953e0_0_18: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661"/>
              </a:spcAft>
              <a:buClr>
                <a:schemeClr val="dk1"/>
              </a:buClr>
              <a:buSzPts val="1100"/>
              <a:buFont typeface="Arial"/>
              <a:buNone/>
            </a:pPr>
            <a:r>
              <a:rPr lang="es-CL" sz="1984">
                <a:solidFill>
                  <a:srgbClr val="44546A"/>
                </a:solidFill>
                <a:latin typeface="Gill Sans"/>
                <a:ea typeface="Gill Sans"/>
                <a:cs typeface="Gill Sans"/>
                <a:sym typeface="Gill Sans"/>
              </a:rPr>
              <a:t>C</a:t>
            </a:r>
            <a:r>
              <a:rPr lang="es-CL" sz="1984">
                <a:solidFill>
                  <a:srgbClr val="44546A"/>
                </a:solidFill>
                <a:latin typeface="Gill Sans"/>
                <a:ea typeface="Gill Sans"/>
                <a:cs typeface="Gill Sans"/>
                <a:sym typeface="Gill Sans"/>
              </a:rPr>
              <a:t>omparabilidad de las dos dosis según lo evaluado en otros estudios, la dosis-respuesta plana al metoprolol en términos de frecuencia cardíaca y resultados, y la reducción similar de la frecuencia cardíaca en los dos grupos.</a:t>
            </a:r>
            <a:endParaRPr/>
          </a:p>
        </p:txBody>
      </p:sp>
      <p:sp>
        <p:nvSpPr>
          <p:cNvPr id="290" name="Google Shape;290;g114f84953e0_0_18: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14f84953e0_0_24: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14f84953e0_0_24: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97" name="Google Shape;297;g114f84953e0_0_24: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104000"/>
              </a:lnSpc>
              <a:spcBef>
                <a:spcPts val="0"/>
              </a:spcBef>
              <a:spcAft>
                <a:spcPts val="0"/>
              </a:spcAft>
              <a:buNone/>
            </a:pPr>
            <a:fld id="{00000000-1234-1234-1234-123412341234}" type="slidenum">
              <a:rPr lang="es-CL"/>
              <a:t>‹#›</a:t>
            </a:fld>
            <a:endParaRPr/>
          </a:p>
        </p:txBody>
      </p:sp>
      <p:sp>
        <p:nvSpPr>
          <p:cNvPr id="303" name="Google Shape;303;p1: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04" name="Google Shape;304;p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005ab16244_0_5: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005ab16244_0_5: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11" name="Google Shape;311;g1005ab16244_0_5: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9: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17" name="Google Shape;317;p9: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marR="38100" rtl="0" algn="l">
              <a:lnSpc>
                <a:spcPct val="128571"/>
              </a:lnSpc>
              <a:spcBef>
                <a:spcPts val="0"/>
              </a:spcBef>
              <a:spcAft>
                <a:spcPts val="0"/>
              </a:spcAft>
              <a:buClr>
                <a:schemeClr val="dk1"/>
              </a:buClr>
              <a:buSzPts val="1100"/>
              <a:buFont typeface="Arial"/>
              <a:buNone/>
            </a:pPr>
            <a:r>
              <a:t/>
            </a:r>
            <a:endParaRPr sz="900"/>
          </a:p>
        </p:txBody>
      </p:sp>
      <p:sp>
        <p:nvSpPr>
          <p:cNvPr id="107" name="Google Shape;107;p4: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2c60ef5f8_0_0: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2c60ef5f8_0_0: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19" name="Google Shape;119;g112c60ef5f8_0_0: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516e32c2f_1_0: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1516e32c2f_1_0: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342900" lvl="0" marL="457200" rtl="0" algn="just">
              <a:lnSpc>
                <a:spcPct val="115000"/>
              </a:lnSpc>
              <a:spcBef>
                <a:spcPts val="0"/>
              </a:spcBef>
              <a:spcAft>
                <a:spcPts val="0"/>
              </a:spcAft>
              <a:buClr>
                <a:schemeClr val="dk1"/>
              </a:buClr>
              <a:buSzPts val="1800"/>
              <a:buFont typeface="Arial"/>
              <a:buChar char="-"/>
            </a:pPr>
            <a:r>
              <a:rPr lang="es-CL" sz="1000">
                <a:solidFill>
                  <a:schemeClr val="dk1"/>
                </a:solidFill>
                <a:latin typeface="Arial"/>
                <a:ea typeface="Arial"/>
                <a:cs typeface="Arial"/>
                <a:sym typeface="Arial"/>
              </a:rPr>
              <a:t>(introducir una nueva clase de fármaco o el tto con fármacos bloqueadores beta o alfa adrenergicos dentro de las 2 semanas previas a la randomización</a:t>
            </a:r>
            <a:r>
              <a:rPr lang="es-CL" sz="1800">
                <a:solidFill>
                  <a:schemeClr val="dk1"/>
                </a:solidFill>
                <a:latin typeface="Arial"/>
                <a:ea typeface="Arial"/>
                <a:cs typeface="Arial"/>
                <a:sym typeface="Arial"/>
              </a:rPr>
              <a:t>)</a:t>
            </a:r>
            <a:endParaRPr/>
          </a:p>
        </p:txBody>
      </p:sp>
      <p:sp>
        <p:nvSpPr>
          <p:cNvPr id="127" name="Google Shape;127;g11516e32c2f_1_0: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4f84953e0_0_0: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14f84953e0_0_0: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3.029 pacientes elegibles, </a:t>
            </a:r>
            <a:endParaRPr/>
          </a:p>
        </p:txBody>
      </p:sp>
      <p:sp>
        <p:nvSpPr>
          <p:cNvPr id="135" name="Google Shape;135;g114f84953e0_0_0: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516e32c2f_0_519: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516e32c2f_0_519: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No hay claridad de la forma de seguimiento, si fue con control clínico ni con qué, toma de ECG, Ecocardio </a:t>
            </a:r>
            <a:endParaRPr/>
          </a:p>
        </p:txBody>
      </p:sp>
      <p:sp>
        <p:nvSpPr>
          <p:cNvPr id="144" name="Google Shape;144;g11516e32c2f_0_519: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4f84953e0_0_6: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14f84953e0_0_6: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sz="1100">
                <a:solidFill>
                  <a:schemeClr val="dk1"/>
                </a:solidFill>
                <a:highlight>
                  <a:srgbClr val="FFFFFF"/>
                </a:highlight>
                <a:latin typeface="Verdana"/>
                <a:ea typeface="Verdana"/>
                <a:cs typeface="Verdana"/>
                <a:sym typeface="Verdana"/>
              </a:rPr>
              <a:t>el tiempo medio en el que se produce el evento y la tasa de riesgos instantáneos, más conocida por su nombre en inglés, </a:t>
            </a:r>
            <a:r>
              <a:rPr i="1" lang="es-CL" sz="1100">
                <a:solidFill>
                  <a:schemeClr val="dk1"/>
                </a:solidFill>
                <a:highlight>
                  <a:srgbClr val="FFFFFF"/>
                </a:highlight>
                <a:latin typeface="Verdana"/>
                <a:ea typeface="Verdana"/>
                <a:cs typeface="Verdana"/>
                <a:sym typeface="Verdana"/>
              </a:rPr>
              <a:t>hazard ratio</a:t>
            </a:r>
            <a:r>
              <a:rPr lang="es-CL" sz="1100">
                <a:solidFill>
                  <a:schemeClr val="dk1"/>
                </a:solidFill>
                <a:highlight>
                  <a:srgbClr val="FFFFFF"/>
                </a:highlight>
                <a:latin typeface="Verdana"/>
                <a:ea typeface="Verdana"/>
                <a:cs typeface="Verdana"/>
                <a:sym typeface="Verdana"/>
              </a:rPr>
              <a:t> (HR).</a:t>
            </a:r>
            <a:endParaRPr>
              <a:highlight>
                <a:srgbClr val="FFFF00"/>
              </a:highlight>
            </a:endParaRPr>
          </a:p>
        </p:txBody>
      </p:sp>
      <p:sp>
        <p:nvSpPr>
          <p:cNvPr id="154" name="Google Shape;154;g114f84953e0_0_6: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516e32c2f_0_1044: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1516e32c2f_0_1044: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s-CL" sz="1000">
                <a:solidFill>
                  <a:schemeClr val="dk1"/>
                </a:solidFill>
                <a:latin typeface="Gill Sans"/>
                <a:ea typeface="Gill Sans"/>
                <a:cs typeface="Gill Sans"/>
                <a:sym typeface="Gill Sans"/>
              </a:rPr>
              <a:t>El beneficio de mortalidad se hizo evidente a los 6 meses. </a:t>
            </a:r>
            <a:endParaRPr sz="10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s-CL" sz="1000">
                <a:solidFill>
                  <a:schemeClr val="dk1"/>
                </a:solidFill>
                <a:latin typeface="Gill Sans"/>
                <a:ea typeface="Gill Sans"/>
                <a:cs typeface="Gill Sans"/>
                <a:sym typeface="Gill Sans"/>
              </a:rPr>
              <a:t>El 75% recibió la dosis objetivo de CVD, el promedio fue 41.8mg</a:t>
            </a:r>
            <a:endParaRPr sz="10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s-CL" sz="1000">
                <a:solidFill>
                  <a:schemeClr val="dk1"/>
                </a:solidFill>
                <a:latin typeface="Gill Sans"/>
                <a:ea typeface="Gill Sans"/>
                <a:cs typeface="Gill Sans"/>
                <a:sym typeface="Gill Sans"/>
              </a:rPr>
              <a:t>78% recibió la dosis objetivo de MTP, promedio de 85mg.</a:t>
            </a:r>
            <a:endParaRPr sz="10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s-CL" sz="1000">
                <a:solidFill>
                  <a:schemeClr val="dk1"/>
                </a:solidFill>
                <a:latin typeface="Gill Sans"/>
                <a:ea typeface="Gill Sans"/>
                <a:cs typeface="Gill Sans"/>
                <a:sym typeface="Gill Sans"/>
              </a:rPr>
              <a:t>Se suspendió el tratamiento por motivos distintos de la muerte en 32% en grupo CVD y 32% en grupo MTP.</a:t>
            </a:r>
            <a:endParaRPr sz="10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s-CL" sz="1000">
                <a:solidFill>
                  <a:schemeClr val="dk1"/>
                </a:solidFill>
                <a:latin typeface="Gill Sans"/>
                <a:ea typeface="Gill Sans"/>
                <a:cs typeface="Gill Sans"/>
                <a:sym typeface="Gill Sans"/>
              </a:rPr>
              <a:t>Proporción de eventos adversos o eventos adversos graves y el numero de eventos fueron menores en el grupo CVD. </a:t>
            </a:r>
            <a:endParaRPr sz="700"/>
          </a:p>
        </p:txBody>
      </p:sp>
      <p:sp>
        <p:nvSpPr>
          <p:cNvPr id="161" name="Google Shape;161;g11516e32c2f_0_1044: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2c60ef5f8_0_6: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12c60ef5f8_0_6: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sz="900">
                <a:solidFill>
                  <a:srgbClr val="555555"/>
                </a:solidFill>
                <a:highlight>
                  <a:srgbClr val="FFFFFF"/>
                </a:highlight>
                <a:latin typeface="Arial"/>
                <a:ea typeface="Arial"/>
                <a:cs typeface="Arial"/>
                <a:sym typeface="Arial"/>
              </a:rPr>
              <a:t> (tartrato de metoprolol, de liberación inmediata, y no succinato de metoprolol, de liberación sostenida, -que fué el que se usó en el estudio MERIT-HF)</a:t>
            </a:r>
            <a:endParaRPr sz="900">
              <a:solidFill>
                <a:srgbClr val="555555"/>
              </a:solidFill>
              <a:highlight>
                <a:srgbClr val="FFFFFF"/>
              </a:highlight>
              <a:latin typeface="Arial"/>
              <a:ea typeface="Arial"/>
              <a:cs typeface="Arial"/>
              <a:sym typeface="Arial"/>
            </a:endParaRPr>
          </a:p>
          <a:p>
            <a:pPr indent="0" lvl="0" marL="0" rtl="0" algn="l">
              <a:spcBef>
                <a:spcPts val="360"/>
              </a:spcBef>
              <a:spcAft>
                <a:spcPts val="0"/>
              </a:spcAft>
              <a:buNone/>
            </a:pPr>
            <a:r>
              <a:rPr lang="es-CL" sz="900">
                <a:solidFill>
                  <a:srgbClr val="555555"/>
                </a:solidFill>
                <a:highlight>
                  <a:srgbClr val="FFFFFF"/>
                </a:highlight>
                <a:latin typeface="Arial"/>
                <a:ea typeface="Arial"/>
                <a:cs typeface="Arial"/>
                <a:sym typeface="Arial"/>
              </a:rPr>
              <a:t>La mayoría pacientes hombres, y casi en su totalidad blancos</a:t>
            </a:r>
            <a:endParaRPr sz="900">
              <a:solidFill>
                <a:srgbClr val="555555"/>
              </a:solidFill>
              <a:highlight>
                <a:srgbClr val="FFFFFF"/>
              </a:highlight>
              <a:latin typeface="Arial"/>
              <a:ea typeface="Arial"/>
              <a:cs typeface="Arial"/>
              <a:sym typeface="Arial"/>
            </a:endParaRPr>
          </a:p>
          <a:p>
            <a:pPr indent="0" lvl="0" marL="0" rtl="0" algn="l">
              <a:spcBef>
                <a:spcPts val="360"/>
              </a:spcBef>
              <a:spcAft>
                <a:spcPts val="0"/>
              </a:spcAft>
              <a:buNone/>
            </a:pPr>
            <a:r>
              <a:t/>
            </a:r>
            <a:endParaRPr sz="900">
              <a:solidFill>
                <a:srgbClr val="555555"/>
              </a:solidFill>
              <a:highlight>
                <a:srgbClr val="FFFFFF"/>
              </a:highlight>
              <a:latin typeface="Arial"/>
              <a:ea typeface="Arial"/>
              <a:cs typeface="Arial"/>
              <a:sym typeface="Arial"/>
            </a:endParaRPr>
          </a:p>
          <a:p>
            <a:pPr indent="0" lvl="0" marL="0" rtl="0" algn="l">
              <a:spcBef>
                <a:spcPts val="360"/>
              </a:spcBef>
              <a:spcAft>
                <a:spcPts val="0"/>
              </a:spcAft>
              <a:buNone/>
            </a:pPr>
            <a:r>
              <a:rPr lang="es-CL" sz="900">
                <a:solidFill>
                  <a:srgbClr val="555555"/>
                </a:solidFill>
                <a:highlight>
                  <a:srgbClr val="FFFFFF"/>
                </a:highlight>
                <a:latin typeface="Arial"/>
                <a:ea typeface="Arial"/>
                <a:cs typeface="Arial"/>
                <a:sym typeface="Arial"/>
              </a:rPr>
              <a:t>En el estudio MERIT-HF (Metoprolol Randomised Intervention Trial)122 se incluyó a pacientes con insuficiencia cardíaca crónica en clase funcional II-IV de la NYHA y una fracción de eyección ≤ 40%, estabilizados con una terapia óptima convencional, que fueron asignados al azar a tratamiento con metoprolol CR/XL o placebo. Este estudio también fue interrumpido de forma prematura por recomendación del comité independiente de seguridad tras un seguimiento medio de 1 año. La mortalidad de todo tipo fue menor en el grupo de metoprolol que en el grupo placebo (7,2%, por paciente-año de seguimiento, frente a 11,0%) (38 vidas salvadas/1.000 tratados; el NNT durante 1 año para salvar 1 vida fue de 28). También se observó una reducción en la MCS del 41% y una disminución de la mortalidad por empeoramiento de la insuficiencia cardíaca del 49%.</a:t>
            </a:r>
            <a:endParaRPr sz="900">
              <a:solidFill>
                <a:srgbClr val="555555"/>
              </a:solidFill>
              <a:highlight>
                <a:srgbClr val="FFFFFF"/>
              </a:highlight>
              <a:latin typeface="Arial"/>
              <a:ea typeface="Arial"/>
              <a:cs typeface="Arial"/>
              <a:sym typeface="Arial"/>
            </a:endParaRPr>
          </a:p>
          <a:p>
            <a:pPr indent="0" lvl="0" marL="0" rtl="0" algn="l">
              <a:spcBef>
                <a:spcPts val="360"/>
              </a:spcBef>
              <a:spcAft>
                <a:spcPts val="0"/>
              </a:spcAft>
              <a:buNone/>
            </a:pPr>
            <a:r>
              <a:t/>
            </a:r>
            <a:endParaRPr sz="900">
              <a:solidFill>
                <a:srgbClr val="555555"/>
              </a:solidFill>
              <a:highlight>
                <a:srgbClr val="FFFFFF"/>
              </a:highlight>
              <a:latin typeface="Arial"/>
              <a:ea typeface="Arial"/>
              <a:cs typeface="Arial"/>
              <a:sym typeface="Arial"/>
            </a:endParaRPr>
          </a:p>
          <a:p>
            <a:pPr indent="0" lvl="0" marL="0" rtl="0" algn="l">
              <a:spcBef>
                <a:spcPts val="360"/>
              </a:spcBef>
              <a:spcAft>
                <a:spcPts val="0"/>
              </a:spcAft>
              <a:buNone/>
            </a:pPr>
            <a:r>
              <a:rPr lang="es-CL" sz="900">
                <a:solidFill>
                  <a:srgbClr val="555555"/>
                </a:solidFill>
                <a:highlight>
                  <a:srgbClr val="FFFFFF"/>
                </a:highlight>
                <a:latin typeface="Arial"/>
                <a:ea typeface="Arial"/>
                <a:cs typeface="Arial"/>
                <a:sym typeface="Arial"/>
              </a:rPr>
              <a:t>En el estudio COMET (Carvedilol Or Metoprolol European Trial)132 se compararon directamente 2 bloqueadores beta distintos (metoprolol frente a carvedilol). En el estudio se incluyó a pacientes con insuficiencia cardíaca crónica y una fracción de eyección del ventrículo izquierdo reducida que fueron tratados con carvedilol (dosis a alcanzar: 25 mg, 2 veces al día) o metoprolol tartrato (dosis a alcanzar: 50 mg, 2 veces al día). Tras un seguimiento medio de 58 meses, la mortalidad de todo tipo fue inferior en el grupo de carvedilol (34 frente a 40%) (HR = 0,83; intervalo de confianza [IC] del 95%, 0,74-0,93), equivalente a un NNT para salvar una vida de 59, y este hallazgo fue consistente en todos los grupos predefinidos. No se observaron diferencias en la rehospitalización entre los grupos. Los resultados de este estudio sugieren que el carvedilol es mejor que el metoprolol para prolongar la vida de los pacientes con insuficiencia cardíaca. No obstante, en este estudio, la formulación del metoprolol era diferente de la utilizada en el estudio MERIT-HF (tartrato frente a succinato de liberación lenta) y la dosis a alcanzar era inferior (50 mg/12 h frente a 100 mg/12 h, equivalente a 130 mg/día de tartrato).</a:t>
            </a:r>
            <a:endParaRPr sz="900">
              <a:solidFill>
                <a:srgbClr val="555555"/>
              </a:solidFill>
              <a:highlight>
                <a:srgbClr val="FFFFFF"/>
              </a:highlight>
              <a:latin typeface="Arial"/>
              <a:ea typeface="Arial"/>
              <a:cs typeface="Arial"/>
              <a:sym typeface="Arial"/>
            </a:endParaRPr>
          </a:p>
        </p:txBody>
      </p:sp>
      <p:sp>
        <p:nvSpPr>
          <p:cNvPr id="169" name="Google Shape;169;g112c60ef5f8_0_6: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8" name="Shape 18"/>
        <p:cNvGrpSpPr/>
        <p:nvPr/>
      </p:nvGrpSpPr>
      <p:grpSpPr>
        <a:xfrm>
          <a:off x="0" y="0"/>
          <a:ext cx="0" cy="0"/>
          <a:chOff x="0" y="0"/>
          <a:chExt cx="0" cy="0"/>
        </a:xfrm>
      </p:grpSpPr>
      <p:sp>
        <p:nvSpPr>
          <p:cNvPr id="19" name="Google Shape;19;p2"/>
          <p:cNvSpPr/>
          <p:nvPr/>
        </p:nvSpPr>
        <p:spPr>
          <a:xfrm>
            <a:off x="493989" y="3401484"/>
            <a:ext cx="9084147" cy="364293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txBox="1"/>
          <p:nvPr>
            <p:ph type="ctrTitle"/>
          </p:nvPr>
        </p:nvSpPr>
        <p:spPr>
          <a:xfrm>
            <a:off x="640724" y="1091953"/>
            <a:ext cx="8808147" cy="16588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968"/>
              <a:buFont typeface="Gill Sans"/>
              <a:buNone/>
              <a:defRPr sz="3968">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 type="subTitle"/>
          </p:nvPr>
        </p:nvSpPr>
        <p:spPr>
          <a:xfrm>
            <a:off x="640724" y="2750765"/>
            <a:ext cx="8808147" cy="650720"/>
          </a:xfrm>
          <a:prstGeom prst="rect">
            <a:avLst/>
          </a:prstGeom>
          <a:noFill/>
          <a:ln>
            <a:noFill/>
          </a:ln>
        </p:spPr>
        <p:txBody>
          <a:bodyPr anchorCtr="0" anchor="t" bIns="45700" lIns="91425" spcFirstLastPara="1" rIns="91425" wrap="square" tIns="45700">
            <a:normAutofit/>
          </a:bodyPr>
          <a:lstStyle>
            <a:lvl1pPr lvl="0" algn="l">
              <a:spcBef>
                <a:spcPts val="353"/>
              </a:spcBef>
              <a:spcAft>
                <a:spcPts val="0"/>
              </a:spcAft>
              <a:buSzPts val="1623"/>
              <a:buNone/>
              <a:defRPr sz="1764" cap="none">
                <a:solidFill>
                  <a:schemeClr val="accent2"/>
                </a:solidFill>
              </a:defRPr>
            </a:lvl1pPr>
            <a:lvl2pPr lvl="1" algn="ctr">
              <a:spcBef>
                <a:spcPts val="661"/>
              </a:spcBef>
              <a:spcAft>
                <a:spcPts val="0"/>
              </a:spcAft>
              <a:buSzPts val="1623"/>
              <a:buNone/>
              <a:defRPr>
                <a:solidFill>
                  <a:srgbClr val="888888"/>
                </a:solidFill>
              </a:defRPr>
            </a:lvl2pPr>
            <a:lvl3pPr lvl="2" algn="ctr">
              <a:spcBef>
                <a:spcPts val="661"/>
              </a:spcBef>
              <a:spcAft>
                <a:spcPts val="0"/>
              </a:spcAft>
              <a:buSzPts val="1420"/>
              <a:buNone/>
              <a:defRPr>
                <a:solidFill>
                  <a:srgbClr val="888888"/>
                </a:solidFill>
              </a:defRPr>
            </a:lvl3pPr>
            <a:lvl4pPr lvl="3" algn="ctr">
              <a:spcBef>
                <a:spcPts val="661"/>
              </a:spcBef>
              <a:spcAft>
                <a:spcPts val="0"/>
              </a:spcAft>
              <a:buSzPts val="1217"/>
              <a:buNone/>
              <a:defRPr>
                <a:solidFill>
                  <a:srgbClr val="888888"/>
                </a:solidFill>
              </a:defRPr>
            </a:lvl4pPr>
            <a:lvl5pPr lvl="4" algn="ctr">
              <a:spcBef>
                <a:spcPts val="661"/>
              </a:spcBef>
              <a:spcAft>
                <a:spcPts val="0"/>
              </a:spcAft>
              <a:buSzPts val="1217"/>
              <a:buNone/>
              <a:defRPr>
                <a:solidFill>
                  <a:srgbClr val="888888"/>
                </a:solidFill>
              </a:defRPr>
            </a:lvl5pPr>
            <a:lvl6pPr lvl="5" algn="ctr">
              <a:spcBef>
                <a:spcPts val="661"/>
              </a:spcBef>
              <a:spcAft>
                <a:spcPts val="0"/>
              </a:spcAft>
              <a:buSzPts val="1217"/>
              <a:buNone/>
              <a:defRPr>
                <a:solidFill>
                  <a:srgbClr val="888888"/>
                </a:solidFill>
              </a:defRPr>
            </a:lvl6pPr>
            <a:lvl7pPr lvl="6" algn="ctr">
              <a:spcBef>
                <a:spcPts val="661"/>
              </a:spcBef>
              <a:spcAft>
                <a:spcPts val="0"/>
              </a:spcAft>
              <a:buSzPts val="1217"/>
              <a:buNone/>
              <a:defRPr>
                <a:solidFill>
                  <a:srgbClr val="888888"/>
                </a:solidFill>
              </a:defRPr>
            </a:lvl7pPr>
            <a:lvl8pPr lvl="7" algn="ctr">
              <a:spcBef>
                <a:spcPts val="661"/>
              </a:spcBef>
              <a:spcAft>
                <a:spcPts val="0"/>
              </a:spcAft>
              <a:buSzPts val="1217"/>
              <a:buNone/>
              <a:defRPr>
                <a:solidFill>
                  <a:srgbClr val="888888"/>
                </a:solidFill>
              </a:defRPr>
            </a:lvl8pPr>
            <a:lvl9pPr lvl="8" algn="ctr">
              <a:spcBef>
                <a:spcPts val="661"/>
              </a:spcBef>
              <a:spcAft>
                <a:spcPts val="661"/>
              </a:spcAft>
              <a:buSzPts val="1217"/>
              <a:buNone/>
              <a:defRPr>
                <a:solidFill>
                  <a:srgbClr val="888888"/>
                </a:solidFill>
              </a:defRPr>
            </a:lvl9pPr>
          </a:lstStyle>
          <a:p/>
        </p:txBody>
      </p:sp>
      <p:sp>
        <p:nvSpPr>
          <p:cNvPr id="22" name="Google Shape;22;p2"/>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2" name="Shape 82"/>
        <p:cNvGrpSpPr/>
        <p:nvPr/>
      </p:nvGrpSpPr>
      <p:grpSpPr>
        <a:xfrm>
          <a:off x="0" y="0"/>
          <a:ext cx="0" cy="0"/>
          <a:chOff x="0" y="0"/>
          <a:chExt cx="0" cy="0"/>
        </a:xfrm>
      </p:grpSpPr>
      <p:sp>
        <p:nvSpPr>
          <p:cNvPr id="83" name="Google Shape;83;p11"/>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 type="body"/>
          </p:nvPr>
        </p:nvSpPr>
        <p:spPr>
          <a:xfrm rot="5400000">
            <a:off x="3043659" y="53026"/>
            <a:ext cx="4002278" cy="8808147"/>
          </a:xfrm>
          <a:prstGeom prst="rect">
            <a:avLst/>
          </a:prstGeom>
          <a:noFill/>
          <a:ln>
            <a:noFill/>
          </a:ln>
        </p:spPr>
        <p:txBody>
          <a:bodyPr anchorCtr="0" anchor="t" bIns="45700" lIns="91425" spcFirstLastPara="1" rIns="91425" wrap="square" tIns="45700">
            <a:normAutofit/>
          </a:bodyPr>
          <a:lstStyle>
            <a:lvl1pPr indent="-344505" lvl="0" marL="457200" algn="l">
              <a:spcBef>
                <a:spcPts val="397"/>
              </a:spcBef>
              <a:spcAft>
                <a:spcPts val="0"/>
              </a:spcAft>
              <a:buSzPts val="1825"/>
              <a:buChar char="◼"/>
              <a:defRPr/>
            </a:lvl1pPr>
            <a:lvl2pPr indent="-331652" lvl="1" marL="914400" algn="l">
              <a:spcBef>
                <a:spcPts val="661"/>
              </a:spcBef>
              <a:spcAft>
                <a:spcPts val="0"/>
              </a:spcAft>
              <a:buSzPts val="1623"/>
              <a:buChar char="◼"/>
              <a:defRPr/>
            </a:lvl2pPr>
            <a:lvl3pPr indent="-318742" lvl="2" marL="1371600" algn="l">
              <a:spcBef>
                <a:spcPts val="661"/>
              </a:spcBef>
              <a:spcAft>
                <a:spcPts val="0"/>
              </a:spcAft>
              <a:buSzPts val="1420"/>
              <a:buChar char="◼"/>
              <a:defRPr/>
            </a:lvl3pPr>
            <a:lvl4pPr indent="-305889" lvl="3" marL="1828800" algn="l">
              <a:spcBef>
                <a:spcPts val="661"/>
              </a:spcBef>
              <a:spcAft>
                <a:spcPts val="0"/>
              </a:spcAft>
              <a:buSzPts val="1217"/>
              <a:buChar char="◼"/>
              <a:defRPr/>
            </a:lvl4pPr>
            <a:lvl5pPr indent="-305889" lvl="4" marL="2286000" algn="l">
              <a:spcBef>
                <a:spcPts val="661"/>
              </a:spcBef>
              <a:spcAft>
                <a:spcPts val="0"/>
              </a:spcAft>
              <a:buSzPts val="1217"/>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86" name="Google Shape;86;p11"/>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9" name="Shape 89"/>
        <p:cNvGrpSpPr/>
        <p:nvPr/>
      </p:nvGrpSpPr>
      <p:grpSpPr>
        <a:xfrm>
          <a:off x="0" y="0"/>
          <a:ext cx="0" cy="0"/>
          <a:chOff x="0" y="0"/>
          <a:chExt cx="0" cy="0"/>
        </a:xfrm>
      </p:grpSpPr>
      <p:sp>
        <p:nvSpPr>
          <p:cNvPr id="90" name="Google Shape;90;p12"/>
          <p:cNvSpPr/>
          <p:nvPr/>
        </p:nvSpPr>
        <p:spPr>
          <a:xfrm>
            <a:off x="7308453" y="661086"/>
            <a:ext cx="2268140" cy="641211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2"/>
          <p:cNvSpPr txBox="1"/>
          <p:nvPr>
            <p:ph type="title"/>
          </p:nvPr>
        </p:nvSpPr>
        <p:spPr>
          <a:xfrm rot="5400000">
            <a:off x="5280309" y="2773007"/>
            <a:ext cx="5713378" cy="165708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1048446" y="337139"/>
            <a:ext cx="5713378" cy="6528824"/>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93" name="Google Shape;93;p12"/>
          <p:cNvSpPr txBox="1"/>
          <p:nvPr>
            <p:ph idx="10" type="dt"/>
          </p:nvPr>
        </p:nvSpPr>
        <p:spPr>
          <a:xfrm>
            <a:off x="7436175" y="6565537"/>
            <a:ext cx="1044743"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640724" y="6560769"/>
            <a:ext cx="6528824"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5" name="Shape 25"/>
        <p:cNvGrpSpPr/>
        <p:nvPr/>
      </p:nvGrpSpPr>
      <p:grpSpPr>
        <a:xfrm>
          <a:off x="0" y="0"/>
          <a:ext cx="0" cy="0"/>
          <a:chOff x="0" y="0"/>
          <a:chExt cx="0" cy="0"/>
        </a:xfrm>
      </p:grpSpPr>
      <p:sp>
        <p:nvSpPr>
          <p:cNvPr id="26" name="Google Shape;26;p3"/>
          <p:cNvSpPr/>
          <p:nvPr/>
        </p:nvSpPr>
        <p:spPr>
          <a:xfrm>
            <a:off x="499012" y="5668073"/>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txBox="1"/>
          <p:nvPr>
            <p:ph type="title"/>
          </p:nvPr>
        </p:nvSpPr>
        <p:spPr>
          <a:xfrm>
            <a:off x="640725" y="3347259"/>
            <a:ext cx="8808146" cy="16588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968"/>
              <a:buFont typeface="Gill Sans"/>
              <a:buNone/>
              <a:defRPr b="0" sz="3968"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 type="body"/>
          </p:nvPr>
        </p:nvSpPr>
        <p:spPr>
          <a:xfrm>
            <a:off x="640725" y="5006071"/>
            <a:ext cx="8808146" cy="662002"/>
          </a:xfrm>
          <a:prstGeom prst="rect">
            <a:avLst/>
          </a:prstGeom>
          <a:noFill/>
          <a:ln>
            <a:noFill/>
          </a:ln>
        </p:spPr>
        <p:txBody>
          <a:bodyPr anchorCtr="0" anchor="t" bIns="45700" lIns="91425" spcFirstLastPara="1" rIns="91425" wrap="square" tIns="45700">
            <a:normAutofit/>
          </a:bodyPr>
          <a:lstStyle>
            <a:lvl1pPr indent="-228600" lvl="0" marL="457200" algn="l">
              <a:spcBef>
                <a:spcPts val="397"/>
              </a:spcBef>
              <a:spcAft>
                <a:spcPts val="0"/>
              </a:spcAft>
              <a:buSzPts val="1825"/>
              <a:buNone/>
              <a:defRPr sz="1984" cap="none">
                <a:solidFill>
                  <a:schemeClr val="accent2"/>
                </a:solidFill>
              </a:defRPr>
            </a:lvl1pPr>
            <a:lvl2pPr indent="-228600" lvl="1" marL="914400" algn="l">
              <a:spcBef>
                <a:spcPts val="661"/>
              </a:spcBef>
              <a:spcAft>
                <a:spcPts val="0"/>
              </a:spcAft>
              <a:buSzPts val="1825"/>
              <a:buNone/>
              <a:defRPr sz="1984">
                <a:solidFill>
                  <a:srgbClr val="888888"/>
                </a:solidFill>
              </a:defRPr>
            </a:lvl2pPr>
            <a:lvl3pPr indent="-228600" lvl="2" marL="1371600" algn="l">
              <a:spcBef>
                <a:spcPts val="661"/>
              </a:spcBef>
              <a:spcAft>
                <a:spcPts val="0"/>
              </a:spcAft>
              <a:buSzPts val="1623"/>
              <a:buNone/>
              <a:defRPr sz="1764">
                <a:solidFill>
                  <a:srgbClr val="888888"/>
                </a:solidFill>
              </a:defRPr>
            </a:lvl3pPr>
            <a:lvl4pPr indent="-228600" lvl="3" marL="1828800" algn="l">
              <a:spcBef>
                <a:spcPts val="661"/>
              </a:spcBef>
              <a:spcAft>
                <a:spcPts val="0"/>
              </a:spcAft>
              <a:buSzPts val="1420"/>
              <a:buNone/>
              <a:defRPr sz="1543">
                <a:solidFill>
                  <a:srgbClr val="888888"/>
                </a:solidFill>
              </a:defRPr>
            </a:lvl4pPr>
            <a:lvl5pPr indent="-228600" lvl="4" marL="2286000" algn="l">
              <a:spcBef>
                <a:spcPts val="661"/>
              </a:spcBef>
              <a:spcAft>
                <a:spcPts val="0"/>
              </a:spcAft>
              <a:buSzPts val="1420"/>
              <a:buNone/>
              <a:defRPr sz="1543">
                <a:solidFill>
                  <a:srgbClr val="888888"/>
                </a:solidFill>
              </a:defRPr>
            </a:lvl5pPr>
            <a:lvl6pPr indent="-228600" lvl="5" marL="2743200" algn="l">
              <a:spcBef>
                <a:spcPts val="661"/>
              </a:spcBef>
              <a:spcAft>
                <a:spcPts val="0"/>
              </a:spcAft>
              <a:buSzPts val="1420"/>
              <a:buNone/>
              <a:defRPr sz="1543">
                <a:solidFill>
                  <a:srgbClr val="888888"/>
                </a:solidFill>
              </a:defRPr>
            </a:lvl6pPr>
            <a:lvl7pPr indent="-228600" lvl="6" marL="3200400" algn="l">
              <a:spcBef>
                <a:spcPts val="661"/>
              </a:spcBef>
              <a:spcAft>
                <a:spcPts val="0"/>
              </a:spcAft>
              <a:buSzPts val="1420"/>
              <a:buNone/>
              <a:defRPr sz="1543">
                <a:solidFill>
                  <a:srgbClr val="888888"/>
                </a:solidFill>
              </a:defRPr>
            </a:lvl7pPr>
            <a:lvl8pPr indent="-228600" lvl="7" marL="3657600" algn="l">
              <a:spcBef>
                <a:spcPts val="661"/>
              </a:spcBef>
              <a:spcAft>
                <a:spcPts val="0"/>
              </a:spcAft>
              <a:buSzPts val="1420"/>
              <a:buNone/>
              <a:defRPr sz="1543">
                <a:solidFill>
                  <a:srgbClr val="888888"/>
                </a:solidFill>
              </a:defRPr>
            </a:lvl8pPr>
            <a:lvl9pPr indent="-228600" lvl="8" marL="4114800" algn="l">
              <a:spcBef>
                <a:spcPts val="661"/>
              </a:spcBef>
              <a:spcAft>
                <a:spcPts val="661"/>
              </a:spcAft>
              <a:buSzPts val="1420"/>
              <a:buNone/>
              <a:defRPr sz="1543">
                <a:solidFill>
                  <a:srgbClr val="888888"/>
                </a:solidFill>
              </a:defRPr>
            </a:lvl9pPr>
          </a:lstStyle>
          <a:p/>
        </p:txBody>
      </p:sp>
      <p:sp>
        <p:nvSpPr>
          <p:cNvPr id="29" name="Google Shape;29;p3"/>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2" name="Shape 32"/>
        <p:cNvGrpSpPr/>
        <p:nvPr/>
      </p:nvGrpSpPr>
      <p:grpSpPr>
        <a:xfrm>
          <a:off x="0" y="0"/>
          <a:ext cx="0" cy="0"/>
          <a:chOff x="0" y="0"/>
          <a:chExt cx="0" cy="0"/>
        </a:xfrm>
      </p:grpSpPr>
      <p:sp>
        <p:nvSpPr>
          <p:cNvPr id="33" name="Google Shape;33;p4"/>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6" name="Shape 36"/>
        <p:cNvGrpSpPr/>
        <p:nvPr/>
      </p:nvGrpSpPr>
      <p:grpSpPr>
        <a:xfrm>
          <a:off x="0" y="0"/>
          <a:ext cx="0" cy="0"/>
          <a:chOff x="0" y="0"/>
          <a:chExt cx="0" cy="0"/>
        </a:xfrm>
      </p:grpSpPr>
      <p:sp>
        <p:nvSpPr>
          <p:cNvPr id="37" name="Google Shape;37;p5"/>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 type="body"/>
          </p:nvPr>
        </p:nvSpPr>
        <p:spPr>
          <a:xfrm>
            <a:off x="640724" y="2455961"/>
            <a:ext cx="8808147" cy="4002279"/>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40" name="Google Shape;40;p5"/>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3" name="Shape 43"/>
        <p:cNvGrpSpPr/>
        <p:nvPr/>
      </p:nvGrpSpPr>
      <p:grpSpPr>
        <a:xfrm>
          <a:off x="0" y="0"/>
          <a:ext cx="0" cy="0"/>
          <a:chOff x="0" y="0"/>
          <a:chExt cx="0" cy="0"/>
        </a:xfrm>
      </p:grpSpPr>
      <p:sp>
        <p:nvSpPr>
          <p:cNvPr id="44" name="Google Shape;44;p6"/>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 type="body"/>
          </p:nvPr>
        </p:nvSpPr>
        <p:spPr>
          <a:xfrm>
            <a:off x="640724" y="2455960"/>
            <a:ext cx="4298958" cy="4004762"/>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47" name="Google Shape;47;p6"/>
          <p:cNvSpPr txBox="1"/>
          <p:nvPr>
            <p:ph idx="2" type="body"/>
          </p:nvPr>
        </p:nvSpPr>
        <p:spPr>
          <a:xfrm>
            <a:off x="5140945" y="2455961"/>
            <a:ext cx="4307926" cy="4004762"/>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48" name="Google Shape;48;p6"/>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1" name="Shape 51"/>
        <p:cNvGrpSpPr/>
        <p:nvPr/>
      </p:nvGrpSpPr>
      <p:grpSpPr>
        <a:xfrm>
          <a:off x="0" y="0"/>
          <a:ext cx="0" cy="0"/>
          <a:chOff x="0" y="0"/>
          <a:chExt cx="0" cy="0"/>
        </a:xfrm>
      </p:grpSpPr>
      <p:sp>
        <p:nvSpPr>
          <p:cNvPr id="52" name="Google Shape;52;p7"/>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086"/>
              <a:buFont typeface="Gill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 type="body"/>
          </p:nvPr>
        </p:nvSpPr>
        <p:spPr>
          <a:xfrm>
            <a:off x="978097" y="2455961"/>
            <a:ext cx="3961584" cy="635222"/>
          </a:xfrm>
          <a:prstGeom prst="rect">
            <a:avLst/>
          </a:prstGeom>
          <a:noFill/>
          <a:ln>
            <a:noFill/>
          </a:ln>
        </p:spPr>
        <p:txBody>
          <a:bodyPr anchorCtr="0" anchor="b" bIns="45700" lIns="91425" spcFirstLastPara="1" rIns="91425" wrap="square" tIns="45700">
            <a:noAutofit/>
          </a:bodyPr>
          <a:lstStyle>
            <a:lvl1pPr indent="-228600" lvl="0" marL="457200" algn="l">
              <a:spcBef>
                <a:spcPts val="485"/>
              </a:spcBef>
              <a:spcAft>
                <a:spcPts val="0"/>
              </a:spcAft>
              <a:buSzPts val="2231"/>
              <a:buNone/>
              <a:defRPr b="0" sz="2425">
                <a:solidFill>
                  <a:schemeClr val="accent2"/>
                </a:solidFill>
              </a:defRPr>
            </a:lvl1pPr>
            <a:lvl2pPr indent="-228600" lvl="1" marL="914400" algn="l">
              <a:spcBef>
                <a:spcPts val="661"/>
              </a:spcBef>
              <a:spcAft>
                <a:spcPts val="0"/>
              </a:spcAft>
              <a:buSzPts val="2029"/>
              <a:buNone/>
              <a:defRPr b="1" sz="2205"/>
            </a:lvl2pPr>
            <a:lvl3pPr indent="-228600" lvl="2" marL="1371600" algn="l">
              <a:spcBef>
                <a:spcPts val="661"/>
              </a:spcBef>
              <a:spcAft>
                <a:spcPts val="0"/>
              </a:spcAft>
              <a:buSzPts val="1825"/>
              <a:buNone/>
              <a:defRPr b="1" sz="1984"/>
            </a:lvl3pPr>
            <a:lvl4pPr indent="-228600" lvl="3" marL="1828800" algn="l">
              <a:spcBef>
                <a:spcPts val="661"/>
              </a:spcBef>
              <a:spcAft>
                <a:spcPts val="0"/>
              </a:spcAft>
              <a:buSzPts val="1623"/>
              <a:buNone/>
              <a:defRPr b="1" sz="1764"/>
            </a:lvl4pPr>
            <a:lvl5pPr indent="-228600" lvl="4" marL="2286000" algn="l">
              <a:spcBef>
                <a:spcPts val="661"/>
              </a:spcBef>
              <a:spcAft>
                <a:spcPts val="0"/>
              </a:spcAft>
              <a:buSzPts val="1623"/>
              <a:buNone/>
              <a:defRPr b="1" sz="1764"/>
            </a:lvl5pPr>
            <a:lvl6pPr indent="-228600" lvl="5" marL="2743200" algn="l">
              <a:spcBef>
                <a:spcPts val="661"/>
              </a:spcBef>
              <a:spcAft>
                <a:spcPts val="0"/>
              </a:spcAft>
              <a:buSzPts val="1623"/>
              <a:buNone/>
              <a:defRPr b="1" sz="1764"/>
            </a:lvl6pPr>
            <a:lvl7pPr indent="-228600" lvl="6" marL="3200400" algn="l">
              <a:spcBef>
                <a:spcPts val="661"/>
              </a:spcBef>
              <a:spcAft>
                <a:spcPts val="0"/>
              </a:spcAft>
              <a:buSzPts val="1623"/>
              <a:buNone/>
              <a:defRPr b="1" sz="1764"/>
            </a:lvl7pPr>
            <a:lvl8pPr indent="-228600" lvl="7" marL="3657600" algn="l">
              <a:spcBef>
                <a:spcPts val="661"/>
              </a:spcBef>
              <a:spcAft>
                <a:spcPts val="0"/>
              </a:spcAft>
              <a:buSzPts val="1623"/>
              <a:buNone/>
              <a:defRPr b="1" sz="1764"/>
            </a:lvl8pPr>
            <a:lvl9pPr indent="-228600" lvl="8" marL="4114800" algn="l">
              <a:spcBef>
                <a:spcPts val="661"/>
              </a:spcBef>
              <a:spcAft>
                <a:spcPts val="661"/>
              </a:spcAft>
              <a:buSzPts val="1623"/>
              <a:buNone/>
              <a:defRPr b="1" sz="1764"/>
            </a:lvl9pPr>
          </a:lstStyle>
          <a:p/>
        </p:txBody>
      </p:sp>
      <p:sp>
        <p:nvSpPr>
          <p:cNvPr id="55" name="Google Shape;55;p7"/>
          <p:cNvSpPr txBox="1"/>
          <p:nvPr>
            <p:ph idx="2" type="body"/>
          </p:nvPr>
        </p:nvSpPr>
        <p:spPr>
          <a:xfrm>
            <a:off x="640724" y="3225430"/>
            <a:ext cx="4298958" cy="3235293"/>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56" name="Google Shape;56;p7"/>
          <p:cNvSpPr txBox="1"/>
          <p:nvPr>
            <p:ph idx="3" type="body"/>
          </p:nvPr>
        </p:nvSpPr>
        <p:spPr>
          <a:xfrm>
            <a:off x="5478318" y="2455961"/>
            <a:ext cx="3970552" cy="635222"/>
          </a:xfrm>
          <a:prstGeom prst="rect">
            <a:avLst/>
          </a:prstGeom>
          <a:noFill/>
          <a:ln>
            <a:noFill/>
          </a:ln>
        </p:spPr>
        <p:txBody>
          <a:bodyPr anchorCtr="0" anchor="b" bIns="45700" lIns="91425" spcFirstLastPara="1" rIns="91425" wrap="square" tIns="45700">
            <a:noAutofit/>
          </a:bodyPr>
          <a:lstStyle>
            <a:lvl1pPr indent="-228600" lvl="0" marL="457200" algn="l">
              <a:spcBef>
                <a:spcPts val="485"/>
              </a:spcBef>
              <a:spcAft>
                <a:spcPts val="0"/>
              </a:spcAft>
              <a:buSzPts val="2231"/>
              <a:buNone/>
              <a:defRPr b="0" sz="2425">
                <a:solidFill>
                  <a:schemeClr val="accent2"/>
                </a:solidFill>
              </a:defRPr>
            </a:lvl1pPr>
            <a:lvl2pPr indent="-228600" lvl="1" marL="914400" algn="l">
              <a:spcBef>
                <a:spcPts val="661"/>
              </a:spcBef>
              <a:spcAft>
                <a:spcPts val="0"/>
              </a:spcAft>
              <a:buSzPts val="2029"/>
              <a:buNone/>
              <a:defRPr b="1" sz="2205"/>
            </a:lvl2pPr>
            <a:lvl3pPr indent="-228600" lvl="2" marL="1371600" algn="l">
              <a:spcBef>
                <a:spcPts val="661"/>
              </a:spcBef>
              <a:spcAft>
                <a:spcPts val="0"/>
              </a:spcAft>
              <a:buSzPts val="1825"/>
              <a:buNone/>
              <a:defRPr b="1" sz="1984"/>
            </a:lvl3pPr>
            <a:lvl4pPr indent="-228600" lvl="3" marL="1828800" algn="l">
              <a:spcBef>
                <a:spcPts val="661"/>
              </a:spcBef>
              <a:spcAft>
                <a:spcPts val="0"/>
              </a:spcAft>
              <a:buSzPts val="1623"/>
              <a:buNone/>
              <a:defRPr b="1" sz="1764"/>
            </a:lvl4pPr>
            <a:lvl5pPr indent="-228600" lvl="4" marL="2286000" algn="l">
              <a:spcBef>
                <a:spcPts val="661"/>
              </a:spcBef>
              <a:spcAft>
                <a:spcPts val="0"/>
              </a:spcAft>
              <a:buSzPts val="1623"/>
              <a:buNone/>
              <a:defRPr b="1" sz="1764"/>
            </a:lvl5pPr>
            <a:lvl6pPr indent="-228600" lvl="5" marL="2743200" algn="l">
              <a:spcBef>
                <a:spcPts val="661"/>
              </a:spcBef>
              <a:spcAft>
                <a:spcPts val="0"/>
              </a:spcAft>
              <a:buSzPts val="1623"/>
              <a:buNone/>
              <a:defRPr b="1" sz="1764"/>
            </a:lvl6pPr>
            <a:lvl7pPr indent="-228600" lvl="6" marL="3200400" algn="l">
              <a:spcBef>
                <a:spcPts val="661"/>
              </a:spcBef>
              <a:spcAft>
                <a:spcPts val="0"/>
              </a:spcAft>
              <a:buSzPts val="1623"/>
              <a:buNone/>
              <a:defRPr b="1" sz="1764"/>
            </a:lvl7pPr>
            <a:lvl8pPr indent="-228600" lvl="7" marL="3657600" algn="l">
              <a:spcBef>
                <a:spcPts val="661"/>
              </a:spcBef>
              <a:spcAft>
                <a:spcPts val="0"/>
              </a:spcAft>
              <a:buSzPts val="1623"/>
              <a:buNone/>
              <a:defRPr b="1" sz="1764"/>
            </a:lvl8pPr>
            <a:lvl9pPr indent="-228600" lvl="8" marL="4114800" algn="l">
              <a:spcBef>
                <a:spcPts val="661"/>
              </a:spcBef>
              <a:spcAft>
                <a:spcPts val="661"/>
              </a:spcAft>
              <a:buSzPts val="1623"/>
              <a:buNone/>
              <a:defRPr b="1" sz="1764"/>
            </a:lvl9pPr>
          </a:lstStyle>
          <a:p/>
        </p:txBody>
      </p:sp>
      <p:sp>
        <p:nvSpPr>
          <p:cNvPr id="57" name="Google Shape;57;p7"/>
          <p:cNvSpPr txBox="1"/>
          <p:nvPr>
            <p:ph idx="4" type="body"/>
          </p:nvPr>
        </p:nvSpPr>
        <p:spPr>
          <a:xfrm>
            <a:off x="5140945" y="3225430"/>
            <a:ext cx="4307926" cy="3235293"/>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58" name="Google Shape;58;p7"/>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1" name="Shape 61"/>
        <p:cNvGrpSpPr/>
        <p:nvPr/>
      </p:nvGrpSpPr>
      <p:grpSpPr>
        <a:xfrm>
          <a:off x="0" y="0"/>
          <a:ext cx="0" cy="0"/>
          <a:chOff x="0" y="0"/>
          <a:chExt cx="0" cy="0"/>
        </a:xfrm>
      </p:grpSpPr>
      <p:sp>
        <p:nvSpPr>
          <p:cNvPr id="62" name="Google Shape;62;p8"/>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7" name="Shape 67"/>
        <p:cNvGrpSpPr/>
        <p:nvPr/>
      </p:nvGrpSpPr>
      <p:grpSpPr>
        <a:xfrm>
          <a:off x="0" y="0"/>
          <a:ext cx="0" cy="0"/>
          <a:chOff x="0" y="0"/>
          <a:chExt cx="0" cy="0"/>
        </a:xfrm>
      </p:grpSpPr>
      <p:sp>
        <p:nvSpPr>
          <p:cNvPr id="68" name="Google Shape;68;p9"/>
          <p:cNvSpPr/>
          <p:nvPr/>
        </p:nvSpPr>
        <p:spPr>
          <a:xfrm>
            <a:off x="499012" y="5668073"/>
            <a:ext cx="9082602" cy="140512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txBox="1"/>
          <p:nvPr>
            <p:ph type="title"/>
          </p:nvPr>
        </p:nvSpPr>
        <p:spPr>
          <a:xfrm>
            <a:off x="640901" y="5800707"/>
            <a:ext cx="3898883" cy="76006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1FBFFF"/>
              </a:buClr>
              <a:buSzPts val="2205"/>
              <a:buFont typeface="Gill Sans"/>
              <a:buNone/>
              <a:defRPr b="0" sz="2205">
                <a:solidFill>
                  <a:srgbClr val="1FB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 type="body"/>
          </p:nvPr>
        </p:nvSpPr>
        <p:spPr>
          <a:xfrm>
            <a:off x="492124" y="662712"/>
            <a:ext cx="9084469" cy="4635013"/>
          </a:xfrm>
          <a:prstGeom prst="rect">
            <a:avLst/>
          </a:prstGeom>
          <a:noFill/>
          <a:ln>
            <a:noFill/>
          </a:ln>
        </p:spPr>
        <p:txBody>
          <a:bodyPr anchorCtr="0" anchor="ctr" bIns="45700" lIns="91425" spcFirstLastPara="1" rIns="91425" wrap="square" tIns="45700">
            <a:normAutofit/>
          </a:bodyPr>
          <a:lstStyle>
            <a:lvl1pPr indent="-357416" lvl="0" marL="457200" algn="l">
              <a:spcBef>
                <a:spcPts val="441"/>
              </a:spcBef>
              <a:spcAft>
                <a:spcPts val="0"/>
              </a:spcAft>
              <a:buSzPts val="2029"/>
              <a:buChar char="◼"/>
              <a:defRPr sz="2205">
                <a:solidFill>
                  <a:schemeClr val="dk2"/>
                </a:solidFill>
              </a:defRPr>
            </a:lvl1pPr>
            <a:lvl2pPr indent="-344505" lvl="1" marL="914400" algn="l">
              <a:spcBef>
                <a:spcPts val="661"/>
              </a:spcBef>
              <a:spcAft>
                <a:spcPts val="0"/>
              </a:spcAft>
              <a:buSzPts val="1825"/>
              <a:buChar char="◼"/>
              <a:defRPr sz="1984">
                <a:solidFill>
                  <a:schemeClr val="dk2"/>
                </a:solidFill>
              </a:defRPr>
            </a:lvl2pPr>
            <a:lvl3pPr indent="-331652" lvl="2" marL="1371600" algn="l">
              <a:spcBef>
                <a:spcPts val="661"/>
              </a:spcBef>
              <a:spcAft>
                <a:spcPts val="0"/>
              </a:spcAft>
              <a:buSzPts val="1623"/>
              <a:buChar char="◼"/>
              <a:defRPr sz="1764">
                <a:solidFill>
                  <a:schemeClr val="dk2"/>
                </a:solidFill>
              </a:defRPr>
            </a:lvl3pPr>
            <a:lvl4pPr indent="-318742" lvl="3" marL="1828800" algn="l">
              <a:spcBef>
                <a:spcPts val="661"/>
              </a:spcBef>
              <a:spcAft>
                <a:spcPts val="0"/>
              </a:spcAft>
              <a:buSzPts val="1420"/>
              <a:buChar char="◼"/>
              <a:defRPr sz="1543">
                <a:solidFill>
                  <a:schemeClr val="dk2"/>
                </a:solidFill>
              </a:defRPr>
            </a:lvl4pPr>
            <a:lvl5pPr indent="-318741" lvl="4" marL="2286000" algn="l">
              <a:spcBef>
                <a:spcPts val="661"/>
              </a:spcBef>
              <a:spcAft>
                <a:spcPts val="0"/>
              </a:spcAft>
              <a:buSzPts val="1420"/>
              <a:buChar char="◼"/>
              <a:defRPr sz="1543">
                <a:solidFill>
                  <a:schemeClr val="dk2"/>
                </a:solidFill>
              </a:defRPr>
            </a:lvl5pPr>
            <a:lvl6pPr indent="-318741" lvl="5" marL="2743200" algn="l">
              <a:spcBef>
                <a:spcPts val="661"/>
              </a:spcBef>
              <a:spcAft>
                <a:spcPts val="0"/>
              </a:spcAft>
              <a:buSzPts val="1420"/>
              <a:buChar char="◼"/>
              <a:defRPr sz="1543">
                <a:solidFill>
                  <a:schemeClr val="dk2"/>
                </a:solidFill>
              </a:defRPr>
            </a:lvl6pPr>
            <a:lvl7pPr indent="-318741" lvl="6" marL="3200400" algn="l">
              <a:spcBef>
                <a:spcPts val="661"/>
              </a:spcBef>
              <a:spcAft>
                <a:spcPts val="0"/>
              </a:spcAft>
              <a:buSzPts val="1420"/>
              <a:buChar char="◼"/>
              <a:defRPr sz="1543">
                <a:solidFill>
                  <a:schemeClr val="dk2"/>
                </a:solidFill>
              </a:defRPr>
            </a:lvl7pPr>
            <a:lvl8pPr indent="-318742" lvl="7" marL="3657600" algn="l">
              <a:spcBef>
                <a:spcPts val="661"/>
              </a:spcBef>
              <a:spcAft>
                <a:spcPts val="0"/>
              </a:spcAft>
              <a:buSzPts val="1420"/>
              <a:buChar char="◼"/>
              <a:defRPr sz="1543">
                <a:solidFill>
                  <a:schemeClr val="dk2"/>
                </a:solidFill>
              </a:defRPr>
            </a:lvl8pPr>
            <a:lvl9pPr indent="-318742" lvl="8" marL="4114800" algn="l">
              <a:spcBef>
                <a:spcPts val="661"/>
              </a:spcBef>
              <a:spcAft>
                <a:spcPts val="661"/>
              </a:spcAft>
              <a:buSzPts val="1420"/>
              <a:buChar char="◼"/>
              <a:defRPr sz="1543">
                <a:solidFill>
                  <a:schemeClr val="dk2"/>
                </a:solidFill>
              </a:defRPr>
            </a:lvl9pPr>
          </a:lstStyle>
          <a:p/>
        </p:txBody>
      </p:sp>
      <p:sp>
        <p:nvSpPr>
          <p:cNvPr id="71" name="Google Shape;71;p9"/>
          <p:cNvSpPr txBox="1"/>
          <p:nvPr>
            <p:ph idx="2" type="body"/>
          </p:nvPr>
        </p:nvSpPr>
        <p:spPr>
          <a:xfrm>
            <a:off x="4746644" y="5800706"/>
            <a:ext cx="4702227" cy="760063"/>
          </a:xfrm>
          <a:prstGeom prst="rect">
            <a:avLst/>
          </a:prstGeom>
          <a:noFill/>
          <a:ln>
            <a:noFill/>
          </a:ln>
        </p:spPr>
        <p:txBody>
          <a:bodyPr anchorCtr="0" anchor="ctr" bIns="45700" lIns="91425" spcFirstLastPara="1" rIns="91425" wrap="square" tIns="45700">
            <a:normAutofit/>
          </a:bodyPr>
          <a:lstStyle>
            <a:lvl1pPr indent="-228600" lvl="0" marL="457200" algn="r">
              <a:spcBef>
                <a:spcPts val="243"/>
              </a:spcBef>
              <a:spcAft>
                <a:spcPts val="0"/>
              </a:spcAft>
              <a:buSzPts val="1116"/>
              <a:buNone/>
              <a:defRPr sz="1213">
                <a:solidFill>
                  <a:schemeClr val="lt1"/>
                </a:solidFill>
              </a:defRPr>
            </a:lvl1pPr>
            <a:lvl2pPr indent="-228600" lvl="1" marL="914400" algn="l">
              <a:spcBef>
                <a:spcPts val="661"/>
              </a:spcBef>
              <a:spcAft>
                <a:spcPts val="0"/>
              </a:spcAft>
              <a:buSzPts val="1116"/>
              <a:buNone/>
              <a:defRPr sz="1213"/>
            </a:lvl2pPr>
            <a:lvl3pPr indent="-228600" lvl="2" marL="1371600" algn="l">
              <a:spcBef>
                <a:spcPts val="661"/>
              </a:spcBef>
              <a:spcAft>
                <a:spcPts val="0"/>
              </a:spcAft>
              <a:buSzPts val="1014"/>
              <a:buNone/>
              <a:defRPr sz="1102"/>
            </a:lvl3pPr>
            <a:lvl4pPr indent="-228600" lvl="3" marL="1828800" algn="l">
              <a:spcBef>
                <a:spcPts val="661"/>
              </a:spcBef>
              <a:spcAft>
                <a:spcPts val="0"/>
              </a:spcAft>
              <a:buSzPts val="913"/>
              <a:buNone/>
              <a:defRPr sz="992"/>
            </a:lvl4pPr>
            <a:lvl5pPr indent="-228600" lvl="4" marL="2286000" algn="l">
              <a:spcBef>
                <a:spcPts val="661"/>
              </a:spcBef>
              <a:spcAft>
                <a:spcPts val="0"/>
              </a:spcAft>
              <a:buSzPts val="913"/>
              <a:buNone/>
              <a:defRPr sz="992"/>
            </a:lvl5pPr>
            <a:lvl6pPr indent="-228600" lvl="5" marL="2743200" algn="l">
              <a:spcBef>
                <a:spcPts val="661"/>
              </a:spcBef>
              <a:spcAft>
                <a:spcPts val="0"/>
              </a:spcAft>
              <a:buSzPts val="913"/>
              <a:buNone/>
              <a:defRPr sz="992"/>
            </a:lvl6pPr>
            <a:lvl7pPr indent="-228600" lvl="6" marL="3200400" algn="l">
              <a:spcBef>
                <a:spcPts val="661"/>
              </a:spcBef>
              <a:spcAft>
                <a:spcPts val="0"/>
              </a:spcAft>
              <a:buSzPts val="913"/>
              <a:buNone/>
              <a:defRPr sz="992"/>
            </a:lvl7pPr>
            <a:lvl8pPr indent="-228600" lvl="7" marL="3657600" algn="l">
              <a:spcBef>
                <a:spcPts val="661"/>
              </a:spcBef>
              <a:spcAft>
                <a:spcPts val="0"/>
              </a:spcAft>
              <a:buSzPts val="913"/>
              <a:buNone/>
              <a:defRPr sz="992"/>
            </a:lvl8pPr>
            <a:lvl9pPr indent="-228600" lvl="8" marL="4114800" algn="l">
              <a:spcBef>
                <a:spcPts val="661"/>
              </a:spcBef>
              <a:spcAft>
                <a:spcPts val="661"/>
              </a:spcAft>
              <a:buSzPts val="913"/>
              <a:buNone/>
              <a:defRPr sz="992"/>
            </a:lvl9pPr>
          </a:lstStyle>
          <a:p/>
        </p:txBody>
      </p:sp>
      <p:sp>
        <p:nvSpPr>
          <p:cNvPr id="72" name="Google Shape;72;p9"/>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5" name="Shape 75"/>
        <p:cNvGrpSpPr/>
        <p:nvPr/>
      </p:nvGrpSpPr>
      <p:grpSpPr>
        <a:xfrm>
          <a:off x="0" y="0"/>
          <a:ext cx="0" cy="0"/>
          <a:chOff x="0" y="0"/>
          <a:chExt cx="0" cy="0"/>
        </a:xfrm>
      </p:grpSpPr>
      <p:sp>
        <p:nvSpPr>
          <p:cNvPr id="76" name="Google Shape;76;p10"/>
          <p:cNvSpPr txBox="1"/>
          <p:nvPr>
            <p:ph type="title"/>
          </p:nvPr>
        </p:nvSpPr>
        <p:spPr>
          <a:xfrm>
            <a:off x="640724" y="5173592"/>
            <a:ext cx="8808147" cy="62472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646"/>
              <a:buFont typeface="Gill Sans"/>
              <a:buNone/>
              <a:defRPr b="0" sz="2646">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p:nvPr>
            <p:ph idx="2" type="pic"/>
          </p:nvPr>
        </p:nvSpPr>
        <p:spPr>
          <a:xfrm>
            <a:off x="493992" y="661086"/>
            <a:ext cx="9082601" cy="3921212"/>
          </a:xfrm>
          <a:prstGeom prst="rect">
            <a:avLst/>
          </a:prstGeom>
          <a:noFill/>
          <a:ln>
            <a:noFill/>
          </a:ln>
        </p:spPr>
      </p:sp>
      <p:sp>
        <p:nvSpPr>
          <p:cNvPr id="78" name="Google Shape;78;p10"/>
          <p:cNvSpPr txBox="1"/>
          <p:nvPr>
            <p:ph idx="1" type="body"/>
          </p:nvPr>
        </p:nvSpPr>
        <p:spPr>
          <a:xfrm>
            <a:off x="640724" y="5798315"/>
            <a:ext cx="8808147" cy="659924"/>
          </a:xfrm>
          <a:prstGeom prst="rect">
            <a:avLst/>
          </a:prstGeom>
          <a:noFill/>
          <a:ln>
            <a:noFill/>
          </a:ln>
        </p:spPr>
        <p:txBody>
          <a:bodyPr anchorCtr="0" anchor="ctr" bIns="45700" lIns="91425" spcFirstLastPara="1" rIns="91425" wrap="square" tIns="45700">
            <a:normAutofit/>
          </a:bodyPr>
          <a:lstStyle>
            <a:lvl1pPr indent="-228600" lvl="0" marL="457200" algn="l">
              <a:spcBef>
                <a:spcPts val="265"/>
              </a:spcBef>
              <a:spcAft>
                <a:spcPts val="0"/>
              </a:spcAft>
              <a:buSzPts val="1217"/>
              <a:buNone/>
              <a:defRPr sz="1323"/>
            </a:lvl1pPr>
            <a:lvl2pPr indent="-228600" lvl="1" marL="914400" algn="l">
              <a:spcBef>
                <a:spcPts val="661"/>
              </a:spcBef>
              <a:spcAft>
                <a:spcPts val="0"/>
              </a:spcAft>
              <a:buSzPts val="1217"/>
              <a:buNone/>
              <a:defRPr sz="1323"/>
            </a:lvl2pPr>
            <a:lvl3pPr indent="-228600" lvl="2" marL="1371600" algn="l">
              <a:spcBef>
                <a:spcPts val="661"/>
              </a:spcBef>
              <a:spcAft>
                <a:spcPts val="0"/>
              </a:spcAft>
              <a:buSzPts val="1014"/>
              <a:buNone/>
              <a:defRPr sz="1102"/>
            </a:lvl3pPr>
            <a:lvl4pPr indent="-228600" lvl="3" marL="1828800" algn="l">
              <a:spcBef>
                <a:spcPts val="661"/>
              </a:spcBef>
              <a:spcAft>
                <a:spcPts val="0"/>
              </a:spcAft>
              <a:buSzPts val="913"/>
              <a:buNone/>
              <a:defRPr sz="992"/>
            </a:lvl4pPr>
            <a:lvl5pPr indent="-228600" lvl="4" marL="2286000" algn="l">
              <a:spcBef>
                <a:spcPts val="661"/>
              </a:spcBef>
              <a:spcAft>
                <a:spcPts val="0"/>
              </a:spcAft>
              <a:buSzPts val="913"/>
              <a:buNone/>
              <a:defRPr sz="992"/>
            </a:lvl5pPr>
            <a:lvl6pPr indent="-228600" lvl="5" marL="2743200" algn="l">
              <a:spcBef>
                <a:spcPts val="661"/>
              </a:spcBef>
              <a:spcAft>
                <a:spcPts val="0"/>
              </a:spcAft>
              <a:buSzPts val="913"/>
              <a:buNone/>
              <a:defRPr sz="992"/>
            </a:lvl6pPr>
            <a:lvl7pPr indent="-228600" lvl="6" marL="3200400" algn="l">
              <a:spcBef>
                <a:spcPts val="661"/>
              </a:spcBef>
              <a:spcAft>
                <a:spcPts val="0"/>
              </a:spcAft>
              <a:buSzPts val="913"/>
              <a:buNone/>
              <a:defRPr sz="992"/>
            </a:lvl7pPr>
            <a:lvl8pPr indent="-228600" lvl="7" marL="3657600" algn="l">
              <a:spcBef>
                <a:spcPts val="661"/>
              </a:spcBef>
              <a:spcAft>
                <a:spcPts val="0"/>
              </a:spcAft>
              <a:buSzPts val="913"/>
              <a:buNone/>
              <a:defRPr sz="992"/>
            </a:lvl8pPr>
            <a:lvl9pPr indent="-228600" lvl="8" marL="4114800" algn="l">
              <a:spcBef>
                <a:spcPts val="661"/>
              </a:spcBef>
              <a:spcAft>
                <a:spcPts val="661"/>
              </a:spcAft>
              <a:buSzPts val="913"/>
              <a:buNone/>
              <a:defRPr sz="992"/>
            </a:lvl9pPr>
          </a:lstStyle>
          <a:p/>
        </p:txBody>
      </p:sp>
      <p:sp>
        <p:nvSpPr>
          <p:cNvPr id="79" name="Google Shape;79;p10"/>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lt1"/>
              </a:buClr>
              <a:buSzPts val="3086"/>
              <a:buFont typeface="Gill Sans"/>
              <a:buNone/>
              <a:defRPr b="0" i="0" sz="3086"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1"/>
          <p:cNvSpPr txBox="1"/>
          <p:nvPr>
            <p:ph idx="1" type="body"/>
          </p:nvPr>
        </p:nvSpPr>
        <p:spPr>
          <a:xfrm>
            <a:off x="640724" y="2455961"/>
            <a:ext cx="8808147" cy="4002278"/>
          </a:xfrm>
          <a:prstGeom prst="rect">
            <a:avLst/>
          </a:prstGeom>
          <a:noFill/>
          <a:ln>
            <a:noFill/>
          </a:ln>
        </p:spPr>
        <p:txBody>
          <a:bodyPr anchorCtr="0" anchor="ctr" bIns="45700" lIns="91425" spcFirstLastPara="1" rIns="91425" wrap="square" tIns="45700">
            <a:normAutofit/>
          </a:bodyPr>
          <a:lstStyle>
            <a:lvl1pPr indent="-344505" lvl="0" marL="457200" marR="0" rtl="0" algn="l">
              <a:spcBef>
                <a:spcPts val="397"/>
              </a:spcBef>
              <a:spcAft>
                <a:spcPts val="0"/>
              </a:spcAft>
              <a:buClr>
                <a:schemeClr val="accent2"/>
              </a:buClr>
              <a:buSzPts val="1825"/>
              <a:buFont typeface="Noto Sans Symbols"/>
              <a:buChar char="◼"/>
              <a:defRPr b="0" i="0" sz="1984" u="none" cap="none" strike="noStrike">
                <a:solidFill>
                  <a:schemeClr val="dk2"/>
                </a:solidFill>
                <a:latin typeface="Gill Sans"/>
                <a:ea typeface="Gill Sans"/>
                <a:cs typeface="Gill Sans"/>
                <a:sym typeface="Gill Sans"/>
              </a:defRPr>
            </a:lvl1pPr>
            <a:lvl2pPr indent="-331652" lvl="1" marL="914400" marR="0" rtl="0" algn="l">
              <a:spcBef>
                <a:spcPts val="661"/>
              </a:spcBef>
              <a:spcAft>
                <a:spcPts val="0"/>
              </a:spcAft>
              <a:buClr>
                <a:schemeClr val="accent2"/>
              </a:buClr>
              <a:buSzPts val="1623"/>
              <a:buFont typeface="Noto Sans Symbols"/>
              <a:buChar char="◼"/>
              <a:defRPr b="0" i="0" sz="1764" u="none" cap="none" strike="noStrike">
                <a:solidFill>
                  <a:schemeClr val="dk2"/>
                </a:solidFill>
                <a:latin typeface="Gill Sans"/>
                <a:ea typeface="Gill Sans"/>
                <a:cs typeface="Gill Sans"/>
                <a:sym typeface="Gill Sans"/>
              </a:defRPr>
            </a:lvl2pPr>
            <a:lvl3pPr indent="-318742" lvl="2" marL="1371600" marR="0" rtl="0" algn="l">
              <a:spcBef>
                <a:spcPts val="661"/>
              </a:spcBef>
              <a:spcAft>
                <a:spcPts val="0"/>
              </a:spcAft>
              <a:buClr>
                <a:schemeClr val="accent2"/>
              </a:buClr>
              <a:buSzPts val="1420"/>
              <a:buFont typeface="Noto Sans Symbols"/>
              <a:buChar char="◼"/>
              <a:defRPr b="0" i="0" sz="1543" u="none" cap="none" strike="noStrike">
                <a:solidFill>
                  <a:schemeClr val="dk2"/>
                </a:solidFill>
                <a:latin typeface="Gill Sans"/>
                <a:ea typeface="Gill Sans"/>
                <a:cs typeface="Gill Sans"/>
                <a:sym typeface="Gill Sans"/>
              </a:defRPr>
            </a:lvl3pPr>
            <a:lvl4pPr indent="-305889" lvl="3" marL="18288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4pPr>
            <a:lvl5pPr indent="-305889" lvl="4" marL="22860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5pPr>
            <a:lvl6pPr indent="-305889" lvl="5" marL="27432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6pPr>
            <a:lvl7pPr indent="-305889" lvl="6" marL="32004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7pPr>
            <a:lvl8pPr indent="-305889" lvl="7" marL="36576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8pPr>
            <a:lvl9pPr indent="-305889" lvl="8" marL="4114800" marR="0" rtl="0" algn="l">
              <a:spcBef>
                <a:spcPts val="661"/>
              </a:spcBef>
              <a:spcAft>
                <a:spcPts val="661"/>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9pPr>
          </a:lstStyle>
          <a:p/>
        </p:txBody>
      </p:sp>
      <p:sp>
        <p:nvSpPr>
          <p:cNvPr id="12" name="Google Shape;12;p1"/>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marR="0" rtl="0" algn="r">
              <a:lnSpc>
                <a:spcPct val="93000"/>
              </a:lnSpc>
              <a:spcBef>
                <a:spcPts val="13"/>
              </a:spcBef>
              <a:spcAft>
                <a:spcPts val="0"/>
              </a:spcAft>
              <a:buSzPts val="1400"/>
              <a:buNone/>
              <a:defRPr b="0" i="0" sz="992" u="none" cap="none" strike="noStrike">
                <a:solidFill>
                  <a:schemeClr val="accent2"/>
                </a:solidFill>
                <a:latin typeface="Arial"/>
                <a:ea typeface="Arial"/>
                <a:cs typeface="Arial"/>
                <a:sym typeface="Arial"/>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marR="0" rtl="0" algn="l">
              <a:lnSpc>
                <a:spcPct val="93000"/>
              </a:lnSpc>
              <a:spcBef>
                <a:spcPts val="13"/>
              </a:spcBef>
              <a:spcAft>
                <a:spcPts val="0"/>
              </a:spcAft>
              <a:buSzPts val="1400"/>
              <a:buNone/>
              <a:defRPr b="0" i="0" sz="992" u="none" cap="none" strike="noStrike">
                <a:solidFill>
                  <a:schemeClr val="accent2"/>
                </a:solidFill>
                <a:latin typeface="Arial"/>
                <a:ea typeface="Arial"/>
                <a:cs typeface="Arial"/>
                <a:sym typeface="Arial"/>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1pPr>
            <a:lvl2pPr indent="0" lvl="1"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2pPr>
            <a:lvl3pPr indent="0" lvl="2"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3pPr>
            <a:lvl4pPr indent="0" lvl="3"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4pPr>
            <a:lvl5pPr indent="0" lvl="4"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5pPr>
            <a:lvl6pPr indent="0" lvl="5"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6pPr>
            <a:lvl7pPr indent="0" lvl="6"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7pPr>
            <a:lvl8pPr indent="0" lvl="7"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8pPr>
            <a:lvl9pPr indent="0" lvl="8"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
        <p:nvSpPr>
          <p:cNvPr id="15" name="Google Shape;15;p1"/>
          <p:cNvSpPr/>
          <p:nvPr/>
        </p:nvSpPr>
        <p:spPr>
          <a:xfrm>
            <a:off x="493990" y="486479"/>
            <a:ext cx="2998511" cy="11905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6588126" y="486479"/>
            <a:ext cx="2988469" cy="11905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3546079" y="486479"/>
            <a:ext cx="2988469" cy="11905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3"/>
          <p:cNvSpPr txBox="1"/>
          <p:nvPr>
            <p:ph idx="1" type="body"/>
          </p:nvPr>
        </p:nvSpPr>
        <p:spPr>
          <a:xfrm>
            <a:off x="492775" y="4520488"/>
            <a:ext cx="9095100" cy="6621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25"/>
              <a:buNone/>
            </a:pPr>
            <a:r>
              <a:rPr lang="es-CL"/>
              <a:t>Aguilera F, Allendes C, Guzman J, Menares E, Muñoz F, Reyes O-V. </a:t>
            </a:r>
            <a:endParaRPr/>
          </a:p>
        </p:txBody>
      </p:sp>
      <p:pic>
        <p:nvPicPr>
          <p:cNvPr descr="Apoyo a las víctimas de los incendios forestales – Laboratorio de Toxinas  Marinas. Universidad de Chile" id="101" name="Google Shape;101;p13"/>
          <p:cNvPicPr preferRelativeResize="0"/>
          <p:nvPr/>
        </p:nvPicPr>
        <p:blipFill rotWithShape="1">
          <a:blip r:embed="rId3">
            <a:alphaModFix/>
          </a:blip>
          <a:srcRect b="12714" l="0" r="0" t="10072"/>
          <a:stretch/>
        </p:blipFill>
        <p:spPr>
          <a:xfrm>
            <a:off x="7707325" y="757925"/>
            <a:ext cx="1685375" cy="1761975"/>
          </a:xfrm>
          <a:prstGeom prst="rect">
            <a:avLst/>
          </a:prstGeom>
          <a:noFill/>
          <a:ln>
            <a:noFill/>
          </a:ln>
        </p:spPr>
      </p:pic>
      <p:sp>
        <p:nvSpPr>
          <p:cNvPr id="102" name="Google Shape;102;p13"/>
          <p:cNvSpPr txBox="1"/>
          <p:nvPr>
            <p:ph idx="1" type="body"/>
          </p:nvPr>
        </p:nvSpPr>
        <p:spPr>
          <a:xfrm>
            <a:off x="488325" y="5002450"/>
            <a:ext cx="9095100" cy="2129100"/>
          </a:xfrm>
          <a:prstGeom prst="rect">
            <a:avLst/>
          </a:prstGeom>
          <a:solidFill>
            <a:schemeClr val="accent1"/>
          </a:solidFill>
          <a:ln>
            <a:noFill/>
          </a:ln>
        </p:spPr>
        <p:txBody>
          <a:bodyPr anchorCtr="0" anchor="t" bIns="45700" lIns="91425" spcFirstLastPara="1" rIns="91425" wrap="square" tIns="45700">
            <a:noAutofit/>
          </a:bodyPr>
          <a:lstStyle/>
          <a:p>
            <a:pPr indent="0" lvl="0" marL="0" rtl="0" algn="ctr">
              <a:spcBef>
                <a:spcPts val="397"/>
              </a:spcBef>
              <a:spcAft>
                <a:spcPts val="661"/>
              </a:spcAft>
              <a:buClr>
                <a:schemeClr val="dk1"/>
              </a:buClr>
              <a:buSzPts val="1100"/>
              <a:buFont typeface="Arial"/>
              <a:buNone/>
            </a:pPr>
            <a:r>
              <a:rPr b="1" lang="es-CL" sz="2684">
                <a:solidFill>
                  <a:schemeClr val="lt1"/>
                </a:solidFill>
              </a:rPr>
              <a:t>Comparison of carvedilol and metoprolol on clinical outcomes in patients with chronic heart failure in the Carvedilol Or Metoprolol European Trial (COMET): randomised controlled trial</a:t>
            </a:r>
            <a:endParaRPr b="1" sz="2684">
              <a:solidFill>
                <a:schemeClr val="lt1"/>
              </a:solidFill>
            </a:endParaRPr>
          </a:p>
        </p:txBody>
      </p:sp>
      <p:pic>
        <p:nvPicPr>
          <p:cNvPr id="103" name="Google Shape;103;p13"/>
          <p:cNvPicPr preferRelativeResize="0"/>
          <p:nvPr/>
        </p:nvPicPr>
        <p:blipFill>
          <a:blip r:embed="rId4">
            <a:alphaModFix/>
          </a:blip>
          <a:stretch>
            <a:fillRect/>
          </a:stretch>
        </p:blipFill>
        <p:spPr>
          <a:xfrm>
            <a:off x="991088" y="2138912"/>
            <a:ext cx="8098426" cy="2381587"/>
          </a:xfrm>
          <a:prstGeom prst="rect">
            <a:avLst/>
          </a:prstGeom>
          <a:noFill/>
          <a:ln>
            <a:noFill/>
          </a:ln>
        </p:spPr>
      </p:pic>
      <p:pic>
        <p:nvPicPr>
          <p:cNvPr descr="CIRCULO BICE VIDA | Salud | Hospital Clínico San Borja Arriarán" id="104" name="Google Shape;104;p13"/>
          <p:cNvPicPr preferRelativeResize="0"/>
          <p:nvPr/>
        </p:nvPicPr>
        <p:blipFill rotWithShape="1">
          <a:blip r:embed="rId5">
            <a:alphaModFix/>
          </a:blip>
          <a:srcRect b="0" l="17514" r="14986" t="0"/>
          <a:stretch/>
        </p:blipFill>
        <p:spPr>
          <a:xfrm>
            <a:off x="575825" y="757925"/>
            <a:ext cx="1585775" cy="176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txBox="1"/>
          <p:nvPr/>
        </p:nvSpPr>
        <p:spPr>
          <a:xfrm>
            <a:off x="1060025" y="4955225"/>
            <a:ext cx="7755000" cy="4770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CL" sz="1900">
                <a:solidFill>
                  <a:schemeClr val="lt1"/>
                </a:solidFill>
                <a:latin typeface="Gill Sans"/>
                <a:ea typeface="Gill Sans"/>
                <a:cs typeface="Gill Sans"/>
                <a:sym typeface="Gill Sans"/>
              </a:rPr>
              <a:t>“Dosis en relación 2:1 lograrían un descenso de la FC equivalente”</a:t>
            </a:r>
            <a:endParaRPr b="1" sz="1900">
              <a:solidFill>
                <a:schemeClr val="lt1"/>
              </a:solidFill>
              <a:latin typeface="Gill Sans"/>
              <a:ea typeface="Gill Sans"/>
              <a:cs typeface="Gill Sans"/>
              <a:sym typeface="Gill Sans"/>
            </a:endParaRPr>
          </a:p>
        </p:txBody>
      </p:sp>
      <p:sp>
        <p:nvSpPr>
          <p:cNvPr id="221" name="Google Shape;221;p22"/>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s-CL"/>
              <a:t>¿Gold Standard adecuado? </a:t>
            </a:r>
            <a:endParaRPr/>
          </a:p>
          <a:p>
            <a:pPr indent="0" lvl="0" marL="0" rtl="0" algn="ctr">
              <a:spcBef>
                <a:spcPts val="0"/>
              </a:spcBef>
              <a:spcAft>
                <a:spcPts val="0"/>
              </a:spcAft>
              <a:buNone/>
            </a:pPr>
            <a:r>
              <a:rPr lang="es-CL"/>
              <a:t>¿Dosis terapéuticas equivalentes?</a:t>
            </a:r>
            <a:endParaRPr/>
          </a:p>
        </p:txBody>
      </p:sp>
      <p:graphicFrame>
        <p:nvGraphicFramePr>
          <p:cNvPr id="222" name="Google Shape;222;p22"/>
          <p:cNvGraphicFramePr/>
          <p:nvPr/>
        </p:nvGraphicFramePr>
        <p:xfrm>
          <a:off x="564513" y="4822613"/>
          <a:ext cx="3000000" cy="3000000"/>
        </p:xfrm>
        <a:graphic>
          <a:graphicData uri="http://schemas.openxmlformats.org/drawingml/2006/table">
            <a:tbl>
              <a:tblPr>
                <a:noFill/>
                <a:tableStyleId>{5CB16A5B-8CC2-4602-8FA0-8BE52AD6EE89}</a:tableStyleId>
              </a:tblPr>
              <a:tblGrid>
                <a:gridCol w="4553575"/>
                <a:gridCol w="4399975"/>
              </a:tblGrid>
              <a:tr h="792450">
                <a:tc>
                  <a:txBody>
                    <a:bodyPr/>
                    <a:lstStyle/>
                    <a:p>
                      <a:pPr indent="0" lvl="0" marL="0" rtl="0" algn="ctr">
                        <a:spcBef>
                          <a:spcPts val="0"/>
                        </a:spcBef>
                        <a:spcAft>
                          <a:spcPts val="0"/>
                        </a:spcAft>
                        <a:buClr>
                          <a:schemeClr val="dk1"/>
                        </a:buClr>
                        <a:buSzPts val="1100"/>
                        <a:buFont typeface="Arial"/>
                        <a:buNone/>
                      </a:pPr>
                      <a:r>
                        <a:rPr b="1" lang="es-CL" sz="1900">
                          <a:solidFill>
                            <a:schemeClr val="lt1"/>
                          </a:solidFill>
                          <a:latin typeface="Gill Sans"/>
                          <a:ea typeface="Gill Sans"/>
                          <a:cs typeface="Gill Sans"/>
                          <a:sym typeface="Gill Sans"/>
                        </a:rPr>
                        <a:t>Metoprolol succinato o CR/XL (MERIT-HF)</a:t>
                      </a:r>
                      <a:endParaRPr b="1" sz="1900">
                        <a:solidFill>
                          <a:schemeClr val="lt1"/>
                        </a:solidFill>
                        <a:latin typeface="Gill Sans"/>
                        <a:ea typeface="Gill Sans"/>
                        <a:cs typeface="Gill Sans"/>
                        <a:sym typeface="Gill Sans"/>
                      </a:endParaRPr>
                    </a:p>
                  </a:txBody>
                  <a:tcPr marT="91425" marB="91425" marR="91425" marL="91425">
                    <a:solidFill>
                      <a:schemeClr val="accent2"/>
                    </a:solidFill>
                  </a:tcPr>
                </a:tc>
                <a:tc>
                  <a:txBody>
                    <a:bodyPr/>
                    <a:lstStyle/>
                    <a:p>
                      <a:pPr indent="0" lvl="0" marL="0" rtl="0" algn="ctr">
                        <a:spcBef>
                          <a:spcPts val="0"/>
                        </a:spcBef>
                        <a:spcAft>
                          <a:spcPts val="0"/>
                        </a:spcAft>
                        <a:buNone/>
                      </a:pPr>
                      <a:r>
                        <a:rPr b="1" lang="es-CL" sz="1900">
                          <a:solidFill>
                            <a:schemeClr val="lt1"/>
                          </a:solidFill>
                          <a:latin typeface="Gill Sans"/>
                          <a:ea typeface="Gill Sans"/>
                          <a:cs typeface="Gill Sans"/>
                          <a:sym typeface="Gill Sans"/>
                        </a:rPr>
                        <a:t>Metoprolol tartrato (COMET) </a:t>
                      </a:r>
                      <a:endParaRPr b="1" sz="1900">
                        <a:solidFill>
                          <a:schemeClr val="lt1"/>
                        </a:solidFill>
                        <a:highlight>
                          <a:srgbClr val="0C8148"/>
                        </a:highlight>
                        <a:latin typeface="Gill Sans"/>
                        <a:ea typeface="Gill Sans"/>
                        <a:cs typeface="Gill Sans"/>
                        <a:sym typeface="Gill Sans"/>
                      </a:endParaRPr>
                    </a:p>
                    <a:p>
                      <a:pPr indent="0" lvl="0" marL="0" rtl="0" algn="ctr">
                        <a:spcBef>
                          <a:spcPts val="0"/>
                        </a:spcBef>
                        <a:spcAft>
                          <a:spcPts val="0"/>
                        </a:spcAft>
                        <a:buNone/>
                      </a:pPr>
                      <a:r>
                        <a:t/>
                      </a:r>
                      <a:endParaRPr b="1" sz="1900">
                        <a:solidFill>
                          <a:schemeClr val="lt1"/>
                        </a:solidFill>
                        <a:latin typeface="Gill Sans"/>
                        <a:ea typeface="Gill Sans"/>
                        <a:cs typeface="Gill Sans"/>
                        <a:sym typeface="Gill Sans"/>
                      </a:endParaRPr>
                    </a:p>
                  </a:txBody>
                  <a:tcPr marT="91425" marB="91425" marR="91425" marL="91425">
                    <a:solidFill>
                      <a:schemeClr val="accent2"/>
                    </a:solidFill>
                  </a:tcPr>
                </a:tc>
              </a:tr>
              <a:tr h="381000">
                <a:tc>
                  <a:txBody>
                    <a:bodyPr/>
                    <a:lstStyle/>
                    <a:p>
                      <a:pPr indent="0" lvl="0" marL="0" rtl="0" algn="ctr">
                        <a:spcBef>
                          <a:spcPts val="0"/>
                        </a:spcBef>
                        <a:spcAft>
                          <a:spcPts val="0"/>
                        </a:spcAft>
                        <a:buNone/>
                      </a:pPr>
                      <a:r>
                        <a:rPr i="1" lang="es-CL" sz="1800">
                          <a:solidFill>
                            <a:schemeClr val="dk1"/>
                          </a:solidFill>
                          <a:latin typeface="Gill Sans"/>
                          <a:ea typeface="Gill Sans"/>
                          <a:cs typeface="Gill Sans"/>
                          <a:sym typeface="Gill Sans"/>
                        </a:rPr>
                        <a:t>biodisponibilidad 30-35% menor</a:t>
                      </a:r>
                      <a:endParaRPr i="1" sz="1800">
                        <a:solidFill>
                          <a:schemeClr val="dk1"/>
                        </a:solidFill>
                        <a:latin typeface="Gill Sans"/>
                        <a:ea typeface="Gill Sans"/>
                        <a:cs typeface="Gill Sans"/>
                        <a:sym typeface="Gill Sans"/>
                      </a:endParaRPr>
                    </a:p>
                    <a:p>
                      <a:pPr indent="0" lvl="0" marL="0" rtl="0" algn="ctr">
                        <a:spcBef>
                          <a:spcPts val="0"/>
                        </a:spcBef>
                        <a:spcAft>
                          <a:spcPts val="0"/>
                        </a:spcAft>
                        <a:buNone/>
                      </a:pPr>
                      <a:r>
                        <a:rPr lang="es-CL" sz="1800">
                          <a:latin typeface="Gill Sans"/>
                          <a:ea typeface="Gill Sans"/>
                          <a:cs typeface="Gill Sans"/>
                          <a:sym typeface="Gill Sans"/>
                        </a:rPr>
                        <a:t>MERIT-HF dosis meta 200 mg/día</a:t>
                      </a:r>
                      <a:endParaRPr sz="1800">
                        <a:latin typeface="Gill Sans"/>
                        <a:ea typeface="Gill Sans"/>
                        <a:cs typeface="Gill Sans"/>
                        <a:sym typeface="Gill Sans"/>
                      </a:endParaRPr>
                    </a:p>
                    <a:p>
                      <a:pPr indent="0" lvl="0" marL="0" rtl="0" algn="ctr">
                        <a:spcBef>
                          <a:spcPts val="0"/>
                        </a:spcBef>
                        <a:spcAft>
                          <a:spcPts val="0"/>
                        </a:spcAft>
                        <a:buNone/>
                      </a:pPr>
                      <a:r>
                        <a:rPr lang="es-CL" sz="1800">
                          <a:latin typeface="Gill Sans"/>
                          <a:ea typeface="Gill Sans"/>
                          <a:cs typeface="Gill Sans"/>
                          <a:sym typeface="Gill Sans"/>
                        </a:rPr>
                        <a:t>Dosis media: 159 mg/d</a:t>
                      </a:r>
                      <a:endParaRPr sz="1800">
                        <a:latin typeface="Gill Sans"/>
                        <a:ea typeface="Gill Sans"/>
                        <a:cs typeface="Gill Sans"/>
                        <a:sym typeface="Gill Sans"/>
                      </a:endParaRPr>
                    </a:p>
                    <a:p>
                      <a:pPr indent="0" lvl="0" marL="0" rtl="0" algn="ctr">
                        <a:spcBef>
                          <a:spcPts val="0"/>
                        </a:spcBef>
                        <a:spcAft>
                          <a:spcPts val="0"/>
                        </a:spcAft>
                        <a:buNone/>
                      </a:pPr>
                      <a:r>
                        <a:rPr lang="es-CL" sz="1800">
                          <a:latin typeface="Gill Sans"/>
                          <a:ea typeface="Gill Sans"/>
                          <a:cs typeface="Gill Sans"/>
                          <a:sym typeface="Gill Sans"/>
                        </a:rPr>
                        <a:t>Sin diferencias grupo 76 mg/d vs 192/d</a:t>
                      </a:r>
                      <a:endParaRPr sz="1800">
                        <a:latin typeface="Gill Sans"/>
                        <a:ea typeface="Gill Sans"/>
                        <a:cs typeface="Gill Sans"/>
                        <a:sym typeface="Gill Sans"/>
                      </a:endParaRPr>
                    </a:p>
                  </a:txBody>
                  <a:tcPr marT="91425" marB="91425" marR="91425" marL="91425"/>
                </a:tc>
                <a:tc>
                  <a:txBody>
                    <a:bodyPr/>
                    <a:lstStyle/>
                    <a:p>
                      <a:pPr indent="0" lvl="0" marL="0" rtl="0" algn="ctr">
                        <a:spcBef>
                          <a:spcPts val="0"/>
                        </a:spcBef>
                        <a:spcAft>
                          <a:spcPts val="0"/>
                        </a:spcAft>
                        <a:buNone/>
                      </a:pPr>
                      <a:r>
                        <a:t/>
                      </a:r>
                      <a:endParaRPr sz="1800">
                        <a:solidFill>
                          <a:schemeClr val="dk1"/>
                        </a:solidFill>
                        <a:latin typeface="Gill Sans"/>
                        <a:ea typeface="Gill Sans"/>
                        <a:cs typeface="Gill Sans"/>
                        <a:sym typeface="Gill Sans"/>
                      </a:endParaRPr>
                    </a:p>
                    <a:p>
                      <a:pPr indent="0" lvl="0" marL="0" rtl="0" algn="ctr">
                        <a:spcBef>
                          <a:spcPts val="0"/>
                        </a:spcBef>
                        <a:spcAft>
                          <a:spcPts val="0"/>
                        </a:spcAft>
                        <a:buNone/>
                      </a:pPr>
                      <a:r>
                        <a:rPr lang="es-CL" sz="1800">
                          <a:solidFill>
                            <a:schemeClr val="dk1"/>
                          </a:solidFill>
                          <a:latin typeface="Gill Sans"/>
                          <a:ea typeface="Gill Sans"/>
                          <a:cs typeface="Gill Sans"/>
                          <a:sym typeface="Gill Sans"/>
                        </a:rPr>
                        <a:t>“equivalentes” a </a:t>
                      </a:r>
                      <a:r>
                        <a:rPr b="1" lang="es-CL" sz="1800">
                          <a:solidFill>
                            <a:srgbClr val="ED7D31"/>
                          </a:solidFill>
                          <a:latin typeface="Gill Sans"/>
                          <a:ea typeface="Gill Sans"/>
                          <a:cs typeface="Gill Sans"/>
                          <a:sym typeface="Gill Sans"/>
                        </a:rPr>
                        <a:t>130 mg/d de MT</a:t>
                      </a:r>
                      <a:endParaRPr b="1" sz="1800">
                        <a:solidFill>
                          <a:srgbClr val="ED7D31"/>
                        </a:solidFill>
                        <a:latin typeface="Gill Sans"/>
                        <a:ea typeface="Gill Sans"/>
                        <a:cs typeface="Gill Sans"/>
                        <a:sym typeface="Gill Sans"/>
                      </a:endParaRPr>
                    </a:p>
                    <a:p>
                      <a:pPr indent="0" lvl="0" marL="0" rtl="0" algn="ctr">
                        <a:spcBef>
                          <a:spcPts val="0"/>
                        </a:spcBef>
                        <a:spcAft>
                          <a:spcPts val="0"/>
                        </a:spcAft>
                        <a:buNone/>
                      </a:pPr>
                      <a:r>
                        <a:rPr lang="es-CL" sz="1800">
                          <a:solidFill>
                            <a:schemeClr val="dk1"/>
                          </a:solidFill>
                          <a:latin typeface="Gill Sans"/>
                          <a:ea typeface="Gill Sans"/>
                          <a:cs typeface="Gill Sans"/>
                          <a:sym typeface="Gill Sans"/>
                        </a:rPr>
                        <a:t>“equivalentes” a 106 mg/d de MT</a:t>
                      </a:r>
                      <a:endParaRPr sz="1800">
                        <a:solidFill>
                          <a:schemeClr val="dk1"/>
                        </a:solidFill>
                        <a:latin typeface="Gill Sans"/>
                        <a:ea typeface="Gill Sans"/>
                        <a:cs typeface="Gill Sans"/>
                        <a:sym typeface="Gill Sans"/>
                      </a:endParaRPr>
                    </a:p>
                    <a:p>
                      <a:pPr indent="0" lvl="0" marL="0" rtl="0" algn="ctr">
                        <a:spcBef>
                          <a:spcPts val="0"/>
                        </a:spcBef>
                        <a:spcAft>
                          <a:spcPts val="0"/>
                        </a:spcAft>
                        <a:buNone/>
                      </a:pPr>
                      <a:r>
                        <a:rPr lang="es-CL" sz="1800">
                          <a:solidFill>
                            <a:schemeClr val="dk1"/>
                          </a:solidFill>
                          <a:latin typeface="Gill Sans"/>
                          <a:ea typeface="Gill Sans"/>
                          <a:cs typeface="Gill Sans"/>
                          <a:sym typeface="Gill Sans"/>
                        </a:rPr>
                        <a:t>“equivalentes” a 51 mg/d y 128 mg/d de MT</a:t>
                      </a:r>
                      <a:endParaRPr sz="18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1800">
                        <a:solidFill>
                          <a:schemeClr val="dk1"/>
                        </a:solidFill>
                        <a:latin typeface="Gill Sans"/>
                        <a:ea typeface="Gill Sans"/>
                        <a:cs typeface="Gill Sans"/>
                        <a:sym typeface="Gill Sans"/>
                      </a:endParaRPr>
                    </a:p>
                  </a:txBody>
                  <a:tcPr marT="91425" marB="91425" marR="91425" marL="91425"/>
                </a:tc>
              </a:tr>
            </a:tbl>
          </a:graphicData>
        </a:graphic>
      </p:graphicFrame>
      <p:graphicFrame>
        <p:nvGraphicFramePr>
          <p:cNvPr id="223" name="Google Shape;223;p22"/>
          <p:cNvGraphicFramePr/>
          <p:nvPr/>
        </p:nvGraphicFramePr>
        <p:xfrm>
          <a:off x="567938" y="2183838"/>
          <a:ext cx="3000000" cy="3000000"/>
        </p:xfrm>
        <a:graphic>
          <a:graphicData uri="http://schemas.openxmlformats.org/drawingml/2006/table">
            <a:tbl>
              <a:tblPr>
                <a:noFill/>
                <a:tableStyleId>{5CB16A5B-8CC2-4602-8FA0-8BE52AD6EE89}</a:tableStyleId>
              </a:tblPr>
              <a:tblGrid>
                <a:gridCol w="4549150"/>
                <a:gridCol w="4404400"/>
              </a:tblGrid>
              <a:tr h="444050">
                <a:tc>
                  <a:txBody>
                    <a:bodyPr/>
                    <a:lstStyle/>
                    <a:p>
                      <a:pPr indent="0" lvl="0" marL="0" rtl="0" algn="ctr">
                        <a:spcBef>
                          <a:spcPts val="0"/>
                        </a:spcBef>
                        <a:spcAft>
                          <a:spcPts val="0"/>
                        </a:spcAft>
                        <a:buNone/>
                      </a:pPr>
                      <a:r>
                        <a:rPr b="1" lang="es-CL" sz="1900">
                          <a:solidFill>
                            <a:schemeClr val="lt1"/>
                          </a:solidFill>
                          <a:latin typeface="Gill Sans"/>
                          <a:ea typeface="Gill Sans"/>
                          <a:cs typeface="Gill Sans"/>
                          <a:sym typeface="Gill Sans"/>
                        </a:rPr>
                        <a:t>Dosis de Carvedilol</a:t>
                      </a:r>
                      <a:endParaRPr b="1" sz="1900">
                        <a:solidFill>
                          <a:schemeClr val="lt1"/>
                        </a:solidFill>
                        <a:latin typeface="Gill Sans"/>
                        <a:ea typeface="Gill Sans"/>
                        <a:cs typeface="Gill Sans"/>
                        <a:sym typeface="Gill Sans"/>
                      </a:endParaRPr>
                    </a:p>
                  </a:txBody>
                  <a:tcPr marT="91425" marB="91425" marR="91425" marL="91425">
                    <a:solidFill>
                      <a:schemeClr val="accent2"/>
                    </a:solidFill>
                  </a:tcPr>
                </a:tc>
                <a:tc>
                  <a:txBody>
                    <a:bodyPr/>
                    <a:lstStyle/>
                    <a:p>
                      <a:pPr indent="0" lvl="0" marL="0" rtl="0" algn="ctr">
                        <a:spcBef>
                          <a:spcPts val="0"/>
                        </a:spcBef>
                        <a:spcAft>
                          <a:spcPts val="0"/>
                        </a:spcAft>
                        <a:buNone/>
                      </a:pPr>
                      <a:r>
                        <a:rPr b="1" lang="es-CL" sz="1900">
                          <a:solidFill>
                            <a:schemeClr val="lt1"/>
                          </a:solidFill>
                          <a:latin typeface="Gill Sans"/>
                          <a:ea typeface="Gill Sans"/>
                          <a:cs typeface="Gill Sans"/>
                          <a:sym typeface="Gill Sans"/>
                        </a:rPr>
                        <a:t>Dosis de Metoprolol </a:t>
                      </a:r>
                      <a:endParaRPr b="1" sz="1900">
                        <a:solidFill>
                          <a:schemeClr val="lt1"/>
                        </a:solidFill>
                        <a:latin typeface="Gill Sans"/>
                        <a:ea typeface="Gill Sans"/>
                        <a:cs typeface="Gill Sans"/>
                        <a:sym typeface="Gill Sans"/>
                      </a:endParaRPr>
                    </a:p>
                  </a:txBody>
                  <a:tcPr marT="91425" marB="91425" marR="91425" marL="91425">
                    <a:solidFill>
                      <a:schemeClr val="accent2"/>
                    </a:solidFill>
                  </a:tcPr>
                </a:tc>
              </a:tr>
              <a:tr h="381000">
                <a:tc>
                  <a:txBody>
                    <a:bodyPr/>
                    <a:lstStyle/>
                    <a:p>
                      <a:pPr indent="0" lvl="0" marL="0" rtl="0" algn="l">
                        <a:spcBef>
                          <a:spcPts val="0"/>
                        </a:spcBef>
                        <a:spcAft>
                          <a:spcPts val="0"/>
                        </a:spcAft>
                        <a:buClr>
                          <a:schemeClr val="dk1"/>
                        </a:buClr>
                        <a:buSzPts val="1100"/>
                        <a:buFont typeface="Arial"/>
                        <a:buNone/>
                      </a:pPr>
                      <a:r>
                        <a:rPr lang="es-CL" sz="1800">
                          <a:solidFill>
                            <a:schemeClr val="dk1"/>
                          </a:solidFill>
                          <a:latin typeface="Gill Sans"/>
                          <a:ea typeface="Gill Sans"/>
                          <a:cs typeface="Gill Sans"/>
                          <a:sym typeface="Gill Sans"/>
                        </a:rPr>
                        <a:t>US carvedilol study: dosis media de 47mg/d → -13 lpmh</a:t>
                      </a:r>
                      <a:endParaRPr sz="1800">
                        <a:solidFill>
                          <a:schemeClr val="dk1"/>
                        </a:solidFill>
                        <a:latin typeface="Gill Sans"/>
                        <a:ea typeface="Gill Sans"/>
                        <a:cs typeface="Gill Sans"/>
                        <a:sym typeface="Gill Sans"/>
                      </a:endParaRPr>
                    </a:p>
                    <a:p>
                      <a:pPr indent="0" lvl="0" marL="0" rtl="0" algn="l">
                        <a:spcBef>
                          <a:spcPts val="0"/>
                        </a:spcBef>
                        <a:spcAft>
                          <a:spcPts val="0"/>
                        </a:spcAft>
                        <a:buNone/>
                      </a:pPr>
                      <a:r>
                        <a:rPr lang="es-CL" sz="1800">
                          <a:solidFill>
                            <a:schemeClr val="dk1"/>
                          </a:solidFill>
                          <a:latin typeface="Gill Sans"/>
                          <a:ea typeface="Gill Sans"/>
                          <a:cs typeface="Gill Sans"/>
                          <a:sym typeface="Gill Sans"/>
                        </a:rPr>
                        <a:t>COPERNICUS: 25 mg c/12 hrs, con dosis media de 37 mg/d</a:t>
                      </a:r>
                      <a:endParaRPr sz="1800">
                        <a:latin typeface="Gill Sans"/>
                        <a:ea typeface="Gill Sans"/>
                        <a:cs typeface="Gill Sans"/>
                        <a:sym typeface="Gill Sans"/>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s-CL" sz="1800">
                          <a:solidFill>
                            <a:schemeClr val="dk1"/>
                          </a:solidFill>
                          <a:latin typeface="Gill Sans"/>
                          <a:ea typeface="Gill Sans"/>
                          <a:cs typeface="Gill Sans"/>
                          <a:sym typeface="Gill Sans"/>
                        </a:rPr>
                        <a:t>MDC trial: meta 100-150 mg (MT), logra media de 108 mg/d → -15lpm</a:t>
                      </a:r>
                      <a:endParaRPr sz="18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sz="1800">
                        <a:latin typeface="Gill Sans"/>
                        <a:ea typeface="Gill Sans"/>
                        <a:cs typeface="Gill Sans"/>
                        <a:sym typeface="Gill Sans"/>
                      </a:endParaRPr>
                    </a:p>
                  </a:txBody>
                  <a:tcPr marT="91425" marB="91425" marR="91425" marL="91425"/>
                </a:tc>
              </a:tr>
              <a:tr h="381000">
                <a:tc>
                  <a:txBody>
                    <a:bodyPr/>
                    <a:lstStyle/>
                    <a:p>
                      <a:pPr indent="0" lvl="0" marL="0" rtl="0" algn="l">
                        <a:spcBef>
                          <a:spcPts val="0"/>
                        </a:spcBef>
                        <a:spcAft>
                          <a:spcPts val="0"/>
                        </a:spcAft>
                        <a:buNone/>
                      </a:pPr>
                      <a:r>
                        <a:rPr lang="es-CL" sz="1800">
                          <a:solidFill>
                            <a:schemeClr val="dk1"/>
                          </a:solidFill>
                          <a:latin typeface="Gill Sans"/>
                          <a:ea typeface="Gill Sans"/>
                          <a:cs typeface="Gill Sans"/>
                          <a:sym typeface="Gill Sans"/>
                        </a:rPr>
                        <a:t>COMET: Dosis media diaria de 42 mg/d en fase de mantenimiento → -13.3 lpm</a:t>
                      </a:r>
                      <a:endParaRPr sz="1800">
                        <a:latin typeface="Gill Sans"/>
                        <a:ea typeface="Gill Sans"/>
                        <a:cs typeface="Gill Sans"/>
                        <a:sym typeface="Gill Sans"/>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s-CL" sz="1800">
                          <a:solidFill>
                            <a:schemeClr val="dk1"/>
                          </a:solidFill>
                          <a:latin typeface="Gill Sans"/>
                          <a:ea typeface="Gill Sans"/>
                          <a:cs typeface="Gill Sans"/>
                          <a:sym typeface="Gill Sans"/>
                        </a:rPr>
                        <a:t>COMET: Dosis media diaria de </a:t>
                      </a:r>
                      <a:r>
                        <a:rPr b="1" lang="es-CL" sz="1800">
                          <a:solidFill>
                            <a:schemeClr val="accent2"/>
                          </a:solidFill>
                          <a:latin typeface="Gill Sans"/>
                          <a:ea typeface="Gill Sans"/>
                          <a:cs typeface="Gill Sans"/>
                          <a:sym typeface="Gill Sans"/>
                        </a:rPr>
                        <a:t>85 mg/d </a:t>
                      </a:r>
                      <a:r>
                        <a:rPr lang="es-CL" sz="1800">
                          <a:solidFill>
                            <a:schemeClr val="dk1"/>
                          </a:solidFill>
                          <a:latin typeface="Gill Sans"/>
                          <a:ea typeface="Gill Sans"/>
                          <a:cs typeface="Gill Sans"/>
                          <a:sym typeface="Gill Sans"/>
                        </a:rPr>
                        <a:t>en fase de mantenimiento → -11.7 lpm</a:t>
                      </a:r>
                      <a:endParaRPr sz="1800">
                        <a:latin typeface="Gill Sans"/>
                        <a:ea typeface="Gill Sans"/>
                        <a:cs typeface="Gill Sans"/>
                        <a:sym typeface="Gill Sans"/>
                      </a:endParaRPr>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3"/>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INTERNA</a:t>
            </a:r>
            <a:endParaRPr/>
          </a:p>
        </p:txBody>
      </p:sp>
      <p:grpSp>
        <p:nvGrpSpPr>
          <p:cNvPr id="230" name="Google Shape;230;p23"/>
          <p:cNvGrpSpPr/>
          <p:nvPr/>
        </p:nvGrpSpPr>
        <p:grpSpPr>
          <a:xfrm>
            <a:off x="519498" y="2489495"/>
            <a:ext cx="9060293" cy="860231"/>
            <a:chOff x="1593000" y="2322568"/>
            <a:chExt cx="5957975" cy="643500"/>
          </a:xfrm>
        </p:grpSpPr>
        <p:sp>
          <p:nvSpPr>
            <p:cNvPr id="231" name="Google Shape;231;p23"/>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rPr lang="es-CL"/>
                <a:t>No</a:t>
              </a:r>
              <a:endParaRPr/>
            </a:p>
          </p:txBody>
        </p:sp>
        <p:sp>
          <p:nvSpPr>
            <p:cNvPr id="232" name="Google Shape;232;p23"/>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3" name="Google Shape;233;p23"/>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4" name="Google Shape;234;p23"/>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300">
                  <a:solidFill>
                    <a:schemeClr val="lt1"/>
                  </a:solidFill>
                  <a:latin typeface="Gill Sans"/>
                  <a:ea typeface="Gill Sans"/>
                  <a:cs typeface="Gill Sans"/>
                  <a:sym typeface="Gill Sans"/>
                </a:rPr>
                <a:t>Sesgo de selección </a:t>
              </a:r>
              <a:endParaRPr sz="2300">
                <a:solidFill>
                  <a:schemeClr val="lt1"/>
                </a:solidFill>
                <a:latin typeface="Gill Sans"/>
                <a:ea typeface="Gill Sans"/>
                <a:cs typeface="Gill Sans"/>
                <a:sym typeface="Gill Sans"/>
              </a:endParaRPr>
            </a:p>
          </p:txBody>
        </p:sp>
        <p:sp>
          <p:nvSpPr>
            <p:cNvPr id="235" name="Google Shape;235;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6" name="Google Shape;236;p23"/>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06</a:t>
              </a:r>
              <a:endParaRPr sz="2900">
                <a:solidFill>
                  <a:srgbClr val="FFFFFF"/>
                </a:solidFill>
                <a:latin typeface="Roboto Thin"/>
                <a:ea typeface="Roboto Thin"/>
                <a:cs typeface="Roboto Thin"/>
                <a:sym typeface="Roboto Thin"/>
              </a:endParaRPr>
            </a:p>
          </p:txBody>
        </p:sp>
      </p:grpSp>
      <p:grpSp>
        <p:nvGrpSpPr>
          <p:cNvPr id="237" name="Google Shape;237;p23"/>
          <p:cNvGrpSpPr/>
          <p:nvPr/>
        </p:nvGrpSpPr>
        <p:grpSpPr>
          <a:xfrm>
            <a:off x="519511" y="3349720"/>
            <a:ext cx="9060293" cy="860231"/>
            <a:chOff x="1593000" y="2322568"/>
            <a:chExt cx="5957975" cy="643500"/>
          </a:xfrm>
        </p:grpSpPr>
        <p:sp>
          <p:nvSpPr>
            <p:cNvPr id="238" name="Google Shape;238;p23"/>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39" name="Google Shape;239;p23"/>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0" name="Google Shape;240;p23"/>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1" name="Google Shape;241;p23"/>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200">
                  <a:solidFill>
                    <a:schemeClr val="lt1"/>
                  </a:solidFill>
                  <a:latin typeface="Gill Sans"/>
                  <a:ea typeface="Gill Sans"/>
                  <a:cs typeface="Gill Sans"/>
                  <a:sym typeface="Gill Sans"/>
                </a:rPr>
                <a:t>Sesgo de </a:t>
              </a:r>
              <a:r>
                <a:rPr lang="es-CL" sz="2300">
                  <a:solidFill>
                    <a:schemeClr val="lt1"/>
                  </a:solidFill>
                  <a:latin typeface="Gill Sans"/>
                  <a:ea typeface="Gill Sans"/>
                  <a:cs typeface="Gill Sans"/>
                  <a:sym typeface="Gill Sans"/>
                </a:rPr>
                <a:t>ejecución</a:t>
              </a:r>
              <a:endParaRPr sz="2200">
                <a:solidFill>
                  <a:schemeClr val="lt1"/>
                </a:solidFill>
                <a:latin typeface="Gill Sans"/>
                <a:ea typeface="Gill Sans"/>
                <a:cs typeface="Gill Sans"/>
                <a:sym typeface="Gill Sans"/>
              </a:endParaRPr>
            </a:p>
          </p:txBody>
        </p:sp>
        <p:sp>
          <p:nvSpPr>
            <p:cNvPr id="242" name="Google Shape;242;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3" name="Google Shape;243;p23"/>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07</a:t>
              </a:r>
              <a:endParaRPr sz="2900">
                <a:solidFill>
                  <a:srgbClr val="FFFFFF"/>
                </a:solidFill>
                <a:latin typeface="Roboto Thin"/>
                <a:ea typeface="Roboto Thin"/>
                <a:cs typeface="Roboto Thin"/>
                <a:sym typeface="Roboto Thin"/>
              </a:endParaRPr>
            </a:p>
          </p:txBody>
        </p:sp>
        <p:sp>
          <p:nvSpPr>
            <p:cNvPr id="244" name="Google Shape;244;p23"/>
            <p:cNvSpPr/>
            <p:nvPr/>
          </p:nvSpPr>
          <p:spPr>
            <a:xfrm>
              <a:off x="4387857" y="2323750"/>
              <a:ext cx="30768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D</a:t>
              </a:r>
              <a:r>
                <a:rPr lang="es-CL" sz="1800">
                  <a:solidFill>
                    <a:srgbClr val="0B7140"/>
                  </a:solidFill>
                  <a:latin typeface="Roboto"/>
                  <a:ea typeface="Roboto"/>
                  <a:cs typeface="Roboto"/>
                  <a:sym typeface="Roboto"/>
                </a:rPr>
                <a:t>osis equivalentes, adherencia similar, uso de fármacos concomitantes</a:t>
              </a:r>
              <a:endParaRPr/>
            </a:p>
          </p:txBody>
        </p:sp>
      </p:grpSp>
      <p:grpSp>
        <p:nvGrpSpPr>
          <p:cNvPr id="245" name="Google Shape;245;p23"/>
          <p:cNvGrpSpPr/>
          <p:nvPr/>
        </p:nvGrpSpPr>
        <p:grpSpPr>
          <a:xfrm>
            <a:off x="519498" y="4209945"/>
            <a:ext cx="9060293" cy="860231"/>
            <a:chOff x="1593000" y="2322568"/>
            <a:chExt cx="5957975" cy="643500"/>
          </a:xfrm>
        </p:grpSpPr>
        <p:sp>
          <p:nvSpPr>
            <p:cNvPr id="246" name="Google Shape;246;p23"/>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7" name="Google Shape;247;p23"/>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8" name="Google Shape;248;p23"/>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49" name="Google Shape;249;p23"/>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200">
                  <a:solidFill>
                    <a:schemeClr val="lt1"/>
                  </a:solidFill>
                  <a:latin typeface="Gill Sans"/>
                  <a:ea typeface="Gill Sans"/>
                  <a:cs typeface="Gill Sans"/>
                  <a:sym typeface="Gill Sans"/>
                </a:rPr>
                <a:t>Sesgo de seguimiento </a:t>
              </a:r>
              <a:endParaRPr sz="2200">
                <a:solidFill>
                  <a:schemeClr val="lt1"/>
                </a:solidFill>
                <a:latin typeface="Gill Sans"/>
                <a:ea typeface="Gill Sans"/>
                <a:cs typeface="Gill Sans"/>
                <a:sym typeface="Gill Sans"/>
              </a:endParaRPr>
            </a:p>
          </p:txBody>
        </p:sp>
        <p:sp>
          <p:nvSpPr>
            <p:cNvPr id="250" name="Google Shape;250;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51" name="Google Shape;251;p23"/>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08</a:t>
              </a:r>
              <a:endParaRPr sz="2900">
                <a:solidFill>
                  <a:srgbClr val="FFFFFF"/>
                </a:solidFill>
                <a:latin typeface="Roboto Thin"/>
                <a:ea typeface="Roboto Thin"/>
                <a:cs typeface="Roboto Thin"/>
                <a:sym typeface="Roboto Thin"/>
              </a:endParaRPr>
            </a:p>
          </p:txBody>
        </p:sp>
        <p:sp>
          <p:nvSpPr>
            <p:cNvPr id="252" name="Google Shape;252;p23"/>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1950" lvl="0" marL="508000" rtl="0" algn="l">
                <a:lnSpc>
                  <a:spcPct val="115000"/>
                </a:lnSpc>
                <a:spcBef>
                  <a:spcPts val="0"/>
                </a:spcBef>
                <a:spcAft>
                  <a:spcPts val="0"/>
                </a:spcAft>
                <a:buClr>
                  <a:srgbClr val="0B7140"/>
                </a:buClr>
                <a:buSzPts val="1700"/>
                <a:buFont typeface="Roboto"/>
                <a:buChar char="●"/>
              </a:pPr>
              <a:r>
                <a:rPr lang="es-CL" sz="1700">
                  <a:solidFill>
                    <a:srgbClr val="0B7140"/>
                  </a:solidFill>
                  <a:latin typeface="Roboto"/>
                  <a:ea typeface="Roboto"/>
                  <a:cs typeface="Roboto"/>
                  <a:sym typeface="Roboto"/>
                </a:rPr>
                <a:t>S</a:t>
              </a:r>
              <a:r>
                <a:rPr lang="es-CL" sz="1700">
                  <a:solidFill>
                    <a:srgbClr val="0B7140"/>
                  </a:solidFill>
                  <a:latin typeface="Roboto"/>
                  <a:ea typeface="Roboto"/>
                  <a:cs typeface="Roboto"/>
                  <a:sym typeface="Roboto"/>
                </a:rPr>
                <a:t>eguimiento según lo planificado</a:t>
              </a:r>
              <a:endParaRPr sz="1700">
                <a:solidFill>
                  <a:srgbClr val="0B7140"/>
                </a:solidFill>
                <a:latin typeface="Roboto"/>
                <a:ea typeface="Roboto"/>
                <a:cs typeface="Roboto"/>
                <a:sym typeface="Roboto"/>
              </a:endParaRPr>
            </a:p>
            <a:p>
              <a:pPr indent="-361950" lvl="0" marL="508000" rtl="0" algn="l">
                <a:lnSpc>
                  <a:spcPct val="115000"/>
                </a:lnSpc>
                <a:spcBef>
                  <a:spcPts val="0"/>
                </a:spcBef>
                <a:spcAft>
                  <a:spcPts val="0"/>
                </a:spcAft>
                <a:buClr>
                  <a:srgbClr val="0B7140"/>
                </a:buClr>
                <a:buSzPts val="1700"/>
                <a:buFont typeface="Roboto"/>
                <a:buChar char="●"/>
              </a:pPr>
              <a:r>
                <a:rPr lang="es-CL" sz="1700">
                  <a:solidFill>
                    <a:srgbClr val="0B7140"/>
                  </a:solidFill>
                  <a:latin typeface="Roboto"/>
                  <a:ea typeface="Roboto"/>
                  <a:cs typeface="Roboto"/>
                  <a:sym typeface="Roboto"/>
                </a:rPr>
                <a:t>Necesidad de recalcular eventos fatales mínimos</a:t>
              </a:r>
              <a:endParaRPr sz="1700">
                <a:solidFill>
                  <a:srgbClr val="0B7140"/>
                </a:solidFill>
                <a:latin typeface="Roboto"/>
                <a:ea typeface="Roboto"/>
                <a:cs typeface="Roboto"/>
                <a:sym typeface="Roboto"/>
              </a:endParaRPr>
            </a:p>
          </p:txBody>
        </p:sp>
      </p:grpSp>
      <p:grpSp>
        <p:nvGrpSpPr>
          <p:cNvPr id="253" name="Google Shape;253;p23"/>
          <p:cNvGrpSpPr/>
          <p:nvPr/>
        </p:nvGrpSpPr>
        <p:grpSpPr>
          <a:xfrm>
            <a:off x="519498" y="5070170"/>
            <a:ext cx="9060293" cy="860231"/>
            <a:chOff x="1593000" y="2322568"/>
            <a:chExt cx="5957975" cy="643500"/>
          </a:xfrm>
        </p:grpSpPr>
        <p:sp>
          <p:nvSpPr>
            <p:cNvPr id="254" name="Google Shape;254;p23"/>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55" name="Google Shape;255;p23"/>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56" name="Google Shape;256;p23"/>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57" name="Google Shape;257;p23"/>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t/>
              </a:r>
              <a:endParaRPr sz="2300">
                <a:solidFill>
                  <a:schemeClr val="lt1"/>
                </a:solidFill>
                <a:latin typeface="Gill Sans"/>
                <a:ea typeface="Gill Sans"/>
                <a:cs typeface="Gill Sans"/>
                <a:sym typeface="Gill Sans"/>
              </a:endParaRPr>
            </a:p>
          </p:txBody>
        </p:sp>
        <p:sp>
          <p:nvSpPr>
            <p:cNvPr id="258" name="Google Shape;258;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59" name="Google Shape;259;p23"/>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09</a:t>
              </a:r>
              <a:endParaRPr sz="2900">
                <a:solidFill>
                  <a:srgbClr val="FFFFFF"/>
                </a:solidFill>
                <a:latin typeface="Roboto Thin"/>
                <a:ea typeface="Roboto Thin"/>
                <a:cs typeface="Roboto Thin"/>
                <a:sym typeface="Roboto Thin"/>
              </a:endParaRPr>
            </a:p>
          </p:txBody>
        </p:sp>
        <p:sp>
          <p:nvSpPr>
            <p:cNvPr id="260" name="Google Shape;260;p23"/>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1950" lvl="0" marL="508000" rtl="0" algn="l">
                <a:lnSpc>
                  <a:spcPct val="115000"/>
                </a:lnSpc>
                <a:spcBef>
                  <a:spcPts val="0"/>
                </a:spcBef>
                <a:spcAft>
                  <a:spcPts val="0"/>
                </a:spcAft>
                <a:buClr>
                  <a:srgbClr val="0B7140"/>
                </a:buClr>
                <a:buSzPts val="1700"/>
                <a:buFont typeface="Roboto"/>
                <a:buChar char="●"/>
              </a:pPr>
              <a:r>
                <a:rPr lang="es-CL" sz="1700">
                  <a:solidFill>
                    <a:srgbClr val="0B7140"/>
                  </a:solidFill>
                  <a:latin typeface="Roboto"/>
                  <a:ea typeface="Roboto"/>
                  <a:cs typeface="Roboto"/>
                  <a:sym typeface="Roboto"/>
                </a:rPr>
                <a:t>Detención precoz  en 32% </a:t>
              </a:r>
              <a:endParaRPr sz="1700">
                <a:solidFill>
                  <a:srgbClr val="0B7140"/>
                </a:solidFill>
                <a:latin typeface="Roboto"/>
                <a:ea typeface="Roboto"/>
                <a:cs typeface="Roboto"/>
                <a:sym typeface="Roboto"/>
              </a:endParaRPr>
            </a:p>
            <a:p>
              <a:pPr indent="-361950" lvl="0" marL="508000" rtl="0" algn="l">
                <a:lnSpc>
                  <a:spcPct val="115000"/>
                </a:lnSpc>
                <a:spcBef>
                  <a:spcPts val="0"/>
                </a:spcBef>
                <a:spcAft>
                  <a:spcPts val="0"/>
                </a:spcAft>
                <a:buClr>
                  <a:srgbClr val="0B7140"/>
                </a:buClr>
                <a:buSzPts val="1700"/>
                <a:buFont typeface="Roboto"/>
                <a:buChar char="●"/>
              </a:pPr>
              <a:r>
                <a:rPr lang="es-CL" sz="1700">
                  <a:solidFill>
                    <a:srgbClr val="0B7140"/>
                  </a:solidFill>
                  <a:latin typeface="Roboto"/>
                  <a:ea typeface="Roboto"/>
                  <a:cs typeface="Roboto"/>
                  <a:sym typeface="Roboto"/>
                </a:rPr>
                <a:t>Bajo número de pérdidas </a:t>
              </a:r>
              <a:endParaRPr sz="1800">
                <a:solidFill>
                  <a:srgbClr val="0B7140"/>
                </a:solidFill>
                <a:latin typeface="Roboto"/>
                <a:ea typeface="Roboto"/>
                <a:cs typeface="Roboto"/>
                <a:sym typeface="Roboto"/>
              </a:endParaRPr>
            </a:p>
          </p:txBody>
        </p:sp>
      </p:grpSp>
      <p:sp>
        <p:nvSpPr>
          <p:cNvPr id="261" name="Google Shape;261;p23"/>
          <p:cNvSpPr/>
          <p:nvPr/>
        </p:nvSpPr>
        <p:spPr>
          <a:xfrm>
            <a:off x="4759639" y="2490312"/>
            <a:ext cx="4518300" cy="8586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Hombres blancos con ICC FEr severa</a:t>
            </a:r>
            <a:endParaRPr sz="1800">
              <a:solidFill>
                <a:srgbClr val="0B7140"/>
              </a:solidFill>
              <a:latin typeface="Roboto"/>
              <a:ea typeface="Roboto"/>
              <a:cs typeface="Roboto"/>
              <a:sym typeface="Roboto"/>
            </a:endParaRPr>
          </a:p>
        </p:txBody>
      </p:sp>
      <p:grpSp>
        <p:nvGrpSpPr>
          <p:cNvPr id="262" name="Google Shape;262;p23"/>
          <p:cNvGrpSpPr/>
          <p:nvPr/>
        </p:nvGrpSpPr>
        <p:grpSpPr>
          <a:xfrm>
            <a:off x="519423" y="5913848"/>
            <a:ext cx="9060293" cy="997168"/>
            <a:chOff x="1593000" y="2322568"/>
            <a:chExt cx="5957975" cy="643500"/>
          </a:xfrm>
        </p:grpSpPr>
        <p:sp>
          <p:nvSpPr>
            <p:cNvPr id="263" name="Google Shape;263;p23"/>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64" name="Google Shape;264;p23"/>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65" name="Google Shape;265;p23"/>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66" name="Google Shape;266;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67" name="Google Shape;267;p23"/>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3400">
                  <a:solidFill>
                    <a:srgbClr val="FFFFFF"/>
                  </a:solidFill>
                  <a:latin typeface="Roboto Thin"/>
                  <a:ea typeface="Roboto Thin"/>
                  <a:cs typeface="Roboto Thin"/>
                  <a:sym typeface="Roboto Thin"/>
                </a:rPr>
                <a:t>10</a:t>
              </a:r>
              <a:endParaRPr sz="3400">
                <a:solidFill>
                  <a:srgbClr val="FFFFFF"/>
                </a:solidFill>
                <a:latin typeface="Roboto Thin"/>
                <a:ea typeface="Roboto Thin"/>
                <a:cs typeface="Roboto Thin"/>
                <a:sym typeface="Roboto Thin"/>
              </a:endParaRPr>
            </a:p>
          </p:txBody>
        </p:sp>
        <p:sp>
          <p:nvSpPr>
            <p:cNvPr id="268" name="Google Shape;268;p23"/>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0" lvl="0" marL="0" rtl="0" algn="l">
                <a:lnSpc>
                  <a:spcPct val="115000"/>
                </a:lnSpc>
                <a:spcBef>
                  <a:spcPts val="0"/>
                </a:spcBef>
                <a:spcAft>
                  <a:spcPts val="0"/>
                </a:spcAft>
                <a:buNone/>
              </a:pPr>
              <a:r>
                <a:t/>
              </a:r>
              <a:endParaRPr sz="1800">
                <a:solidFill>
                  <a:srgbClr val="0B7140"/>
                </a:solidFill>
                <a:latin typeface="Roboto"/>
                <a:ea typeface="Roboto"/>
                <a:cs typeface="Roboto"/>
                <a:sym typeface="Roboto"/>
              </a:endParaRPr>
            </a:p>
          </p:txBody>
        </p:sp>
      </p:grpSp>
      <p:sp>
        <p:nvSpPr>
          <p:cNvPr id="269" name="Google Shape;269;p23"/>
          <p:cNvSpPr/>
          <p:nvPr/>
        </p:nvSpPr>
        <p:spPr>
          <a:xfrm>
            <a:off x="1659453" y="5151590"/>
            <a:ext cx="2951100" cy="6630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200">
                <a:solidFill>
                  <a:schemeClr val="lt1"/>
                </a:solidFill>
                <a:latin typeface="Gill Sans"/>
                <a:ea typeface="Gill Sans"/>
                <a:cs typeface="Gill Sans"/>
                <a:sym typeface="Gill Sans"/>
              </a:rPr>
              <a:t>Sesgo desgaste</a:t>
            </a:r>
            <a:endParaRPr sz="2200">
              <a:solidFill>
                <a:schemeClr val="lt1"/>
              </a:solidFill>
              <a:latin typeface="Gill Sans"/>
              <a:ea typeface="Gill Sans"/>
              <a:cs typeface="Gill Sans"/>
              <a:sym typeface="Gill Sans"/>
            </a:endParaRPr>
          </a:p>
        </p:txBody>
      </p:sp>
      <p:sp>
        <p:nvSpPr>
          <p:cNvPr id="270" name="Google Shape;270;p23"/>
          <p:cNvSpPr/>
          <p:nvPr/>
        </p:nvSpPr>
        <p:spPr>
          <a:xfrm>
            <a:off x="1659453" y="6065990"/>
            <a:ext cx="2951100" cy="6630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200">
                <a:solidFill>
                  <a:schemeClr val="lt1"/>
                </a:solidFill>
                <a:latin typeface="Gill Sans"/>
                <a:ea typeface="Gill Sans"/>
                <a:cs typeface="Gill Sans"/>
                <a:sym typeface="Gill Sans"/>
              </a:rPr>
              <a:t>Sesgo presupuestario</a:t>
            </a:r>
            <a:endParaRPr sz="2200">
              <a:solidFill>
                <a:schemeClr val="lt1"/>
              </a:solidFill>
              <a:latin typeface="Gill Sans"/>
              <a:ea typeface="Gill Sans"/>
              <a:cs typeface="Gill Sans"/>
              <a:sym typeface="Gill Sans"/>
            </a:endParaRPr>
          </a:p>
        </p:txBody>
      </p:sp>
      <p:sp>
        <p:nvSpPr>
          <p:cNvPr id="271" name="Google Shape;271;p23"/>
          <p:cNvSpPr/>
          <p:nvPr/>
        </p:nvSpPr>
        <p:spPr>
          <a:xfrm>
            <a:off x="4769626" y="5986150"/>
            <a:ext cx="4518300" cy="8586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Participación de Boehringer Mannheim &amp; F Hoffmann La Roche</a:t>
            </a:r>
            <a:endParaRPr sz="1800">
              <a:solidFill>
                <a:srgbClr val="0B714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4"/>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EXTERNA</a:t>
            </a:r>
            <a:endParaRPr/>
          </a:p>
        </p:txBody>
      </p:sp>
      <p:sp>
        <p:nvSpPr>
          <p:cNvPr id="278" name="Google Shape;278;p24"/>
          <p:cNvSpPr txBox="1"/>
          <p:nvPr/>
        </p:nvSpPr>
        <p:spPr>
          <a:xfrm>
            <a:off x="430725" y="3096675"/>
            <a:ext cx="9018000" cy="39711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Gill Sans"/>
              <a:buChar char="●"/>
            </a:pPr>
            <a:r>
              <a:rPr lang="es-CL" sz="2100">
                <a:latin typeface="Gill Sans"/>
                <a:ea typeface="Gill Sans"/>
                <a:cs typeface="Gill Sans"/>
                <a:sym typeface="Gill Sans"/>
              </a:rPr>
              <a:t>¿Cuán diferente es mi paciente de aquellos incluidos en el estudio?</a:t>
            </a:r>
            <a:endParaRPr sz="2100">
              <a:latin typeface="Gill Sans"/>
              <a:ea typeface="Gill Sans"/>
              <a:cs typeface="Gill Sans"/>
              <a:sym typeface="Gill Sans"/>
            </a:endParaRPr>
          </a:p>
          <a:p>
            <a:pPr indent="457200" lvl="0" marL="457200" rtl="0" algn="l">
              <a:spcBef>
                <a:spcPts val="0"/>
              </a:spcBef>
              <a:spcAft>
                <a:spcPts val="0"/>
              </a:spcAft>
              <a:buNone/>
            </a:pPr>
            <a:r>
              <a:rPr lang="es-CL" sz="1900">
                <a:latin typeface="Gill Sans"/>
                <a:ea typeface="Gill Sans"/>
                <a:cs typeface="Gill Sans"/>
                <a:sym typeface="Gill Sans"/>
              </a:rPr>
              <a:t>Predominio de la </a:t>
            </a:r>
            <a:r>
              <a:rPr lang="es-CL" sz="1900">
                <a:latin typeface="Gill Sans"/>
                <a:ea typeface="Gill Sans"/>
                <a:cs typeface="Gill Sans"/>
                <a:sym typeface="Gill Sans"/>
              </a:rPr>
              <a:t>población</a:t>
            </a:r>
            <a:r>
              <a:rPr lang="es-CL" sz="1900">
                <a:latin typeface="Gill Sans"/>
                <a:ea typeface="Gill Sans"/>
                <a:cs typeface="Gill Sans"/>
                <a:sym typeface="Gill Sans"/>
              </a:rPr>
              <a:t> estudiada </a:t>
            </a:r>
            <a:r>
              <a:rPr b="1" lang="es-CL" sz="1900">
                <a:latin typeface="Gill Sans"/>
                <a:ea typeface="Gill Sans"/>
                <a:cs typeface="Gill Sans"/>
                <a:sym typeface="Gill Sans"/>
              </a:rPr>
              <a:t>hombre</a:t>
            </a:r>
            <a:r>
              <a:rPr lang="es-CL" sz="1900">
                <a:latin typeface="Gill Sans"/>
                <a:ea typeface="Gill Sans"/>
                <a:cs typeface="Gill Sans"/>
                <a:sym typeface="Gill Sans"/>
              </a:rPr>
              <a:t>s </a:t>
            </a:r>
            <a:r>
              <a:rPr b="1" lang="es-CL" sz="1900">
                <a:latin typeface="Gill Sans"/>
                <a:ea typeface="Gill Sans"/>
                <a:cs typeface="Gill Sans"/>
                <a:sym typeface="Gill Sans"/>
              </a:rPr>
              <a:t>blancos, pocos DM2 </a:t>
            </a:r>
            <a:endParaRPr sz="1900">
              <a:latin typeface="Gill Sans"/>
              <a:ea typeface="Gill Sans"/>
              <a:cs typeface="Gill Sans"/>
              <a:sym typeface="Gill Sans"/>
            </a:endParaRPr>
          </a:p>
          <a:p>
            <a:pPr indent="457200" lvl="0" marL="457200" rtl="0" algn="l">
              <a:spcBef>
                <a:spcPts val="0"/>
              </a:spcBef>
              <a:spcAft>
                <a:spcPts val="0"/>
              </a:spcAft>
              <a:buNone/>
            </a:pPr>
            <a:r>
              <a:rPr lang="es-CL" sz="1900">
                <a:latin typeface="Gill Sans"/>
                <a:ea typeface="Gill Sans"/>
                <a:cs typeface="Gill Sans"/>
                <a:sym typeface="Gill Sans"/>
              </a:rPr>
              <a:t>Diferencia significativa solo en FEr &lt;25%, con PAS&gt;140 y FC &gt;80 lpm</a:t>
            </a:r>
            <a:endParaRPr sz="1900">
              <a:latin typeface="Gill Sans"/>
              <a:ea typeface="Gill Sans"/>
              <a:cs typeface="Gill Sans"/>
              <a:sym typeface="Gill Sans"/>
            </a:endParaRPr>
          </a:p>
          <a:p>
            <a:pPr indent="457200" lvl="0" marL="457200" rtl="0" algn="l">
              <a:spcBef>
                <a:spcPts val="0"/>
              </a:spcBef>
              <a:spcAft>
                <a:spcPts val="0"/>
              </a:spcAft>
              <a:buNone/>
            </a:pPr>
            <a:r>
              <a:t/>
            </a:r>
            <a:endParaRPr sz="2100">
              <a:latin typeface="Gill Sans"/>
              <a:ea typeface="Gill Sans"/>
              <a:cs typeface="Gill Sans"/>
              <a:sym typeface="Gill Sans"/>
            </a:endParaRPr>
          </a:p>
          <a:p>
            <a:pPr indent="-361950" lvl="0" marL="457200" rtl="0" algn="l">
              <a:spcBef>
                <a:spcPts val="0"/>
              </a:spcBef>
              <a:spcAft>
                <a:spcPts val="0"/>
              </a:spcAft>
              <a:buSzPts val="2100"/>
              <a:buFont typeface="Gill Sans"/>
              <a:buChar char="●"/>
            </a:pPr>
            <a:r>
              <a:rPr lang="es-CL" sz="2100">
                <a:latin typeface="Gill Sans"/>
                <a:ea typeface="Gill Sans"/>
                <a:cs typeface="Gill Sans"/>
                <a:sym typeface="Gill Sans"/>
              </a:rPr>
              <a:t>¿Se </a:t>
            </a:r>
            <a:r>
              <a:rPr lang="es-CL" sz="2100">
                <a:latin typeface="Gill Sans"/>
                <a:ea typeface="Gill Sans"/>
                <a:cs typeface="Gill Sans"/>
                <a:sym typeface="Gill Sans"/>
              </a:rPr>
              <a:t>consideran</a:t>
            </a:r>
            <a:r>
              <a:rPr lang="es-CL" sz="2100">
                <a:latin typeface="Gill Sans"/>
                <a:ea typeface="Gill Sans"/>
                <a:cs typeface="Gill Sans"/>
                <a:sym typeface="Gill Sans"/>
              </a:rPr>
              <a:t> todos los resultados relevantes para la toma de </a:t>
            </a:r>
            <a:r>
              <a:rPr lang="es-CL" sz="2100">
                <a:latin typeface="Gill Sans"/>
                <a:ea typeface="Gill Sans"/>
                <a:cs typeface="Gill Sans"/>
                <a:sym typeface="Gill Sans"/>
              </a:rPr>
              <a:t>decisiones</a:t>
            </a:r>
            <a:r>
              <a:rPr lang="es-CL" sz="2100">
                <a:latin typeface="Gill Sans"/>
                <a:ea typeface="Gill Sans"/>
                <a:cs typeface="Gill Sans"/>
                <a:sym typeface="Gill Sans"/>
              </a:rPr>
              <a:t>?</a:t>
            </a:r>
            <a:endParaRPr sz="2100">
              <a:latin typeface="Gill Sans"/>
              <a:ea typeface="Gill Sans"/>
              <a:cs typeface="Gill Sans"/>
              <a:sym typeface="Gill Sans"/>
            </a:endParaRPr>
          </a:p>
          <a:p>
            <a:pPr indent="-361950" lvl="1" marL="914400" rtl="0" algn="l">
              <a:spcBef>
                <a:spcPts val="0"/>
              </a:spcBef>
              <a:spcAft>
                <a:spcPts val="0"/>
              </a:spcAft>
              <a:buSzPts val="2100"/>
              <a:buFont typeface="Gill Sans"/>
              <a:buChar char="○"/>
            </a:pPr>
            <a:r>
              <a:rPr lang="es-CL" sz="2100">
                <a:latin typeface="Gill Sans"/>
                <a:ea typeface="Gill Sans"/>
                <a:cs typeface="Gill Sans"/>
                <a:sym typeface="Gill Sans"/>
              </a:rPr>
              <a:t>Eventos adversos no descritos: ej aparición de diabetes. </a:t>
            </a:r>
            <a:endParaRPr sz="2100">
              <a:latin typeface="Gill Sans"/>
              <a:ea typeface="Gill Sans"/>
              <a:cs typeface="Gill Sans"/>
              <a:sym typeface="Gill Sans"/>
            </a:endParaRPr>
          </a:p>
          <a:p>
            <a:pPr indent="0" lvl="0" marL="0" rtl="0" algn="l">
              <a:spcBef>
                <a:spcPts val="0"/>
              </a:spcBef>
              <a:spcAft>
                <a:spcPts val="0"/>
              </a:spcAft>
              <a:buNone/>
            </a:pPr>
            <a:r>
              <a:t/>
            </a:r>
            <a:endParaRPr sz="2100">
              <a:latin typeface="Gill Sans"/>
              <a:ea typeface="Gill Sans"/>
              <a:cs typeface="Gill Sans"/>
              <a:sym typeface="Gill Sans"/>
            </a:endParaRPr>
          </a:p>
          <a:p>
            <a:pPr indent="-361950" lvl="0" marL="457200" rtl="0" algn="l">
              <a:spcBef>
                <a:spcPts val="0"/>
              </a:spcBef>
              <a:spcAft>
                <a:spcPts val="0"/>
              </a:spcAft>
              <a:buSzPts val="2100"/>
              <a:buFont typeface="Gill Sans"/>
              <a:buChar char="●"/>
            </a:pPr>
            <a:r>
              <a:rPr lang="es-CL" sz="2100">
                <a:latin typeface="Gill Sans"/>
                <a:ea typeface="Gill Sans"/>
                <a:cs typeface="Gill Sans"/>
                <a:sym typeface="Gill Sans"/>
              </a:rPr>
              <a:t>¿Los beneficios obtenidos por la intervención son suficientes para justificar los costos y efectos adversos?</a:t>
            </a:r>
            <a:endParaRPr sz="2100">
              <a:latin typeface="Gill Sans"/>
              <a:ea typeface="Gill Sans"/>
              <a:cs typeface="Gill Sans"/>
              <a:sym typeface="Gill Sans"/>
            </a:endParaRPr>
          </a:p>
          <a:p>
            <a:pPr indent="0" lvl="0" marL="457200" rtl="0" algn="l">
              <a:spcBef>
                <a:spcPts val="0"/>
              </a:spcBef>
              <a:spcAft>
                <a:spcPts val="0"/>
              </a:spcAft>
              <a:buNone/>
            </a:pPr>
            <a:r>
              <a:rPr lang="es-CL" sz="2100">
                <a:latin typeface="Gill Sans"/>
                <a:ea typeface="Gill Sans"/>
                <a:cs typeface="Gill Sans"/>
                <a:sym typeface="Gill Sans"/>
              </a:rPr>
              <a:t>Efectos adversos similares en ambos grupos, pero con beneficio en supervivencia en carvedilol vs metoprolol.</a:t>
            </a:r>
            <a:endParaRPr sz="2100">
              <a:latin typeface="Gill Sans"/>
              <a:ea typeface="Gill Sans"/>
              <a:cs typeface="Gill Sans"/>
              <a:sym typeface="Gill Sans"/>
            </a:endParaRPr>
          </a:p>
          <a:p>
            <a:pPr indent="457200" lvl="0" marL="457200" rtl="0" algn="l">
              <a:spcBef>
                <a:spcPts val="0"/>
              </a:spcBef>
              <a:spcAft>
                <a:spcPts val="0"/>
              </a:spcAft>
              <a:buNone/>
            </a:pPr>
            <a:r>
              <a:t/>
            </a:r>
            <a:endParaRPr sz="1900">
              <a:latin typeface="Gill Sans"/>
              <a:ea typeface="Gill Sans"/>
              <a:cs typeface="Gill Sans"/>
              <a:sym typeface="Gill Sans"/>
            </a:endParaRPr>
          </a:p>
        </p:txBody>
      </p:sp>
      <p:sp>
        <p:nvSpPr>
          <p:cNvPr id="279" name="Google Shape;279;p24"/>
          <p:cNvSpPr/>
          <p:nvPr/>
        </p:nvSpPr>
        <p:spPr>
          <a:xfrm>
            <a:off x="636313" y="2172950"/>
            <a:ext cx="8808000" cy="702900"/>
          </a:xfrm>
          <a:prstGeom prst="rect">
            <a:avLst/>
          </a:prstGeom>
          <a:solidFill>
            <a:srgbClr val="F6B26B"/>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CL" sz="2800">
                <a:latin typeface="Gill Sans"/>
                <a:ea typeface="Gill Sans"/>
                <a:cs typeface="Gill Sans"/>
                <a:sym typeface="Gill Sans"/>
              </a:rPr>
              <a:t>¿Son generalizables estos resultados?</a:t>
            </a:r>
            <a:endParaRPr sz="2800">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5"/>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APLICACIÓN</a:t>
            </a:r>
            <a:r>
              <a:rPr lang="es-CL"/>
              <a:t> </a:t>
            </a:r>
            <a:r>
              <a:rPr lang="es-CL"/>
              <a:t>CLÍNICA</a:t>
            </a:r>
            <a:endParaRPr/>
          </a:p>
        </p:txBody>
      </p:sp>
      <p:sp>
        <p:nvSpPr>
          <p:cNvPr id="286" name="Google Shape;286;p25"/>
          <p:cNvSpPr txBox="1"/>
          <p:nvPr>
            <p:ph idx="1" type="body"/>
          </p:nvPr>
        </p:nvSpPr>
        <p:spPr>
          <a:xfrm>
            <a:off x="640724" y="2455961"/>
            <a:ext cx="8808000" cy="4002300"/>
          </a:xfrm>
          <a:prstGeom prst="rect">
            <a:avLst/>
          </a:prstGeom>
        </p:spPr>
        <p:txBody>
          <a:bodyPr anchorCtr="0" anchor="ctr" bIns="45700" lIns="91425" spcFirstLastPara="1" rIns="91425" wrap="square" tIns="45700">
            <a:normAutofit/>
          </a:bodyPr>
          <a:lstStyle/>
          <a:p>
            <a:pPr indent="-333756" lvl="0" marL="457200" rtl="0" algn="l">
              <a:spcBef>
                <a:spcPts val="360"/>
              </a:spcBef>
              <a:spcAft>
                <a:spcPts val="0"/>
              </a:spcAft>
              <a:buSzPts val="1656"/>
              <a:buChar char="●"/>
            </a:pPr>
            <a:r>
              <a:rPr lang="es-CL"/>
              <a:t>Población objetivo de similares </a:t>
            </a:r>
            <a:r>
              <a:rPr lang="es-CL"/>
              <a:t>características en nuestra realidad.</a:t>
            </a:r>
            <a:endParaRPr/>
          </a:p>
          <a:p>
            <a:pPr indent="0" lvl="0" marL="457200" rtl="0" algn="l">
              <a:spcBef>
                <a:spcPts val="661"/>
              </a:spcBef>
              <a:spcAft>
                <a:spcPts val="0"/>
              </a:spcAft>
              <a:buNone/>
            </a:pPr>
            <a:r>
              <a:t/>
            </a:r>
            <a:endParaRPr/>
          </a:p>
          <a:p>
            <a:pPr indent="-333756" lvl="0" marL="457200" rtl="0" algn="l">
              <a:spcBef>
                <a:spcPts val="661"/>
              </a:spcBef>
              <a:spcAft>
                <a:spcPts val="0"/>
              </a:spcAft>
              <a:buSzPts val="1656"/>
              <a:buChar char="●"/>
            </a:pPr>
            <a:r>
              <a:rPr lang="es-CL"/>
              <a:t>En Chile la canasta incluye IECA y diureticos (Furosemida), además de carvedilol, que eran requisitos previos para el estudio. </a:t>
            </a:r>
            <a:endParaRPr/>
          </a:p>
          <a:p>
            <a:pPr indent="0" lvl="0" marL="457200" rtl="0" algn="l">
              <a:spcBef>
                <a:spcPts val="661"/>
              </a:spcBef>
              <a:spcAft>
                <a:spcPts val="0"/>
              </a:spcAft>
              <a:buNone/>
            </a:pPr>
            <a:r>
              <a:t/>
            </a:r>
            <a:endParaRPr/>
          </a:p>
          <a:p>
            <a:pPr indent="-333756" lvl="0" marL="457200" rtl="0" algn="l">
              <a:spcBef>
                <a:spcPts val="661"/>
              </a:spcBef>
              <a:spcAft>
                <a:spcPts val="0"/>
              </a:spcAft>
              <a:buSzPts val="1656"/>
              <a:buChar char="●"/>
            </a:pPr>
            <a:r>
              <a:rPr lang="es-CL"/>
              <a:t>Carvedilol incluido en la canasta Cesfam y HRA, ¿dosis adecuadas?</a:t>
            </a:r>
            <a:r>
              <a:rPr lang="es-CL"/>
              <a:t> </a:t>
            </a:r>
            <a:endParaRPr/>
          </a:p>
          <a:p>
            <a:pPr indent="0" lvl="0" marL="457200" rtl="0" algn="l">
              <a:spcBef>
                <a:spcPts val="661"/>
              </a:spcBef>
              <a:spcAft>
                <a:spcPts val="0"/>
              </a:spcAft>
              <a:buNone/>
            </a:pPr>
            <a:r>
              <a:t/>
            </a:r>
            <a:endParaRPr/>
          </a:p>
          <a:p>
            <a:pPr indent="-333756" lvl="0" marL="457200" rtl="0" algn="l">
              <a:spcBef>
                <a:spcPts val="661"/>
              </a:spcBef>
              <a:spcAft>
                <a:spcPts val="0"/>
              </a:spcAft>
              <a:buSzPts val="1656"/>
              <a:buChar char="●"/>
            </a:pPr>
            <a:r>
              <a:rPr lang="es-CL"/>
              <a:t>Dificultades: </a:t>
            </a:r>
            <a:endParaRPr/>
          </a:p>
          <a:p>
            <a:pPr indent="-333756" lvl="1" marL="914400" rtl="0" algn="l">
              <a:spcBef>
                <a:spcPts val="0"/>
              </a:spcBef>
              <a:spcAft>
                <a:spcPts val="0"/>
              </a:spcAft>
              <a:buSzPts val="1656"/>
              <a:buChar char="○"/>
            </a:pPr>
            <a:r>
              <a:rPr lang="es-CL"/>
              <a:t>Seguimiento para ajuste de dosis</a:t>
            </a:r>
            <a:endParaRPr/>
          </a:p>
          <a:p>
            <a:pPr indent="-333756" lvl="1" marL="914400" rtl="0" algn="l">
              <a:spcBef>
                <a:spcPts val="0"/>
              </a:spcBef>
              <a:spcAft>
                <a:spcPts val="0"/>
              </a:spcAft>
              <a:buSzPts val="1656"/>
              <a:buChar char="○"/>
            </a:pPr>
            <a:r>
              <a:rPr lang="es-CL"/>
              <a:t>Evaluar efectos adversos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6"/>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DISCUSIÓN</a:t>
            </a:r>
            <a:endParaRPr/>
          </a:p>
        </p:txBody>
      </p:sp>
      <p:sp>
        <p:nvSpPr>
          <p:cNvPr id="293" name="Google Shape;293;p26"/>
          <p:cNvSpPr txBox="1"/>
          <p:nvPr>
            <p:ph idx="1" type="body"/>
          </p:nvPr>
        </p:nvSpPr>
        <p:spPr>
          <a:xfrm>
            <a:off x="640724" y="2455961"/>
            <a:ext cx="8808000" cy="4002300"/>
          </a:xfrm>
          <a:prstGeom prst="rect">
            <a:avLst/>
          </a:prstGeom>
        </p:spPr>
        <p:txBody>
          <a:bodyPr anchorCtr="0" anchor="ctr" bIns="45700" lIns="91425" spcFirstLastPara="1" rIns="91425" wrap="square" tIns="45700">
            <a:normAutofit lnSpcReduction="10000"/>
          </a:bodyPr>
          <a:lstStyle/>
          <a:p>
            <a:pPr indent="0" lvl="0" marL="0" rtl="0" algn="l">
              <a:spcBef>
                <a:spcPts val="360"/>
              </a:spcBef>
              <a:spcAft>
                <a:spcPts val="0"/>
              </a:spcAft>
              <a:buNone/>
            </a:pPr>
            <a:r>
              <a:rPr lang="es-CL"/>
              <a:t>Carvedilol (vs Metoprolol) tendría efecto beneficioso en la supervivencia de pacientes con ICC tratados con diuréticos + IECA </a:t>
            </a:r>
            <a:endParaRPr/>
          </a:p>
          <a:p>
            <a:pPr indent="457200" lvl="0" marL="0" rtl="0" algn="l">
              <a:spcBef>
                <a:spcPts val="661"/>
              </a:spcBef>
              <a:spcAft>
                <a:spcPts val="0"/>
              </a:spcAft>
              <a:buNone/>
            </a:pPr>
            <a:r>
              <a:rPr lang="es-CL"/>
              <a:t>Reducción absoluta mortalidad 5.7%</a:t>
            </a:r>
            <a:endParaRPr/>
          </a:p>
          <a:p>
            <a:pPr indent="457200" lvl="0" marL="0" rtl="0" algn="l">
              <a:spcBef>
                <a:spcPts val="661"/>
              </a:spcBef>
              <a:spcAft>
                <a:spcPts val="0"/>
              </a:spcAft>
              <a:buNone/>
            </a:pPr>
            <a:r>
              <a:t/>
            </a:r>
            <a:endParaRPr sz="684"/>
          </a:p>
          <a:p>
            <a:pPr indent="0" lvl="0" marL="0" rtl="0" algn="l">
              <a:spcBef>
                <a:spcPts val="661"/>
              </a:spcBef>
              <a:spcAft>
                <a:spcPts val="0"/>
              </a:spcAft>
              <a:buNone/>
            </a:pPr>
            <a:r>
              <a:rPr lang="es-CL"/>
              <a:t>Prolongación supervivencia media en 1.4 años.</a:t>
            </a:r>
            <a:endParaRPr/>
          </a:p>
          <a:p>
            <a:pPr indent="0" lvl="0" marL="0" rtl="0" algn="l">
              <a:spcBef>
                <a:spcPts val="661"/>
              </a:spcBef>
              <a:spcAft>
                <a:spcPts val="0"/>
              </a:spcAft>
              <a:buNone/>
            </a:pPr>
            <a:r>
              <a:t/>
            </a:r>
            <a:endParaRPr sz="884"/>
          </a:p>
          <a:p>
            <a:pPr indent="0" lvl="0" marL="0" rtl="0" algn="l">
              <a:spcBef>
                <a:spcPts val="661"/>
              </a:spcBef>
              <a:spcAft>
                <a:spcPts val="0"/>
              </a:spcAft>
              <a:buNone/>
            </a:pPr>
            <a:r>
              <a:rPr lang="es-CL"/>
              <a:t>Años paciente en tratamiento para salvar una vida: 59.</a:t>
            </a:r>
            <a:endParaRPr/>
          </a:p>
          <a:p>
            <a:pPr indent="0" lvl="0" marL="0" rtl="0" algn="l">
              <a:spcBef>
                <a:spcPts val="661"/>
              </a:spcBef>
              <a:spcAft>
                <a:spcPts val="0"/>
              </a:spcAft>
              <a:buNone/>
            </a:pPr>
            <a:r>
              <a:t/>
            </a:r>
            <a:endParaRPr/>
          </a:p>
          <a:p>
            <a:pPr indent="0" lvl="0" marL="0" rtl="0" algn="l">
              <a:spcBef>
                <a:spcPts val="661"/>
              </a:spcBef>
              <a:spcAft>
                <a:spcPts val="0"/>
              </a:spcAft>
              <a:buNone/>
            </a:pPr>
            <a:r>
              <a:t/>
            </a:r>
            <a:endParaRPr sz="684"/>
          </a:p>
          <a:p>
            <a:pPr indent="0" lvl="0" marL="0" rtl="0" algn="l">
              <a:spcBef>
                <a:spcPts val="661"/>
              </a:spcBef>
              <a:spcAft>
                <a:spcPts val="0"/>
              </a:spcAft>
              <a:buNone/>
            </a:pPr>
            <a:r>
              <a:rPr lang="es-CL"/>
              <a:t>Tasa mortalidad anual con metoprolol 10% (mayor que lo calculado en estudio MERIT-HF, 7.2%)</a:t>
            </a:r>
            <a:endParaRPr/>
          </a:p>
          <a:p>
            <a:pPr indent="0" lvl="0" marL="0" rtl="0" algn="l">
              <a:spcBef>
                <a:spcPts val="661"/>
              </a:spcBef>
              <a:spcAft>
                <a:spcPts val="0"/>
              </a:spcAft>
              <a:buNone/>
            </a:pPr>
            <a:r>
              <a:t/>
            </a:r>
            <a:endParaRPr/>
          </a:p>
          <a:p>
            <a:pPr indent="0" lvl="0" marL="0" rtl="0" algn="l">
              <a:spcBef>
                <a:spcPts val="661"/>
              </a:spcBef>
              <a:spcAft>
                <a:spcPts val="661"/>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7"/>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CONCLUSIONES</a:t>
            </a:r>
            <a:endParaRPr/>
          </a:p>
        </p:txBody>
      </p:sp>
      <p:sp>
        <p:nvSpPr>
          <p:cNvPr id="300" name="Google Shape;300;p27"/>
          <p:cNvSpPr txBox="1"/>
          <p:nvPr>
            <p:ph idx="1" type="body"/>
          </p:nvPr>
        </p:nvSpPr>
        <p:spPr>
          <a:xfrm>
            <a:off x="640724" y="2455961"/>
            <a:ext cx="8808000" cy="40023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Clr>
                <a:schemeClr val="dk1"/>
              </a:buClr>
              <a:buSzPts val="1100"/>
              <a:buFont typeface="Arial"/>
              <a:buNone/>
            </a:pPr>
            <a:r>
              <a:rPr lang="es-CL"/>
              <a:t>Outcome compuesto Mortalidad y hospitalización por todas las causas: Sin dif significativa.</a:t>
            </a:r>
            <a:endParaRPr/>
          </a:p>
          <a:p>
            <a:pPr indent="0" lvl="0" marL="0" rtl="0" algn="l">
              <a:spcBef>
                <a:spcPts val="661"/>
              </a:spcBef>
              <a:spcAft>
                <a:spcPts val="0"/>
              </a:spcAft>
              <a:buClr>
                <a:schemeClr val="dk1"/>
              </a:buClr>
              <a:buSzPts val="1100"/>
              <a:buFont typeface="Arial"/>
              <a:buNone/>
            </a:pPr>
            <a:r>
              <a:rPr lang="es-CL"/>
              <a:t>	→ BENEFICIO CARVEDILOL SERÍA EN MORTALIDAD.</a:t>
            </a:r>
            <a:endParaRPr/>
          </a:p>
          <a:p>
            <a:pPr indent="0" lvl="0" marL="0" rtl="0" algn="l">
              <a:spcBef>
                <a:spcPts val="661"/>
              </a:spcBef>
              <a:spcAft>
                <a:spcPts val="0"/>
              </a:spcAft>
              <a:buNone/>
            </a:pPr>
            <a:r>
              <a:rPr lang="es-CL"/>
              <a:t>Poco probable que el resultado se pueda atribuir a un efecto de la dosis.</a:t>
            </a:r>
            <a:endParaRPr/>
          </a:p>
          <a:p>
            <a:pPr indent="0" lvl="0" marL="0" rtl="0" algn="l">
              <a:spcBef>
                <a:spcPts val="661"/>
              </a:spcBef>
              <a:spcAft>
                <a:spcPts val="0"/>
              </a:spcAft>
              <a:buNone/>
            </a:pPr>
            <a:r>
              <a:t/>
            </a:r>
            <a:endParaRPr/>
          </a:p>
          <a:p>
            <a:pPr indent="0" lvl="0" marL="0" rtl="0" algn="ctr">
              <a:spcBef>
                <a:spcPts val="661"/>
              </a:spcBef>
              <a:spcAft>
                <a:spcPts val="661"/>
              </a:spcAft>
              <a:buNone/>
            </a:pPr>
            <a:r>
              <a:rPr lang="es-CL"/>
              <a:t>C</a:t>
            </a:r>
            <a:r>
              <a:rPr lang="es-CL"/>
              <a:t>arvedilol prolonga la supervivencia en comparación con metoprolol en pacientes con insuficiencia cardíaca crónica.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CIRCULO BICE VIDA | Salud | Hospital Clínico San Borja Arriarán" id="306" name="Google Shape;306;p28"/>
          <p:cNvPicPr preferRelativeResize="0"/>
          <p:nvPr/>
        </p:nvPicPr>
        <p:blipFill rotWithShape="1">
          <a:blip r:embed="rId3">
            <a:alphaModFix/>
          </a:blip>
          <a:srcRect b="0" l="0" r="0" t="0"/>
          <a:stretch/>
        </p:blipFill>
        <p:spPr>
          <a:xfrm>
            <a:off x="5256336" y="3779837"/>
            <a:ext cx="3783856" cy="2837892"/>
          </a:xfrm>
          <a:prstGeom prst="rect">
            <a:avLst/>
          </a:prstGeom>
          <a:noFill/>
          <a:ln>
            <a:noFill/>
          </a:ln>
        </p:spPr>
      </p:pic>
      <p:pic>
        <p:nvPicPr>
          <p:cNvPr descr="Apoyo a las víctimas de los incendios forestales – Laboratorio de Toxinas  Marinas. Universidad de Chile" id="307" name="Google Shape;307;p28"/>
          <p:cNvPicPr preferRelativeResize="0"/>
          <p:nvPr/>
        </p:nvPicPr>
        <p:blipFill rotWithShape="1">
          <a:blip r:embed="rId4">
            <a:alphaModFix/>
          </a:blip>
          <a:srcRect b="12714" l="0" r="0" t="10072"/>
          <a:stretch/>
        </p:blipFill>
        <p:spPr>
          <a:xfrm>
            <a:off x="464647" y="724379"/>
            <a:ext cx="1407313" cy="14712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9"/>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Secciones</a:t>
            </a:r>
            <a:endParaRPr/>
          </a:p>
        </p:txBody>
      </p:sp>
      <p:sp>
        <p:nvSpPr>
          <p:cNvPr id="314" name="Google Shape;314;p29"/>
          <p:cNvSpPr txBox="1"/>
          <p:nvPr>
            <p:ph idx="1" type="body"/>
          </p:nvPr>
        </p:nvSpPr>
        <p:spPr>
          <a:xfrm>
            <a:off x="381000" y="2217875"/>
            <a:ext cx="9535800" cy="5341800"/>
          </a:xfrm>
          <a:prstGeom prst="rect">
            <a:avLst/>
          </a:prstGeom>
        </p:spPr>
        <p:txBody>
          <a:bodyPr anchorCtr="0" anchor="ctr" bIns="45700" lIns="91425" spcFirstLastPara="1" rIns="91425" wrap="square" tIns="45700">
            <a:normAutofit fontScale="92500" lnSpcReduction="20000"/>
          </a:bodyPr>
          <a:lstStyle/>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Introducción, conclusión, aplicación clínica y discusión del RCT</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Revisión del RCT en relación a los sección señalados</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Elaboración de PPT</a:t>
            </a:r>
            <a:endParaRPr sz="2500">
              <a:solidFill>
                <a:schemeClr val="dk1"/>
              </a:solidFill>
              <a:latin typeface="Times New Roman"/>
              <a:ea typeface="Times New Roman"/>
              <a:cs typeface="Times New Roman"/>
              <a:sym typeface="Times New Roman"/>
            </a:endParaRPr>
          </a:p>
          <a:p>
            <a:pPr indent="-375443" lvl="3" marL="18288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Una diapositiva por cada sección</a:t>
            </a:r>
            <a:endParaRPr sz="2500">
              <a:solidFill>
                <a:schemeClr val="dk1"/>
              </a:solidFill>
              <a:latin typeface="Times New Roman"/>
              <a:ea typeface="Times New Roman"/>
              <a:cs typeface="Times New Roman"/>
              <a:sym typeface="Times New Roman"/>
            </a:endParaRPr>
          </a:p>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Metodología del estudio</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Revisión y descripción de la metodología del estudio</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Elaboración de PPT</a:t>
            </a:r>
            <a:endParaRPr sz="2500">
              <a:solidFill>
                <a:schemeClr val="dk1"/>
              </a:solidFill>
              <a:latin typeface="Times New Roman"/>
              <a:ea typeface="Times New Roman"/>
              <a:cs typeface="Times New Roman"/>
              <a:sym typeface="Times New Roman"/>
            </a:endParaRPr>
          </a:p>
          <a:p>
            <a:pPr indent="-375443" lvl="3" marL="18288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5 diapositivas como máximo</a:t>
            </a:r>
            <a:endParaRPr sz="2500">
              <a:solidFill>
                <a:schemeClr val="dk1"/>
              </a:solidFill>
              <a:latin typeface="Times New Roman"/>
              <a:ea typeface="Times New Roman"/>
              <a:cs typeface="Times New Roman"/>
              <a:sym typeface="Times New Roman"/>
            </a:endParaRPr>
          </a:p>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Validez Interna y validez externa</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Evaluación crítica de ambas variables</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Elaboración de PPT</a:t>
            </a:r>
            <a:endParaRPr sz="2500">
              <a:solidFill>
                <a:schemeClr val="dk1"/>
              </a:solidFill>
              <a:latin typeface="Times New Roman"/>
              <a:ea typeface="Times New Roman"/>
              <a:cs typeface="Times New Roman"/>
              <a:sym typeface="Times New Roman"/>
            </a:endParaRPr>
          </a:p>
          <a:p>
            <a:pPr indent="-375443" lvl="3" marL="18288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1-2 diapositivas por cada tema</a:t>
            </a:r>
            <a:endParaRPr sz="2500">
              <a:solidFill>
                <a:schemeClr val="dk1"/>
              </a:solidFill>
              <a:latin typeface="Times New Roman"/>
              <a:ea typeface="Times New Roman"/>
              <a:cs typeface="Times New Roman"/>
              <a:sym typeface="Times New Roman"/>
            </a:endParaRPr>
          </a:p>
          <a:p>
            <a:pPr indent="-375443" lvl="0" marL="4572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Discusión entre los equipos para confección final del PPT según el orden a continuación:</a:t>
            </a:r>
            <a:endParaRPr sz="2500">
              <a:solidFill>
                <a:schemeClr val="dk1"/>
              </a:solidFill>
              <a:latin typeface="Times New Roman"/>
              <a:ea typeface="Times New Roman"/>
              <a:cs typeface="Times New Roman"/>
              <a:sym typeface="Times New Roman"/>
            </a:endParaRPr>
          </a:p>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Introducción, metodología, validez interna y validez externa, aplicación clínica, conclusiones y discusión del RCT</a:t>
            </a:r>
            <a:endParaRPr sz="2500">
              <a:solidFill>
                <a:schemeClr val="dk1"/>
              </a:solidFill>
              <a:latin typeface="Times New Roman"/>
              <a:ea typeface="Times New Roman"/>
              <a:cs typeface="Times New Roman"/>
              <a:sym typeface="Times New Roman"/>
            </a:endParaRPr>
          </a:p>
          <a:p>
            <a:pPr indent="-316706" lvl="0" marL="457200" rtl="0" algn="l">
              <a:spcBef>
                <a:spcPts val="0"/>
              </a:spcBef>
              <a:spcAft>
                <a:spcPts val="0"/>
              </a:spcAft>
              <a:buClr>
                <a:schemeClr val="dk1"/>
              </a:buClr>
              <a:buSzPct val="100000"/>
              <a:buFont typeface="Times New Roman"/>
              <a:buChar char="-"/>
            </a:pPr>
            <a:r>
              <a:t/>
            </a:r>
            <a:endParaRPr sz="1500">
              <a:solidFill>
                <a:schemeClr val="dk1"/>
              </a:solidFill>
              <a:latin typeface="Times New Roman"/>
              <a:ea typeface="Times New Roman"/>
              <a:cs typeface="Times New Roman"/>
              <a:sym typeface="Times New Roman"/>
            </a:endParaRPr>
          </a:p>
          <a:p>
            <a:pPr indent="0" lvl="0" marL="0" rtl="0" algn="l">
              <a:spcBef>
                <a:spcPts val="360"/>
              </a:spcBef>
              <a:spcAft>
                <a:spcPts val="661"/>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CIRCULO BICE VIDA | Salud | Hospital Clínico San Borja Arriarán" id="319" name="Google Shape;319;p30"/>
          <p:cNvPicPr preferRelativeResize="0"/>
          <p:nvPr/>
        </p:nvPicPr>
        <p:blipFill rotWithShape="1">
          <a:blip r:embed="rId3">
            <a:alphaModFix/>
          </a:blip>
          <a:srcRect b="0" l="17514" r="14986" t="0"/>
          <a:stretch/>
        </p:blipFill>
        <p:spPr>
          <a:xfrm>
            <a:off x="8800799" y="6111717"/>
            <a:ext cx="1296144" cy="1440160"/>
          </a:xfrm>
          <a:prstGeom prst="rect">
            <a:avLst/>
          </a:prstGeom>
          <a:noFill/>
          <a:ln>
            <a:noFill/>
          </a:ln>
        </p:spPr>
      </p:pic>
      <p:pic>
        <p:nvPicPr>
          <p:cNvPr descr="Apoyo a las víctimas de los incendios forestales – Laboratorio de Toxinas  Marinas. Universidad de Chile" id="320" name="Google Shape;320;p30"/>
          <p:cNvPicPr preferRelativeResize="0"/>
          <p:nvPr/>
        </p:nvPicPr>
        <p:blipFill rotWithShape="1">
          <a:blip r:embed="rId4">
            <a:alphaModFix/>
          </a:blip>
          <a:srcRect b="12714" l="9524" r="9524" t="10072"/>
          <a:stretch/>
        </p:blipFill>
        <p:spPr>
          <a:xfrm>
            <a:off x="-248" y="6091691"/>
            <a:ext cx="1152128" cy="1440160"/>
          </a:xfrm>
          <a:prstGeom prst="rect">
            <a:avLst/>
          </a:prstGeom>
          <a:noFill/>
          <a:ln>
            <a:noFill/>
          </a:ln>
        </p:spPr>
      </p:pic>
      <p:sp>
        <p:nvSpPr>
          <p:cNvPr id="321" name="Google Shape;321;p30"/>
          <p:cNvSpPr txBox="1"/>
          <p:nvPr/>
        </p:nvSpPr>
        <p:spPr>
          <a:xfrm>
            <a:off x="431800" y="757813"/>
            <a:ext cx="8008959" cy="11941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29F"/>
              </a:buClr>
              <a:buSzPts val="3086"/>
              <a:buFont typeface="Times New Roman"/>
              <a:buNone/>
            </a:pPr>
            <a:r>
              <a:rPr b="0" i="0" lang="es-CL" sz="3086" u="none" cap="none" strike="noStrike">
                <a:solidFill>
                  <a:srgbClr val="00729F"/>
                </a:solidFill>
                <a:latin typeface="Gill Sans"/>
                <a:ea typeface="Gill Sans"/>
                <a:cs typeface="Gill Sans"/>
                <a:sym typeface="Gill Sans"/>
              </a:rPr>
              <a:t>BIBLIOGRAFÍA</a:t>
            </a:r>
            <a:endParaRPr b="0" i="0" sz="3086" u="none" cap="none" strike="noStrike">
              <a:solidFill>
                <a:srgbClr val="00729F"/>
              </a:solidFill>
              <a:latin typeface="Gill Sans"/>
              <a:ea typeface="Gill Sans"/>
              <a:cs typeface="Gill Sans"/>
              <a:sym typeface="Gill Sans"/>
            </a:endParaRPr>
          </a:p>
        </p:txBody>
      </p:sp>
      <p:sp>
        <p:nvSpPr>
          <p:cNvPr id="322" name="Google Shape;322;p30"/>
          <p:cNvSpPr txBox="1"/>
          <p:nvPr/>
        </p:nvSpPr>
        <p:spPr>
          <a:xfrm>
            <a:off x="640724" y="1475581"/>
            <a:ext cx="8808147" cy="4002279"/>
          </a:xfrm>
          <a:prstGeom prst="rect">
            <a:avLst/>
          </a:prstGeom>
          <a:noFill/>
          <a:ln>
            <a:noFill/>
          </a:ln>
        </p:spPr>
        <p:txBody>
          <a:bodyPr anchorCtr="0" anchor="t" bIns="45700" lIns="91425" spcFirstLastPara="1" rIns="91425" wrap="square" tIns="45700">
            <a:noAutofit/>
          </a:bodyPr>
          <a:lstStyle/>
          <a:p>
            <a:pPr indent="-221398" lvl="0" marL="337304" marR="0" rtl="0" algn="l">
              <a:lnSpc>
                <a:spcPct val="100000"/>
              </a:lnSpc>
              <a:spcBef>
                <a:spcPts val="0"/>
              </a:spcBef>
              <a:spcAft>
                <a:spcPts val="0"/>
              </a:spcAft>
              <a:buClr>
                <a:schemeClr val="accent2"/>
              </a:buClr>
              <a:buSzPts val="1825"/>
              <a:buFont typeface="Noto Sans Symbols"/>
              <a:buNone/>
            </a:pPr>
            <a:r>
              <a:t/>
            </a:r>
            <a:endParaRPr b="0" i="0" sz="1984" u="none" cap="none" strike="noStrike">
              <a:solidFill>
                <a:schemeClr val="dk2"/>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4"/>
          <p:cNvSpPr txBox="1"/>
          <p:nvPr>
            <p:ph type="title"/>
          </p:nvPr>
        </p:nvSpPr>
        <p:spPr>
          <a:xfrm>
            <a:off x="640724" y="757813"/>
            <a:ext cx="8808000" cy="11943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3086"/>
              <a:buFont typeface="Gill Sans"/>
              <a:buNone/>
            </a:pPr>
            <a:r>
              <a:rPr lang="es-CL"/>
              <a:t>INTRODUCCIÓN</a:t>
            </a:r>
            <a:endParaRPr/>
          </a:p>
        </p:txBody>
      </p:sp>
      <p:pic>
        <p:nvPicPr>
          <p:cNvPr descr="Apoyo a las víctimas de los incendios forestales – Laboratorio de Toxinas  Marinas. Universidad de Chile" id="110" name="Google Shape;110;p14"/>
          <p:cNvPicPr preferRelativeResize="0"/>
          <p:nvPr/>
        </p:nvPicPr>
        <p:blipFill rotWithShape="1">
          <a:blip r:embed="rId3">
            <a:alphaModFix/>
          </a:blip>
          <a:srcRect b="12714" l="10416" r="13760" t="10072"/>
          <a:stretch/>
        </p:blipFill>
        <p:spPr>
          <a:xfrm>
            <a:off x="-248" y="623070"/>
            <a:ext cx="1036115" cy="1428576"/>
          </a:xfrm>
          <a:prstGeom prst="rect">
            <a:avLst/>
          </a:prstGeom>
          <a:solidFill>
            <a:schemeClr val="lt1"/>
          </a:solidFill>
          <a:ln>
            <a:noFill/>
          </a:ln>
        </p:spPr>
      </p:pic>
      <p:pic>
        <p:nvPicPr>
          <p:cNvPr descr="CIRCULO BICE VIDA | Salud | Hospital Clínico San Borja Arriarán" id="111" name="Google Shape;111;p14"/>
          <p:cNvPicPr preferRelativeResize="0"/>
          <p:nvPr/>
        </p:nvPicPr>
        <p:blipFill rotWithShape="1">
          <a:blip r:embed="rId4">
            <a:alphaModFix/>
          </a:blip>
          <a:srcRect b="0" l="17514" r="14986" t="0"/>
          <a:stretch/>
        </p:blipFill>
        <p:spPr>
          <a:xfrm>
            <a:off x="8800799" y="634818"/>
            <a:ext cx="1296144" cy="1440160"/>
          </a:xfrm>
          <a:prstGeom prst="rect">
            <a:avLst/>
          </a:prstGeom>
          <a:noFill/>
          <a:ln>
            <a:noFill/>
          </a:ln>
        </p:spPr>
      </p:pic>
      <p:sp>
        <p:nvSpPr>
          <p:cNvPr id="112" name="Google Shape;112;p14"/>
          <p:cNvSpPr txBox="1"/>
          <p:nvPr>
            <p:ph idx="1" type="body"/>
          </p:nvPr>
        </p:nvSpPr>
        <p:spPr>
          <a:xfrm>
            <a:off x="876975" y="2190612"/>
            <a:ext cx="8808000" cy="999900"/>
          </a:xfrm>
          <a:prstGeom prst="rect">
            <a:avLst/>
          </a:prstGeom>
        </p:spPr>
        <p:txBody>
          <a:bodyPr anchorCtr="0" anchor="ctr" bIns="45700" lIns="91425" spcFirstLastPara="1" rIns="91425" wrap="square" tIns="45700">
            <a:normAutofit fontScale="92500"/>
          </a:bodyPr>
          <a:lstStyle/>
          <a:p>
            <a:pPr indent="0" lvl="0" marL="0" rtl="0" algn="ctr">
              <a:lnSpc>
                <a:spcPct val="115000"/>
              </a:lnSpc>
              <a:spcBef>
                <a:spcPts val="0"/>
              </a:spcBef>
              <a:spcAft>
                <a:spcPts val="0"/>
              </a:spcAft>
              <a:buClr>
                <a:schemeClr val="dk1"/>
              </a:buClr>
              <a:buSzPct val="61111"/>
              <a:buFont typeface="Arial"/>
              <a:buNone/>
            </a:pPr>
            <a:r>
              <a:rPr lang="es-CL" sz="1800">
                <a:solidFill>
                  <a:schemeClr val="dk1"/>
                </a:solidFill>
                <a:latin typeface="Arial"/>
                <a:ea typeface="Arial"/>
                <a:cs typeface="Arial"/>
                <a:sym typeface="Arial"/>
              </a:rPr>
              <a:t>ß-B se recomiendan desde 1975 para manejo de ICC. Reducen la mortalidad en pacientes con ICC, disfunción sistólica y que están en tratamiento con diuréticos y IECA.</a:t>
            </a:r>
            <a:endParaRPr sz="1800">
              <a:solidFill>
                <a:schemeClr val="dk1"/>
              </a:solidFill>
              <a:latin typeface="Arial"/>
              <a:ea typeface="Arial"/>
              <a:cs typeface="Arial"/>
              <a:sym typeface="Arial"/>
            </a:endParaRPr>
          </a:p>
          <a:p>
            <a:pPr indent="0" lvl="0" marL="0" rtl="0" algn="ctr">
              <a:lnSpc>
                <a:spcPct val="115000"/>
              </a:lnSpc>
              <a:spcBef>
                <a:spcPts val="0"/>
              </a:spcBef>
              <a:spcAft>
                <a:spcPts val="0"/>
              </a:spcAft>
              <a:buClr>
                <a:schemeClr val="dk1"/>
              </a:buClr>
              <a:buSzPct val="61111"/>
              <a:buFont typeface="Arial"/>
              <a:buNone/>
            </a:pPr>
            <a:r>
              <a:t/>
            </a:r>
            <a:endParaRPr sz="1800">
              <a:solidFill>
                <a:schemeClr val="dk1"/>
              </a:solidFill>
              <a:latin typeface="Arial"/>
              <a:ea typeface="Arial"/>
              <a:cs typeface="Arial"/>
              <a:sym typeface="Arial"/>
            </a:endParaRPr>
          </a:p>
        </p:txBody>
      </p:sp>
      <p:graphicFrame>
        <p:nvGraphicFramePr>
          <p:cNvPr id="113" name="Google Shape;113;p14"/>
          <p:cNvGraphicFramePr/>
          <p:nvPr/>
        </p:nvGraphicFramePr>
        <p:xfrm>
          <a:off x="204613" y="2896282"/>
          <a:ext cx="3000000" cy="3000000"/>
        </p:xfrm>
        <a:graphic>
          <a:graphicData uri="http://schemas.openxmlformats.org/drawingml/2006/table">
            <a:tbl>
              <a:tblPr>
                <a:noFill/>
                <a:tableStyleId>{5CB16A5B-8CC2-4602-8FA0-8BE52AD6EE89}</a:tableStyleId>
              </a:tblPr>
              <a:tblGrid>
                <a:gridCol w="1913125"/>
                <a:gridCol w="7767075"/>
              </a:tblGrid>
              <a:tr h="636475">
                <a:tc>
                  <a:txBody>
                    <a:bodyPr/>
                    <a:lstStyle/>
                    <a:p>
                      <a:pPr indent="0" lvl="0" marL="0" rtl="0" algn="l">
                        <a:spcBef>
                          <a:spcPts val="0"/>
                        </a:spcBef>
                        <a:spcAft>
                          <a:spcPts val="0"/>
                        </a:spcAft>
                        <a:buClr>
                          <a:schemeClr val="dk1"/>
                        </a:buClr>
                        <a:buSzPts val="1100"/>
                        <a:buFont typeface="Arial"/>
                        <a:buNone/>
                      </a:pPr>
                      <a:r>
                        <a:rPr lang="es-CL" sz="1600">
                          <a:solidFill>
                            <a:schemeClr val="dk1"/>
                          </a:solidFill>
                        </a:rPr>
                        <a:t>MERIT-HF (1999)</a:t>
                      </a:r>
                      <a:endParaRPr sz="1600">
                        <a:solidFill>
                          <a:schemeClr val="dk1"/>
                        </a:solidFill>
                      </a:endParaRPr>
                    </a:p>
                    <a:p>
                      <a:pPr indent="0" lvl="0" marL="0" rtl="0" algn="l">
                        <a:spcBef>
                          <a:spcPts val="0"/>
                        </a:spcBef>
                        <a:spcAft>
                          <a:spcPts val="0"/>
                        </a:spcAft>
                        <a:buClr>
                          <a:schemeClr val="dk1"/>
                        </a:buClr>
                        <a:buSzPts val="1100"/>
                        <a:buFont typeface="Arial"/>
                        <a:buNone/>
                      </a:pPr>
                      <a:r>
                        <a:rPr lang="es-CL" sz="1600">
                          <a:solidFill>
                            <a:schemeClr val="dk1"/>
                          </a:solidFill>
                        </a:rPr>
                        <a:t>n. 3991</a:t>
                      </a:r>
                      <a:endParaRPr sz="1600">
                        <a:solidFill>
                          <a:schemeClr val="dk1"/>
                        </a:solidFill>
                      </a:endParaRPr>
                    </a:p>
                  </a:txBody>
                  <a:tcPr marT="91425" marB="91425" marR="91425" marL="91425">
                    <a:solidFill>
                      <a:srgbClr val="D9EAD3"/>
                    </a:solidFill>
                  </a:tcPr>
                </a:tc>
                <a:tc>
                  <a:txBody>
                    <a:bodyPr/>
                    <a:lstStyle/>
                    <a:p>
                      <a:pPr indent="0" lvl="0" marL="0" rtl="0" algn="just">
                        <a:spcBef>
                          <a:spcPts val="0"/>
                        </a:spcBef>
                        <a:spcAft>
                          <a:spcPts val="0"/>
                        </a:spcAft>
                        <a:buNone/>
                      </a:pPr>
                      <a:r>
                        <a:rPr lang="es-CL"/>
                        <a:t>Evaluar efecto Metoprolol CR/XL en la reducción de mortalidad en pacientes con FE ≤ 40% sintomáticas. Aleatorizado, doble ciego. R: Disminución en la mortalidad por todas las causas.</a:t>
                      </a:r>
                      <a:endParaRPr/>
                    </a:p>
                  </a:txBody>
                  <a:tcPr marT="91425" marB="91425" marR="91425" marL="91425">
                    <a:solidFill>
                      <a:schemeClr val="lt1"/>
                    </a:solidFill>
                  </a:tcPr>
                </a:tc>
              </a:tr>
              <a:tr h="867925">
                <a:tc>
                  <a:txBody>
                    <a:bodyPr/>
                    <a:lstStyle/>
                    <a:p>
                      <a:pPr indent="0" lvl="0" marL="0" rtl="0" algn="l">
                        <a:spcBef>
                          <a:spcPts val="0"/>
                        </a:spcBef>
                        <a:spcAft>
                          <a:spcPts val="0"/>
                        </a:spcAft>
                        <a:buClr>
                          <a:schemeClr val="dk1"/>
                        </a:buClr>
                        <a:buSzPts val="1100"/>
                        <a:buFont typeface="Arial"/>
                        <a:buNone/>
                      </a:pPr>
                      <a:r>
                        <a:rPr b="1" lang="es-CL" sz="1600"/>
                        <a:t>Sanderson et al.</a:t>
                      </a:r>
                      <a:endParaRPr b="1" sz="1600"/>
                    </a:p>
                    <a:p>
                      <a:pPr indent="0" lvl="0" marL="0" rtl="0" algn="l">
                        <a:spcBef>
                          <a:spcPts val="0"/>
                        </a:spcBef>
                        <a:spcAft>
                          <a:spcPts val="0"/>
                        </a:spcAft>
                        <a:buClr>
                          <a:schemeClr val="dk1"/>
                        </a:buClr>
                        <a:buSzPts val="1100"/>
                        <a:buFont typeface="Arial"/>
                        <a:buNone/>
                      </a:pPr>
                      <a:r>
                        <a:rPr b="1" lang="es-CL" sz="1600"/>
                        <a:t>51</a:t>
                      </a:r>
                      <a:endParaRPr b="1" sz="1600"/>
                    </a:p>
                  </a:txBody>
                  <a:tcPr marT="91425" marB="91425" marR="91425" marL="91425">
                    <a:solidFill>
                      <a:srgbClr val="D9EAD3"/>
                    </a:solidFill>
                  </a:tcPr>
                </a:tc>
                <a:tc>
                  <a:txBody>
                    <a:bodyPr/>
                    <a:lstStyle/>
                    <a:p>
                      <a:pPr indent="0" lvl="0" marL="0" rtl="0" algn="just">
                        <a:spcBef>
                          <a:spcPts val="0"/>
                        </a:spcBef>
                        <a:spcAft>
                          <a:spcPts val="0"/>
                        </a:spcAft>
                        <a:buClr>
                          <a:schemeClr val="dk1"/>
                        </a:buClr>
                        <a:buSzPts val="1100"/>
                        <a:buFont typeface="Arial"/>
                        <a:buNone/>
                      </a:pPr>
                      <a:r>
                        <a:rPr lang="es-CL">
                          <a:solidFill>
                            <a:srgbClr val="202124"/>
                          </a:solidFill>
                          <a:highlight>
                            <a:srgbClr val="F8F9FA"/>
                          </a:highlight>
                        </a:rPr>
                        <a:t>. Beta-blockade in heart failure: a comparison of carvedilol with metoprolol. J Am Coll Cardiol 1999. Efecto similar, Cvdl mayor efecto PA</a:t>
                      </a:r>
                      <a:endParaRPr/>
                    </a:p>
                  </a:txBody>
                  <a:tcPr marT="91425" marB="91425" marR="91425" marL="91425"/>
                </a:tc>
              </a:tr>
            </a:tbl>
          </a:graphicData>
        </a:graphic>
      </p:graphicFrame>
      <p:sp>
        <p:nvSpPr>
          <p:cNvPr id="114" name="Google Shape;114;p14"/>
          <p:cNvSpPr txBox="1"/>
          <p:nvPr/>
        </p:nvSpPr>
        <p:spPr>
          <a:xfrm>
            <a:off x="5982600" y="5237750"/>
            <a:ext cx="3823800" cy="149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CL" sz="1700"/>
              <a:t>COMET: E</a:t>
            </a:r>
            <a:r>
              <a:rPr lang="es-CL" sz="1700"/>
              <a:t>nsayo europeo de carvedilol vs metoprolol para comparar directamente los efectos sobre la mortalidad y la morbilidad en pacientes con ICC de leve a grave.</a:t>
            </a:r>
            <a:endParaRPr sz="1700"/>
          </a:p>
        </p:txBody>
      </p:sp>
      <p:sp>
        <p:nvSpPr>
          <p:cNvPr id="115" name="Google Shape;115;p14"/>
          <p:cNvSpPr txBox="1"/>
          <p:nvPr/>
        </p:nvSpPr>
        <p:spPr>
          <a:xfrm>
            <a:off x="204625" y="4677625"/>
            <a:ext cx="5089800" cy="264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s-CL" sz="1800">
                <a:solidFill>
                  <a:schemeClr val="dk1"/>
                </a:solidFill>
              </a:rPr>
              <a:t>ß-B →distinto perfil farmacológico:</a:t>
            </a:r>
            <a:endParaRPr b="1" sz="1800">
              <a:solidFill>
                <a:schemeClr val="dk1"/>
              </a:solidFill>
            </a:endParaRPr>
          </a:p>
          <a:p>
            <a:pPr indent="-330200" lvl="0" marL="457200" marR="38100" rtl="0" algn="l">
              <a:lnSpc>
                <a:spcPct val="128571"/>
              </a:lnSpc>
              <a:spcBef>
                <a:spcPts val="0"/>
              </a:spcBef>
              <a:spcAft>
                <a:spcPts val="0"/>
              </a:spcAft>
              <a:buClr>
                <a:srgbClr val="202124"/>
              </a:buClr>
              <a:buSzPts val="1600"/>
              <a:buChar char="-"/>
            </a:pPr>
            <a:r>
              <a:rPr lang="es-CL" sz="1600">
                <a:solidFill>
                  <a:srgbClr val="202124"/>
                </a:solidFill>
                <a:highlight>
                  <a:srgbClr val="F8F9FA"/>
                </a:highlight>
              </a:rPr>
              <a:t>Metoprolol y bisoprolol: &gt; b1</a:t>
            </a:r>
            <a:endParaRPr sz="1600">
              <a:solidFill>
                <a:srgbClr val="202124"/>
              </a:solidFill>
              <a:highlight>
                <a:srgbClr val="F8F9FA"/>
              </a:highlight>
            </a:endParaRPr>
          </a:p>
          <a:p>
            <a:pPr indent="-330200" lvl="0" marL="457200" marR="38100" rtl="0" algn="l">
              <a:lnSpc>
                <a:spcPct val="128571"/>
              </a:lnSpc>
              <a:spcBef>
                <a:spcPts val="0"/>
              </a:spcBef>
              <a:spcAft>
                <a:spcPts val="0"/>
              </a:spcAft>
              <a:buClr>
                <a:srgbClr val="202124"/>
              </a:buClr>
              <a:buSzPts val="1600"/>
              <a:buChar char="-"/>
            </a:pPr>
            <a:r>
              <a:rPr lang="es-CL" sz="1600">
                <a:solidFill>
                  <a:srgbClr val="202124"/>
                </a:solidFill>
                <a:highlight>
                  <a:srgbClr val="F8F9FA"/>
                </a:highlight>
              </a:rPr>
              <a:t>Carvedilol: efecto b1, b2, a1.</a:t>
            </a:r>
            <a:endParaRPr sz="1600">
              <a:solidFill>
                <a:srgbClr val="202124"/>
              </a:solidFill>
              <a:highlight>
                <a:srgbClr val="F8F9FA"/>
              </a:highlight>
            </a:endParaRPr>
          </a:p>
          <a:p>
            <a:pPr indent="-330200" lvl="1" marL="914400" marR="38100" rtl="0" algn="l">
              <a:lnSpc>
                <a:spcPct val="128571"/>
              </a:lnSpc>
              <a:spcBef>
                <a:spcPts val="0"/>
              </a:spcBef>
              <a:spcAft>
                <a:spcPts val="0"/>
              </a:spcAft>
              <a:buClr>
                <a:srgbClr val="202124"/>
              </a:buClr>
              <a:buSzPts val="1600"/>
              <a:buChar char="-"/>
            </a:pPr>
            <a:r>
              <a:rPr lang="es-CL" sz="1600">
                <a:solidFill>
                  <a:srgbClr val="202124"/>
                </a:solidFill>
                <a:highlight>
                  <a:srgbClr val="F8F9FA"/>
                </a:highlight>
              </a:rPr>
              <a:t>¿&gt; aumento FE?</a:t>
            </a:r>
            <a:endParaRPr sz="1600">
              <a:solidFill>
                <a:srgbClr val="202124"/>
              </a:solidFill>
              <a:highlight>
                <a:srgbClr val="F8F9FA"/>
              </a:highlight>
            </a:endParaRPr>
          </a:p>
          <a:p>
            <a:pPr indent="-330200" lvl="1" marL="914400" marR="38100" rtl="0" algn="l">
              <a:lnSpc>
                <a:spcPct val="128571"/>
              </a:lnSpc>
              <a:spcBef>
                <a:spcPts val="0"/>
              </a:spcBef>
              <a:spcAft>
                <a:spcPts val="0"/>
              </a:spcAft>
              <a:buClr>
                <a:srgbClr val="202124"/>
              </a:buClr>
              <a:buSzPts val="1600"/>
              <a:buChar char="-"/>
            </a:pPr>
            <a:r>
              <a:rPr lang="es-CL" sz="1600">
                <a:solidFill>
                  <a:srgbClr val="202124"/>
                </a:solidFill>
                <a:highlight>
                  <a:srgbClr val="F8F9FA"/>
                </a:highlight>
              </a:rPr>
              <a:t>¿mejor efecto remodelación y HDN?</a:t>
            </a:r>
            <a:endParaRPr sz="1600">
              <a:solidFill>
                <a:srgbClr val="202124"/>
              </a:solidFill>
              <a:highlight>
                <a:srgbClr val="F8F9FA"/>
              </a:highlight>
            </a:endParaRPr>
          </a:p>
          <a:p>
            <a:pPr indent="-330200" lvl="1" marL="914400" marR="38100" rtl="0" algn="l">
              <a:lnSpc>
                <a:spcPct val="128571"/>
              </a:lnSpc>
              <a:spcBef>
                <a:spcPts val="0"/>
              </a:spcBef>
              <a:spcAft>
                <a:spcPts val="0"/>
              </a:spcAft>
              <a:buClr>
                <a:srgbClr val="202124"/>
              </a:buClr>
              <a:buSzPts val="1600"/>
              <a:buChar char="-"/>
            </a:pPr>
            <a:r>
              <a:rPr lang="es-CL" sz="1600">
                <a:solidFill>
                  <a:srgbClr val="202124"/>
                </a:solidFill>
                <a:highlight>
                  <a:srgbClr val="F8F9FA"/>
                </a:highlight>
              </a:rPr>
              <a:t>Aumenta sensibilidad a insulina.</a:t>
            </a:r>
            <a:endParaRPr sz="1600">
              <a:solidFill>
                <a:srgbClr val="202124"/>
              </a:solidFill>
              <a:highlight>
                <a:srgbClr val="F8F9FA"/>
              </a:highlight>
            </a:endParaRPr>
          </a:p>
          <a:p>
            <a:pPr indent="-330200" lvl="1" marL="914400" marR="38100" rtl="0" algn="l">
              <a:lnSpc>
                <a:spcPct val="128571"/>
              </a:lnSpc>
              <a:spcBef>
                <a:spcPts val="0"/>
              </a:spcBef>
              <a:spcAft>
                <a:spcPts val="0"/>
              </a:spcAft>
              <a:buClr>
                <a:srgbClr val="202124"/>
              </a:buClr>
              <a:buSzPts val="1600"/>
              <a:buChar char="-"/>
            </a:pPr>
            <a:r>
              <a:rPr lang="es-CL" sz="1600">
                <a:solidFill>
                  <a:srgbClr val="202124"/>
                </a:solidFill>
                <a:highlight>
                  <a:srgbClr val="F8F9FA"/>
                </a:highlight>
              </a:rPr>
              <a:t>Acción antioxidante? </a:t>
            </a:r>
            <a:endParaRPr sz="1600">
              <a:solidFill>
                <a:srgbClr val="202124"/>
              </a:solidFill>
              <a:highlight>
                <a:srgbClr val="F8F9FA"/>
              </a:highlight>
            </a:endParaRPr>
          </a:p>
          <a:p>
            <a:pPr indent="-330200" lvl="0" marL="457200" marR="38100" rtl="0" algn="l">
              <a:lnSpc>
                <a:spcPct val="128571"/>
              </a:lnSpc>
              <a:spcBef>
                <a:spcPts val="0"/>
              </a:spcBef>
              <a:spcAft>
                <a:spcPts val="0"/>
              </a:spcAft>
              <a:buClr>
                <a:srgbClr val="202124"/>
              </a:buClr>
              <a:buSzPts val="1600"/>
              <a:buChar char="-"/>
            </a:pPr>
            <a:r>
              <a:rPr lang="es-CL" sz="1600">
                <a:solidFill>
                  <a:srgbClr val="202124"/>
                </a:solidFill>
                <a:highlight>
                  <a:srgbClr val="F8F9FA"/>
                </a:highlight>
              </a:rPr>
              <a:t>Bucindolol: sin mejoría mortalidad en ICC</a:t>
            </a:r>
            <a:endParaRPr sz="13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5"/>
          <p:cNvSpPr txBox="1"/>
          <p:nvPr>
            <p:ph type="title"/>
          </p:nvPr>
        </p:nvSpPr>
        <p:spPr>
          <a:xfrm>
            <a:off x="552124" y="40346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METODOLOGÍA</a:t>
            </a:r>
            <a:endParaRPr/>
          </a:p>
        </p:txBody>
      </p:sp>
      <p:sp>
        <p:nvSpPr>
          <p:cNvPr id="122" name="Google Shape;122;p15"/>
          <p:cNvSpPr txBox="1"/>
          <p:nvPr/>
        </p:nvSpPr>
        <p:spPr>
          <a:xfrm>
            <a:off x="2860425" y="6946875"/>
            <a:ext cx="4866300" cy="464100"/>
          </a:xfrm>
          <a:prstGeom prst="rect">
            <a:avLst/>
          </a:prstGeom>
          <a:solidFill>
            <a:schemeClr val="accent4"/>
          </a:solidFill>
          <a:ln>
            <a:noFill/>
          </a:ln>
        </p:spPr>
        <p:txBody>
          <a:bodyPr anchorCtr="0" anchor="t" bIns="45700" lIns="91425" spcFirstLastPara="1" rIns="91425" wrap="square" tIns="45700">
            <a:normAutofit/>
          </a:bodyPr>
          <a:lstStyle/>
          <a:p>
            <a:pPr indent="0" lvl="0" marL="0" rtl="0" algn="ctr">
              <a:spcBef>
                <a:spcPts val="0"/>
              </a:spcBef>
              <a:spcAft>
                <a:spcPts val="0"/>
              </a:spcAft>
              <a:buNone/>
            </a:pPr>
            <a:r>
              <a:rPr b="1" lang="es-CL" sz="2184">
                <a:solidFill>
                  <a:srgbClr val="FFFFFF"/>
                </a:solidFill>
                <a:latin typeface="Gill Sans"/>
                <a:ea typeface="Gill Sans"/>
                <a:cs typeface="Gill Sans"/>
                <a:sym typeface="Gill Sans"/>
              </a:rPr>
              <a:t>Análisis por Intención a tratar. </a:t>
            </a:r>
            <a:endParaRPr b="1" sz="2184">
              <a:solidFill>
                <a:srgbClr val="FFFFFF"/>
              </a:solidFill>
              <a:latin typeface="Gill Sans"/>
              <a:ea typeface="Gill Sans"/>
              <a:cs typeface="Gill Sans"/>
              <a:sym typeface="Gill Sans"/>
            </a:endParaRPr>
          </a:p>
        </p:txBody>
      </p:sp>
      <p:graphicFrame>
        <p:nvGraphicFramePr>
          <p:cNvPr id="123" name="Google Shape;123;p15"/>
          <p:cNvGraphicFramePr/>
          <p:nvPr/>
        </p:nvGraphicFramePr>
        <p:xfrm>
          <a:off x="326850" y="1875925"/>
          <a:ext cx="3000000" cy="3000000"/>
        </p:xfrm>
        <a:graphic>
          <a:graphicData uri="http://schemas.openxmlformats.org/drawingml/2006/table">
            <a:tbl>
              <a:tblPr>
                <a:noFill/>
                <a:tableStyleId>{B61D49C5-D4F9-4171-B9DE-527974FD2FDF}</a:tableStyleId>
              </a:tblPr>
              <a:tblGrid>
                <a:gridCol w="480100"/>
                <a:gridCol w="8939450"/>
              </a:tblGrid>
              <a:tr h="854575">
                <a:tc gridSpan="2">
                  <a:txBody>
                    <a:bodyPr/>
                    <a:lstStyle/>
                    <a:p>
                      <a:pPr indent="0" lvl="0" marL="0" rtl="0" algn="ctr">
                        <a:lnSpc>
                          <a:spcPct val="115000"/>
                        </a:lnSpc>
                        <a:spcBef>
                          <a:spcPts val="1200"/>
                        </a:spcBef>
                        <a:spcAft>
                          <a:spcPts val="0"/>
                        </a:spcAft>
                        <a:buNone/>
                      </a:pPr>
                      <a:r>
                        <a:rPr b="1" lang="es-CL" sz="1600">
                          <a:solidFill>
                            <a:schemeClr val="dk2"/>
                          </a:solidFill>
                        </a:rPr>
                        <a:t>Ensayo multicéntrico, aleatorizado, doble ciego y de grupos paralelos para comparar el efecto sobre la mortalidad y la morbilidad del carvedilol y el metoprolol en pacientes con ICC crónica</a:t>
                      </a:r>
                      <a:endParaRPr b="1">
                        <a:solidFill>
                          <a:schemeClr val="dk2"/>
                        </a:solidFill>
                      </a:endParaRPr>
                    </a:p>
                  </a:txBody>
                  <a:tcPr marT="91425" marB="91425" marR="68575" marL="68575" anchor="ctr">
                    <a:lnB cap="flat" cmpd="sng" w="12625">
                      <a:solidFill>
                        <a:srgbClr val="000000"/>
                      </a:solidFill>
                      <a:prstDash val="solid"/>
                      <a:round/>
                      <a:headEnd len="sm" w="sm" type="none"/>
                      <a:tailEnd len="sm" w="sm" type="none"/>
                    </a:lnB>
                  </a:tcPr>
                </a:tc>
                <a:tc hMerge="1"/>
              </a:tr>
              <a:tr h="1120500">
                <a:tc>
                  <a:txBody>
                    <a:bodyPr/>
                    <a:lstStyle/>
                    <a:p>
                      <a:pPr indent="0" lvl="0" marL="0" marR="140599" rtl="0" algn="ctr">
                        <a:lnSpc>
                          <a:spcPct val="115000"/>
                        </a:lnSpc>
                        <a:spcBef>
                          <a:spcPts val="1200"/>
                        </a:spcBef>
                        <a:spcAft>
                          <a:spcPts val="0"/>
                        </a:spcAft>
                        <a:buNone/>
                      </a:pPr>
                      <a:r>
                        <a:rPr b="1" lang="es-CL" sz="1900">
                          <a:solidFill>
                            <a:schemeClr val="dk2"/>
                          </a:solidFill>
                        </a:rPr>
                        <a:t>P</a:t>
                      </a:r>
                      <a:endParaRPr b="1" sz="19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EA9999"/>
                    </a:solidFill>
                  </a:tcPr>
                </a:tc>
                <a:tc>
                  <a:txBody>
                    <a:bodyPr/>
                    <a:lstStyle/>
                    <a:p>
                      <a:pPr indent="0" lvl="0" marL="0" rtl="0" algn="just">
                        <a:lnSpc>
                          <a:spcPct val="115000"/>
                        </a:lnSpc>
                        <a:spcBef>
                          <a:spcPts val="1200"/>
                        </a:spcBef>
                        <a:spcAft>
                          <a:spcPts val="0"/>
                        </a:spcAft>
                        <a:buNone/>
                      </a:pPr>
                      <a:r>
                        <a:rPr lang="es-CL" sz="1600">
                          <a:solidFill>
                            <a:schemeClr val="dk2"/>
                          </a:solidFill>
                        </a:rPr>
                        <a:t>Hombres y mujeres  ICC crónica II-IV; ≥1 Adm CV en 2 años anteriores por ICC; Tto con IECA (4 sem), diuréticos (FRS ≥40mg, 2 sem; FEVI ≤ 35%  (3 meses, ECOCG o ventriculografía) ó diámetro fin de diástole VI &gt; 6cm y fracción de acortamiento &lt;20% con eco</a:t>
                      </a:r>
                      <a:endParaRPr sz="16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643675">
                <a:tc>
                  <a:txBody>
                    <a:bodyPr/>
                    <a:lstStyle/>
                    <a:p>
                      <a:pPr indent="0" lvl="0" marL="0" rtl="0" algn="ctr">
                        <a:lnSpc>
                          <a:spcPct val="115000"/>
                        </a:lnSpc>
                        <a:spcBef>
                          <a:spcPts val="1200"/>
                        </a:spcBef>
                        <a:spcAft>
                          <a:spcPts val="0"/>
                        </a:spcAft>
                        <a:buNone/>
                      </a:pPr>
                      <a:r>
                        <a:rPr b="1" lang="es-CL" sz="1900">
                          <a:solidFill>
                            <a:schemeClr val="dk2"/>
                          </a:solidFill>
                        </a:rPr>
                        <a:t>I</a:t>
                      </a:r>
                      <a:endParaRPr b="1" sz="19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EA9999"/>
                    </a:solidFill>
                  </a:tcPr>
                </a:tc>
                <a:tc>
                  <a:txBody>
                    <a:bodyPr/>
                    <a:lstStyle/>
                    <a:p>
                      <a:pPr indent="0" lvl="0" marL="0" rtl="0" algn="just">
                        <a:lnSpc>
                          <a:spcPct val="115000"/>
                        </a:lnSpc>
                        <a:spcBef>
                          <a:spcPts val="1200"/>
                        </a:spcBef>
                        <a:spcAft>
                          <a:spcPts val="0"/>
                        </a:spcAft>
                        <a:buNone/>
                      </a:pPr>
                      <a:r>
                        <a:rPr lang="es-CL" sz="1600">
                          <a:solidFill>
                            <a:schemeClr val="dk2"/>
                          </a:solidFill>
                        </a:rPr>
                        <a:t>Metoprolol dosis máxima 50mg cada 12 hrs</a:t>
                      </a:r>
                      <a:endParaRPr sz="16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61900">
                <a:tc>
                  <a:txBody>
                    <a:bodyPr/>
                    <a:lstStyle/>
                    <a:p>
                      <a:pPr indent="0" lvl="0" marL="0" rtl="0" algn="ctr">
                        <a:lnSpc>
                          <a:spcPct val="115000"/>
                        </a:lnSpc>
                        <a:spcBef>
                          <a:spcPts val="1200"/>
                        </a:spcBef>
                        <a:spcAft>
                          <a:spcPts val="0"/>
                        </a:spcAft>
                        <a:buNone/>
                      </a:pPr>
                      <a:r>
                        <a:rPr b="1" lang="es-CL" sz="1900">
                          <a:solidFill>
                            <a:schemeClr val="dk2"/>
                          </a:solidFill>
                        </a:rPr>
                        <a:t>C</a:t>
                      </a:r>
                      <a:endParaRPr b="1" sz="19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EA9999"/>
                    </a:solidFill>
                  </a:tcPr>
                </a:tc>
                <a:tc>
                  <a:txBody>
                    <a:bodyPr/>
                    <a:lstStyle/>
                    <a:p>
                      <a:pPr indent="0" lvl="0" marL="0" rtl="0" algn="just">
                        <a:lnSpc>
                          <a:spcPct val="115000"/>
                        </a:lnSpc>
                        <a:spcBef>
                          <a:spcPts val="1200"/>
                        </a:spcBef>
                        <a:spcAft>
                          <a:spcPts val="0"/>
                        </a:spcAft>
                        <a:buNone/>
                      </a:pPr>
                      <a:r>
                        <a:rPr lang="es-CL" sz="1600">
                          <a:solidFill>
                            <a:schemeClr val="dk2"/>
                          </a:solidFill>
                        </a:rPr>
                        <a:t>Carvedilol dosis máxima 25mg cada 12 hrs</a:t>
                      </a:r>
                      <a:endParaRPr sz="16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854575">
                <a:tc>
                  <a:txBody>
                    <a:bodyPr/>
                    <a:lstStyle/>
                    <a:p>
                      <a:pPr indent="0" lvl="0" marL="0" rtl="0" algn="ctr">
                        <a:lnSpc>
                          <a:spcPct val="115000"/>
                        </a:lnSpc>
                        <a:spcBef>
                          <a:spcPts val="1200"/>
                        </a:spcBef>
                        <a:spcAft>
                          <a:spcPts val="0"/>
                        </a:spcAft>
                        <a:buNone/>
                      </a:pPr>
                      <a:r>
                        <a:rPr b="1" lang="es-CL" sz="1900">
                          <a:solidFill>
                            <a:schemeClr val="dk2"/>
                          </a:solidFill>
                        </a:rPr>
                        <a:t>O</a:t>
                      </a:r>
                      <a:endParaRPr b="1" sz="19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EA9999"/>
                    </a:solidFill>
                  </a:tcPr>
                </a:tc>
                <a:tc>
                  <a:txBody>
                    <a:bodyPr/>
                    <a:lstStyle/>
                    <a:p>
                      <a:pPr indent="0" lvl="0" marL="0" rtl="0" algn="just">
                        <a:lnSpc>
                          <a:spcPct val="115000"/>
                        </a:lnSpc>
                        <a:spcBef>
                          <a:spcPts val="1200"/>
                        </a:spcBef>
                        <a:spcAft>
                          <a:spcPts val="0"/>
                        </a:spcAft>
                        <a:buNone/>
                      </a:pPr>
                      <a:r>
                        <a:rPr lang="es-CL" sz="1600">
                          <a:solidFill>
                            <a:schemeClr val="dk2"/>
                          </a:solidFill>
                        </a:rPr>
                        <a:t>M</a:t>
                      </a:r>
                      <a:r>
                        <a:rPr lang="es-CL" sz="1600">
                          <a:solidFill>
                            <a:schemeClr val="dk2"/>
                          </a:solidFill>
                        </a:rPr>
                        <a:t>ortalidad por todas las causas y el outcome compuesto de mortalidad por todas las causas o ingreso por todas las causas.</a:t>
                      </a:r>
                      <a:endParaRPr sz="16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643675">
                <a:tc>
                  <a:txBody>
                    <a:bodyPr/>
                    <a:lstStyle/>
                    <a:p>
                      <a:pPr indent="0" lvl="0" marL="0" rtl="0" algn="ctr">
                        <a:lnSpc>
                          <a:spcPct val="115000"/>
                        </a:lnSpc>
                        <a:spcBef>
                          <a:spcPts val="1200"/>
                        </a:spcBef>
                        <a:spcAft>
                          <a:spcPts val="0"/>
                        </a:spcAft>
                        <a:buNone/>
                      </a:pPr>
                      <a:r>
                        <a:rPr b="1" lang="es-CL" sz="1900">
                          <a:solidFill>
                            <a:schemeClr val="dk2"/>
                          </a:solidFill>
                        </a:rPr>
                        <a:t>T</a:t>
                      </a:r>
                      <a:endParaRPr b="1" sz="19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EA9999"/>
                    </a:solidFill>
                  </a:tcPr>
                </a:tc>
                <a:tc>
                  <a:txBody>
                    <a:bodyPr/>
                    <a:lstStyle/>
                    <a:p>
                      <a:pPr indent="0" lvl="0" marL="0" rtl="0" algn="just">
                        <a:lnSpc>
                          <a:spcPct val="115000"/>
                        </a:lnSpc>
                        <a:spcBef>
                          <a:spcPts val="1200"/>
                        </a:spcBef>
                        <a:spcAft>
                          <a:spcPts val="0"/>
                        </a:spcAft>
                        <a:buNone/>
                      </a:pPr>
                      <a:r>
                        <a:rPr lang="es-CL" sz="1600">
                          <a:solidFill>
                            <a:schemeClr val="dk2"/>
                          </a:solidFill>
                        </a:rPr>
                        <a:t>No queda claro tiempo se seguimiento, impresiona desde 1999 - 2002</a:t>
                      </a:r>
                      <a:endParaRPr sz="16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CRITERIOS DE EXCLUSIÓN</a:t>
            </a:r>
            <a:endParaRPr/>
          </a:p>
        </p:txBody>
      </p:sp>
      <p:sp>
        <p:nvSpPr>
          <p:cNvPr id="130" name="Google Shape;130;p16"/>
          <p:cNvSpPr txBox="1"/>
          <p:nvPr>
            <p:ph idx="1" type="body"/>
          </p:nvPr>
        </p:nvSpPr>
        <p:spPr>
          <a:xfrm>
            <a:off x="272999" y="2455960"/>
            <a:ext cx="4299000" cy="4004700"/>
          </a:xfrm>
          <a:prstGeom prst="rect">
            <a:avLst/>
          </a:prstGeom>
        </p:spPr>
        <p:txBody>
          <a:bodyPr anchorCtr="0" anchor="ctr" bIns="45700" lIns="91425" spcFirstLastPara="1" rIns="91425" wrap="square" tIns="45700">
            <a:normAutofit lnSpcReduction="10000"/>
          </a:bodyPr>
          <a:lstStyle/>
          <a:p>
            <a:pPr indent="-355600" lvl="0" marL="457200" rtl="0" algn="just">
              <a:lnSpc>
                <a:spcPct val="115000"/>
              </a:lnSpc>
              <a:spcBef>
                <a:spcPts val="0"/>
              </a:spcBef>
              <a:spcAft>
                <a:spcPts val="0"/>
              </a:spcAft>
              <a:buClr>
                <a:schemeClr val="dk1"/>
              </a:buClr>
              <a:buSzPts val="2000"/>
              <a:buFont typeface="Arial"/>
              <a:buChar char="-"/>
            </a:pPr>
            <a:r>
              <a:rPr b="1" lang="es-CL" sz="2000">
                <a:solidFill>
                  <a:schemeClr val="dk1"/>
                </a:solidFill>
                <a:latin typeface="Arial"/>
                <a:ea typeface="Arial"/>
                <a:cs typeface="Arial"/>
                <a:sym typeface="Arial"/>
              </a:rPr>
              <a:t>Cambio reciente de tratamiento</a:t>
            </a:r>
            <a:r>
              <a:rPr lang="es-CL" sz="2000">
                <a:solidFill>
                  <a:schemeClr val="dk1"/>
                </a:solidFill>
                <a:latin typeface="Arial"/>
                <a:ea typeface="Arial"/>
                <a:cs typeface="Arial"/>
                <a:sym typeface="Arial"/>
              </a:rPr>
              <a:t>, terapia inotropica ev, tratamiento reciente con BCC, amiodarona o antiarrítmicos clase I, administración de </a:t>
            </a:r>
            <a:r>
              <a:rPr lang="es-CL" sz="2000">
                <a:solidFill>
                  <a:schemeClr val="dk1"/>
                </a:solidFill>
                <a:latin typeface="Arial"/>
                <a:ea typeface="Arial"/>
                <a:cs typeface="Arial"/>
                <a:sym typeface="Arial"/>
              </a:rPr>
              <a:t>algún</a:t>
            </a:r>
            <a:r>
              <a:rPr lang="es-CL" sz="2000">
                <a:solidFill>
                  <a:schemeClr val="dk1"/>
                </a:solidFill>
                <a:latin typeface="Arial"/>
                <a:ea typeface="Arial"/>
                <a:cs typeface="Arial"/>
                <a:sym typeface="Arial"/>
              </a:rPr>
              <a:t> fármaco experimental </a:t>
            </a:r>
            <a:r>
              <a:rPr b="1" lang="es-CL" sz="2000">
                <a:solidFill>
                  <a:schemeClr val="accent2"/>
                </a:solidFill>
                <a:latin typeface="Arial"/>
                <a:ea typeface="Arial"/>
                <a:cs typeface="Arial"/>
                <a:sym typeface="Arial"/>
              </a:rPr>
              <a:t>en el último mes</a:t>
            </a:r>
            <a:r>
              <a:rPr lang="es-CL"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a:p>
            <a:pPr indent="-355600" lvl="0" marL="457200" rtl="0" algn="just">
              <a:lnSpc>
                <a:spcPct val="115000"/>
              </a:lnSpc>
              <a:spcBef>
                <a:spcPts val="0"/>
              </a:spcBef>
              <a:spcAft>
                <a:spcPts val="0"/>
              </a:spcAft>
              <a:buClr>
                <a:schemeClr val="dk1"/>
              </a:buClr>
              <a:buSzPts val="2000"/>
              <a:buFont typeface="Arial"/>
              <a:buChar char="-"/>
            </a:pPr>
            <a:r>
              <a:rPr lang="es-CL" sz="2000">
                <a:solidFill>
                  <a:schemeClr val="dk1"/>
                </a:solidFill>
                <a:latin typeface="Arial"/>
                <a:ea typeface="Arial"/>
                <a:cs typeface="Arial"/>
                <a:sym typeface="Arial"/>
              </a:rPr>
              <a:t>Angina inestable, IAM o revascularización coronaria o ACV </a:t>
            </a:r>
            <a:r>
              <a:rPr b="1" lang="es-CL" sz="2000">
                <a:solidFill>
                  <a:schemeClr val="accent2"/>
                </a:solidFill>
                <a:latin typeface="Arial"/>
                <a:ea typeface="Arial"/>
                <a:cs typeface="Arial"/>
                <a:sym typeface="Arial"/>
              </a:rPr>
              <a:t>en los 2 meses previos.</a:t>
            </a:r>
            <a:endParaRPr b="1" sz="2000">
              <a:solidFill>
                <a:schemeClr val="accent2"/>
              </a:solidFill>
              <a:latin typeface="Arial"/>
              <a:ea typeface="Arial"/>
              <a:cs typeface="Arial"/>
              <a:sym typeface="Arial"/>
            </a:endParaRPr>
          </a:p>
          <a:p>
            <a:pPr indent="-355600" lvl="0" marL="457200" rtl="0" algn="just">
              <a:lnSpc>
                <a:spcPct val="115000"/>
              </a:lnSpc>
              <a:spcBef>
                <a:spcPts val="0"/>
              </a:spcBef>
              <a:spcAft>
                <a:spcPts val="0"/>
              </a:spcAft>
              <a:buClr>
                <a:schemeClr val="dk1"/>
              </a:buClr>
              <a:buSzPts val="2000"/>
              <a:buFont typeface="Arial"/>
              <a:buChar char="-"/>
            </a:pPr>
            <a:r>
              <a:rPr lang="es-CL" sz="2000">
                <a:solidFill>
                  <a:schemeClr val="dk1"/>
                </a:solidFill>
                <a:latin typeface="Arial"/>
                <a:ea typeface="Arial"/>
                <a:cs typeface="Arial"/>
                <a:sym typeface="Arial"/>
              </a:rPr>
              <a:t>Embarazo</a:t>
            </a:r>
            <a:endParaRPr sz="2000">
              <a:solidFill>
                <a:schemeClr val="dk1"/>
              </a:solidFill>
              <a:latin typeface="Arial"/>
              <a:ea typeface="Arial"/>
              <a:cs typeface="Arial"/>
              <a:sym typeface="Arial"/>
            </a:endParaRPr>
          </a:p>
        </p:txBody>
      </p:sp>
      <p:sp>
        <p:nvSpPr>
          <p:cNvPr id="131" name="Google Shape;131;p16"/>
          <p:cNvSpPr txBox="1"/>
          <p:nvPr>
            <p:ph idx="2" type="body"/>
          </p:nvPr>
        </p:nvSpPr>
        <p:spPr>
          <a:xfrm>
            <a:off x="4806626" y="2585975"/>
            <a:ext cx="4796100" cy="4004700"/>
          </a:xfrm>
          <a:prstGeom prst="rect">
            <a:avLst/>
          </a:prstGeom>
        </p:spPr>
        <p:txBody>
          <a:bodyPr anchorCtr="0" anchor="ctr" bIns="45700" lIns="91425" spcFirstLastPara="1" rIns="91425" wrap="square" tIns="45700">
            <a:noAutofit/>
          </a:bodyPr>
          <a:lstStyle/>
          <a:p>
            <a:pPr indent="-355600" lvl="0" marL="457200" rtl="0" algn="just">
              <a:lnSpc>
                <a:spcPct val="105000"/>
              </a:lnSpc>
              <a:spcBef>
                <a:spcPts val="0"/>
              </a:spcBef>
              <a:spcAft>
                <a:spcPts val="0"/>
              </a:spcAft>
              <a:buClr>
                <a:schemeClr val="dk1"/>
              </a:buClr>
              <a:buSzPts val="2000"/>
              <a:buFont typeface="Arial"/>
              <a:buChar char="-"/>
            </a:pPr>
            <a:r>
              <a:rPr b="1" lang="es-CL" sz="2000">
                <a:solidFill>
                  <a:schemeClr val="dk1"/>
                </a:solidFill>
                <a:latin typeface="Arial"/>
                <a:ea typeface="Arial"/>
                <a:cs typeface="Arial"/>
                <a:sym typeface="Arial"/>
              </a:rPr>
              <a:t>HTA no controlada</a:t>
            </a:r>
            <a:r>
              <a:rPr lang="es-CL" sz="2000">
                <a:solidFill>
                  <a:schemeClr val="dk1"/>
                </a:solidFill>
                <a:latin typeface="Arial"/>
                <a:ea typeface="Arial"/>
                <a:cs typeface="Arial"/>
                <a:sym typeface="Arial"/>
              </a:rPr>
              <a:t> (PAS &gt; 170 o PAD &gt; 105), enfermedad valvular hemodinámicamente significativa, arritmias ventriculares sostenidas y sintomáticos </a:t>
            </a:r>
            <a:r>
              <a:rPr b="1" lang="es-CL" sz="2000">
                <a:solidFill>
                  <a:schemeClr val="accent2"/>
                </a:solidFill>
                <a:latin typeface="Arial"/>
                <a:ea typeface="Arial"/>
                <a:cs typeface="Arial"/>
                <a:sym typeface="Arial"/>
              </a:rPr>
              <a:t>en los últimos 2 meses.</a:t>
            </a:r>
            <a:endParaRPr sz="2000">
              <a:solidFill>
                <a:schemeClr val="dk1"/>
              </a:solidFill>
              <a:latin typeface="Arial"/>
              <a:ea typeface="Arial"/>
              <a:cs typeface="Arial"/>
              <a:sym typeface="Arial"/>
            </a:endParaRPr>
          </a:p>
          <a:p>
            <a:pPr indent="-355600" lvl="0" marL="457200" rtl="0" algn="just">
              <a:lnSpc>
                <a:spcPct val="105000"/>
              </a:lnSpc>
              <a:spcBef>
                <a:spcPts val="0"/>
              </a:spcBef>
              <a:spcAft>
                <a:spcPts val="0"/>
              </a:spcAft>
              <a:buClr>
                <a:schemeClr val="dk1"/>
              </a:buClr>
              <a:buSzPts val="2000"/>
              <a:buFont typeface="Arial"/>
              <a:buChar char="-"/>
            </a:pPr>
            <a:r>
              <a:rPr b="1" lang="es-CL" sz="2000">
                <a:solidFill>
                  <a:schemeClr val="dk1"/>
                </a:solidFill>
                <a:latin typeface="Arial"/>
                <a:ea typeface="Arial"/>
                <a:cs typeface="Arial"/>
                <a:sym typeface="Arial"/>
              </a:rPr>
              <a:t>Contraindicación para uso de BB</a:t>
            </a:r>
            <a:endParaRPr sz="2000">
              <a:solidFill>
                <a:schemeClr val="dk1"/>
              </a:solidFill>
              <a:latin typeface="Arial"/>
              <a:ea typeface="Arial"/>
              <a:cs typeface="Arial"/>
              <a:sym typeface="Arial"/>
            </a:endParaRPr>
          </a:p>
          <a:p>
            <a:pPr indent="-355600" lvl="1" marL="914400" rtl="0" algn="just">
              <a:lnSpc>
                <a:spcPct val="105000"/>
              </a:lnSpc>
              <a:spcBef>
                <a:spcPts val="0"/>
              </a:spcBef>
              <a:spcAft>
                <a:spcPts val="0"/>
              </a:spcAft>
              <a:buClr>
                <a:schemeClr val="dk1"/>
              </a:buClr>
              <a:buSzPts val="2000"/>
              <a:buFont typeface="Arial"/>
              <a:buChar char="-"/>
            </a:pPr>
            <a:r>
              <a:rPr lang="es-CL" sz="2000">
                <a:solidFill>
                  <a:schemeClr val="dk1"/>
                </a:solidFill>
                <a:latin typeface="Arial"/>
                <a:ea typeface="Arial"/>
                <a:cs typeface="Arial"/>
                <a:sym typeface="Arial"/>
              </a:rPr>
              <a:t>FC&lt;60, ENS, bloqueo bifascicular, BAV 2° ó 3° grado (exc MCP), PAS sentado&lt;85, AM (asma o EPOC, EAP sintomática en reposo o </a:t>
            </a:r>
            <a:r>
              <a:rPr b="1" lang="es-CL" sz="2000">
                <a:solidFill>
                  <a:schemeClr val="dk1"/>
                </a:solidFill>
                <a:latin typeface="Arial"/>
                <a:ea typeface="Arial"/>
                <a:cs typeface="Arial"/>
                <a:sym typeface="Arial"/>
              </a:rPr>
              <a:t>DM2IR inestable).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POBLACIÓN</a:t>
            </a:r>
            <a:endParaRPr/>
          </a:p>
        </p:txBody>
      </p:sp>
      <p:pic>
        <p:nvPicPr>
          <p:cNvPr id="138" name="Google Shape;138;p17"/>
          <p:cNvPicPr preferRelativeResize="0"/>
          <p:nvPr/>
        </p:nvPicPr>
        <p:blipFill rotWithShape="1">
          <a:blip r:embed="rId3">
            <a:alphaModFix/>
          </a:blip>
          <a:srcRect b="1839" l="2692" r="6645" t="-1840"/>
          <a:stretch/>
        </p:blipFill>
        <p:spPr>
          <a:xfrm>
            <a:off x="5094434" y="2612533"/>
            <a:ext cx="4986292" cy="4384217"/>
          </a:xfrm>
          <a:prstGeom prst="rect">
            <a:avLst/>
          </a:prstGeom>
          <a:noFill/>
          <a:ln>
            <a:noFill/>
          </a:ln>
        </p:spPr>
      </p:pic>
      <p:pic>
        <p:nvPicPr>
          <p:cNvPr id="139" name="Google Shape;139;p17"/>
          <p:cNvPicPr preferRelativeResize="0"/>
          <p:nvPr/>
        </p:nvPicPr>
        <p:blipFill rotWithShape="1">
          <a:blip r:embed="rId4">
            <a:alphaModFix/>
          </a:blip>
          <a:srcRect b="0" l="0" r="5024" t="0"/>
          <a:stretch/>
        </p:blipFill>
        <p:spPr>
          <a:xfrm>
            <a:off x="132900" y="2048900"/>
            <a:ext cx="4887200" cy="5221950"/>
          </a:xfrm>
          <a:prstGeom prst="rect">
            <a:avLst/>
          </a:prstGeom>
          <a:noFill/>
          <a:ln>
            <a:noFill/>
          </a:ln>
        </p:spPr>
      </p:pic>
      <p:pic>
        <p:nvPicPr>
          <p:cNvPr id="140" name="Google Shape;140;p17"/>
          <p:cNvPicPr preferRelativeResize="0"/>
          <p:nvPr/>
        </p:nvPicPr>
        <p:blipFill rotWithShape="1">
          <a:blip r:embed="rId5">
            <a:alphaModFix/>
          </a:blip>
          <a:srcRect b="0" l="-6360" r="6360" t="0"/>
          <a:stretch/>
        </p:blipFill>
        <p:spPr>
          <a:xfrm>
            <a:off x="4946275" y="2214750"/>
            <a:ext cx="4860502" cy="4765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8"/>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DISEÑO DEL ESTUDIO</a:t>
            </a:r>
            <a:endParaRPr/>
          </a:p>
        </p:txBody>
      </p:sp>
      <p:sp>
        <p:nvSpPr>
          <p:cNvPr id="147" name="Google Shape;147;p18"/>
          <p:cNvSpPr txBox="1"/>
          <p:nvPr>
            <p:ph idx="1" type="body"/>
          </p:nvPr>
        </p:nvSpPr>
        <p:spPr>
          <a:xfrm>
            <a:off x="636312" y="2177361"/>
            <a:ext cx="8808000" cy="4002300"/>
          </a:xfrm>
          <a:prstGeom prst="rect">
            <a:avLst/>
          </a:prstGeom>
        </p:spPr>
        <p:txBody>
          <a:bodyPr anchorCtr="0" anchor="ctr" bIns="45700" lIns="91425" spcFirstLastPara="1" rIns="91425" wrap="square" tIns="45700">
            <a:normAutofit lnSpcReduction="10000"/>
          </a:bodyPr>
          <a:lstStyle/>
          <a:p>
            <a:pPr indent="0" lvl="0" marL="0" rtl="0" algn="l">
              <a:spcBef>
                <a:spcPts val="360"/>
              </a:spcBef>
              <a:spcAft>
                <a:spcPts val="0"/>
              </a:spcAft>
              <a:buNone/>
            </a:pPr>
            <a:r>
              <a:rPr b="1" lang="es-CL" u="sng"/>
              <a:t>Seguimiento:</a:t>
            </a:r>
            <a:r>
              <a:rPr lang="es-CL"/>
              <a:t> </a:t>
            </a:r>
            <a:endParaRPr/>
          </a:p>
          <a:p>
            <a:pPr indent="-333756" lvl="0" marL="457200" rtl="0" algn="l">
              <a:spcBef>
                <a:spcPts val="661"/>
              </a:spcBef>
              <a:spcAft>
                <a:spcPts val="0"/>
              </a:spcAft>
              <a:buSzPts val="1656"/>
              <a:buChar char="◼"/>
            </a:pPr>
            <a:r>
              <a:rPr b="1" lang="es-CL">
                <a:solidFill>
                  <a:schemeClr val="accent2"/>
                </a:solidFill>
              </a:rPr>
              <a:t>F. </a:t>
            </a:r>
            <a:r>
              <a:rPr b="1" lang="es-CL">
                <a:solidFill>
                  <a:schemeClr val="accent2"/>
                </a:solidFill>
              </a:rPr>
              <a:t>titulación:</a:t>
            </a:r>
            <a:r>
              <a:rPr lang="es-CL"/>
              <a:t> aumento cada 2 semanas</a:t>
            </a:r>
            <a:endParaRPr/>
          </a:p>
          <a:p>
            <a:pPr indent="-333756" lvl="1" marL="914400" rtl="0" algn="l">
              <a:spcBef>
                <a:spcPts val="0"/>
              </a:spcBef>
              <a:spcAft>
                <a:spcPts val="0"/>
              </a:spcAft>
              <a:buSzPts val="1656"/>
              <a:buChar char="◼"/>
            </a:pPr>
            <a:r>
              <a:rPr lang="es-CL"/>
              <a:t>Carvedilol 	Inicial 6, 25mg/2v/d  - 25mg</a:t>
            </a:r>
            <a:r>
              <a:rPr lang="es-CL"/>
              <a:t>/2v/d</a:t>
            </a:r>
            <a:endParaRPr/>
          </a:p>
          <a:p>
            <a:pPr indent="-333756" lvl="1" marL="914400" rtl="0" algn="l">
              <a:spcBef>
                <a:spcPts val="0"/>
              </a:spcBef>
              <a:spcAft>
                <a:spcPts val="0"/>
              </a:spcAft>
              <a:buSzPts val="1656"/>
              <a:buChar char="◼"/>
            </a:pPr>
            <a:r>
              <a:rPr lang="es-CL"/>
              <a:t>M</a:t>
            </a:r>
            <a:r>
              <a:rPr lang="es-CL"/>
              <a:t>etoprolol 	  inicial . 12,5mg</a:t>
            </a:r>
            <a:r>
              <a:rPr lang="es-CL"/>
              <a:t>/2v/d - 50mg/2v/d</a:t>
            </a:r>
            <a:endParaRPr sz="1984"/>
          </a:p>
          <a:p>
            <a:pPr indent="-333756" lvl="1" marL="914400" rtl="0" algn="l">
              <a:spcBef>
                <a:spcPts val="0"/>
              </a:spcBef>
              <a:spcAft>
                <a:spcPts val="0"/>
              </a:spcAft>
              <a:buSzPts val="1656"/>
              <a:buChar char="◼"/>
            </a:pPr>
            <a:r>
              <a:rPr lang="es-CL" sz="1984"/>
              <a:t>Se animó a los investigadores a ajustar la dosis de diuréticos e inhibidores de la ECA para aumentar la dosis del bloqueador β nuevamente hacia la dosis objetivo.</a:t>
            </a:r>
            <a:endParaRPr/>
          </a:p>
          <a:p>
            <a:pPr indent="-333756" lvl="0" marL="457200" rtl="0" algn="l">
              <a:spcBef>
                <a:spcPts val="0"/>
              </a:spcBef>
              <a:spcAft>
                <a:spcPts val="0"/>
              </a:spcAft>
              <a:buSzPts val="1656"/>
              <a:buChar char="◼"/>
            </a:pPr>
            <a:r>
              <a:rPr b="1" lang="es-CL">
                <a:solidFill>
                  <a:schemeClr val="accent2"/>
                </a:solidFill>
              </a:rPr>
              <a:t>F. mantención</a:t>
            </a:r>
            <a:r>
              <a:rPr lang="es-CL"/>
              <a:t>: seguimiento cada 4 meses hasta el final del estudio</a:t>
            </a:r>
            <a:endParaRPr/>
          </a:p>
          <a:p>
            <a:pPr indent="0" lvl="0" marL="0" rtl="0" algn="l">
              <a:spcBef>
                <a:spcPts val="661"/>
              </a:spcBef>
              <a:spcAft>
                <a:spcPts val="0"/>
              </a:spcAft>
              <a:buNone/>
            </a:pPr>
            <a:r>
              <a:t/>
            </a:r>
            <a:endParaRPr/>
          </a:p>
          <a:p>
            <a:pPr indent="0" lvl="0" marL="0" rtl="0" algn="l">
              <a:spcBef>
                <a:spcPts val="661"/>
              </a:spcBef>
              <a:spcAft>
                <a:spcPts val="0"/>
              </a:spcAft>
              <a:buNone/>
            </a:pPr>
            <a:r>
              <a:rPr b="1" lang="es-CL" u="sng"/>
              <a:t>Seguridad:</a:t>
            </a:r>
            <a:endParaRPr b="1" u="sng"/>
          </a:p>
          <a:p>
            <a:pPr indent="-333756" lvl="0" marL="457200" rtl="0" algn="l">
              <a:spcBef>
                <a:spcPts val="661"/>
              </a:spcBef>
              <a:spcAft>
                <a:spcPts val="0"/>
              </a:spcAft>
              <a:buSzPts val="1656"/>
              <a:buChar char="◼"/>
            </a:pPr>
            <a:r>
              <a:rPr lang="es-CL"/>
              <a:t>Junta independiente</a:t>
            </a:r>
            <a:endParaRPr/>
          </a:p>
          <a:p>
            <a:pPr indent="-333756" lvl="0" marL="457200" rtl="0" algn="l">
              <a:spcBef>
                <a:spcPts val="0"/>
              </a:spcBef>
              <a:spcAft>
                <a:spcPts val="0"/>
              </a:spcAft>
              <a:buSzPts val="1656"/>
              <a:buChar char="◼"/>
            </a:pPr>
            <a:r>
              <a:rPr lang="es-CL"/>
              <a:t>Informar eventos adversos y graves a los centros, independiente si se pensaba que eran causados por el tto</a:t>
            </a:r>
            <a:endParaRPr/>
          </a:p>
        </p:txBody>
      </p:sp>
      <p:sp>
        <p:nvSpPr>
          <p:cNvPr id="148" name="Google Shape;148;p18"/>
          <p:cNvSpPr txBox="1"/>
          <p:nvPr/>
        </p:nvSpPr>
        <p:spPr>
          <a:xfrm>
            <a:off x="771000" y="6404875"/>
            <a:ext cx="8538600" cy="813600"/>
          </a:xfrm>
          <a:prstGeom prst="rect">
            <a:avLst/>
          </a:prstGeom>
          <a:solidFill>
            <a:srgbClr val="FFE599"/>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CL" sz="1900">
                <a:solidFill>
                  <a:schemeClr val="dk1"/>
                </a:solidFill>
                <a:latin typeface="Gill Sans"/>
                <a:ea typeface="Gill Sans"/>
                <a:cs typeface="Gill Sans"/>
                <a:sym typeface="Gill Sans"/>
              </a:rPr>
              <a:t>En 2000 se decidió agregar el </a:t>
            </a:r>
            <a:r>
              <a:rPr b="1" lang="es-CL" sz="1900">
                <a:solidFill>
                  <a:schemeClr val="dk1"/>
                </a:solidFill>
                <a:latin typeface="Gill Sans"/>
                <a:ea typeface="Gill Sans"/>
                <a:cs typeface="Gill Sans"/>
                <a:sym typeface="Gill Sans"/>
              </a:rPr>
              <a:t>endpoint compuesto </a:t>
            </a:r>
            <a:r>
              <a:rPr lang="es-CL" sz="1900">
                <a:solidFill>
                  <a:schemeClr val="dk1"/>
                </a:solidFill>
                <a:latin typeface="Gill Sans"/>
                <a:ea typeface="Gill Sans"/>
                <a:cs typeface="Gill Sans"/>
                <a:sym typeface="Gill Sans"/>
              </a:rPr>
              <a:t>de mortalidad por todas las causas o hospitalización por todas las causas como </a:t>
            </a:r>
            <a:r>
              <a:rPr b="1" lang="es-CL" sz="1900">
                <a:solidFill>
                  <a:schemeClr val="dk1"/>
                </a:solidFill>
                <a:latin typeface="Gill Sans"/>
                <a:ea typeface="Gill Sans"/>
                <a:cs typeface="Gill Sans"/>
                <a:sym typeface="Gill Sans"/>
              </a:rPr>
              <a:t>segundo endpoint principal.</a:t>
            </a:r>
            <a:r>
              <a:rPr lang="es-CL" sz="1100">
                <a:solidFill>
                  <a:schemeClr val="dk1"/>
                </a:solidFill>
              </a:rPr>
              <a:t> </a:t>
            </a:r>
            <a:endParaRPr>
              <a:latin typeface="Gill Sans"/>
              <a:ea typeface="Gill Sans"/>
              <a:cs typeface="Gill Sans"/>
              <a:sym typeface="Gill Sans"/>
            </a:endParaRPr>
          </a:p>
        </p:txBody>
      </p:sp>
      <p:sp>
        <p:nvSpPr>
          <p:cNvPr id="149" name="Google Shape;149;p18"/>
          <p:cNvSpPr/>
          <p:nvPr/>
        </p:nvSpPr>
        <p:spPr>
          <a:xfrm>
            <a:off x="2645325" y="2997300"/>
            <a:ext cx="339600" cy="103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2721525" y="3225900"/>
            <a:ext cx="339600" cy="103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9"/>
          <p:cNvSpPr txBox="1"/>
          <p:nvPr>
            <p:ph type="title"/>
          </p:nvPr>
        </p:nvSpPr>
        <p:spPr>
          <a:xfrm>
            <a:off x="640725" y="757818"/>
            <a:ext cx="8808000" cy="5268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s-CL"/>
              <a:t>RESULTADOS</a:t>
            </a:r>
            <a:endParaRPr/>
          </a:p>
        </p:txBody>
      </p:sp>
      <p:pic>
        <p:nvPicPr>
          <p:cNvPr id="157" name="Google Shape;157;p19"/>
          <p:cNvPicPr preferRelativeResize="0"/>
          <p:nvPr/>
        </p:nvPicPr>
        <p:blipFill rotWithShape="1">
          <a:blip r:embed="rId3">
            <a:alphaModFix/>
          </a:blip>
          <a:srcRect b="14290" l="24281" r="29739" t="26899"/>
          <a:stretch/>
        </p:blipFill>
        <p:spPr>
          <a:xfrm>
            <a:off x="727025" y="1284625"/>
            <a:ext cx="8721710" cy="62750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0"/>
          <p:cNvPicPr preferRelativeResize="0"/>
          <p:nvPr/>
        </p:nvPicPr>
        <p:blipFill rotWithShape="1">
          <a:blip r:embed="rId3">
            <a:alphaModFix/>
          </a:blip>
          <a:srcRect b="0" l="0" r="2496" t="0"/>
          <a:stretch/>
        </p:blipFill>
        <p:spPr>
          <a:xfrm>
            <a:off x="-625" y="620875"/>
            <a:ext cx="10005051" cy="3134100"/>
          </a:xfrm>
          <a:prstGeom prst="rect">
            <a:avLst/>
          </a:prstGeom>
          <a:noFill/>
          <a:ln>
            <a:noFill/>
          </a:ln>
        </p:spPr>
      </p:pic>
      <p:sp>
        <p:nvSpPr>
          <p:cNvPr id="164" name="Google Shape;164;p20"/>
          <p:cNvSpPr txBox="1"/>
          <p:nvPr/>
        </p:nvSpPr>
        <p:spPr>
          <a:xfrm>
            <a:off x="2547225" y="3754975"/>
            <a:ext cx="5246100" cy="4770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CL" sz="1900">
                <a:solidFill>
                  <a:schemeClr val="dk1"/>
                </a:solidFill>
                <a:latin typeface="Gill Sans"/>
                <a:ea typeface="Gill Sans"/>
                <a:cs typeface="Gill Sans"/>
                <a:sym typeface="Gill Sans"/>
              </a:rPr>
              <a:t>HR de mortalidad 0.83 a favor del carvedilol.</a:t>
            </a:r>
            <a:r>
              <a:rPr lang="es-CL" sz="1500">
                <a:solidFill>
                  <a:schemeClr val="dk1"/>
                </a:solidFill>
                <a:latin typeface="Gill Sans"/>
                <a:ea typeface="Gill Sans"/>
                <a:cs typeface="Gill Sans"/>
                <a:sym typeface="Gill Sans"/>
              </a:rPr>
              <a:t> </a:t>
            </a:r>
            <a:endParaRPr>
              <a:latin typeface="Gill Sans"/>
              <a:ea typeface="Gill Sans"/>
              <a:cs typeface="Gill Sans"/>
              <a:sym typeface="Gill Sans"/>
            </a:endParaRPr>
          </a:p>
        </p:txBody>
      </p:sp>
      <p:pic>
        <p:nvPicPr>
          <p:cNvPr id="165" name="Google Shape;165;p20"/>
          <p:cNvPicPr preferRelativeResize="0"/>
          <p:nvPr/>
        </p:nvPicPr>
        <p:blipFill rotWithShape="1">
          <a:blip r:embed="rId4">
            <a:alphaModFix/>
          </a:blip>
          <a:srcRect b="32820" l="35562" r="39010" t="42303"/>
          <a:stretch/>
        </p:blipFill>
        <p:spPr>
          <a:xfrm>
            <a:off x="2154376" y="4231975"/>
            <a:ext cx="6031790" cy="3319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INTERNA</a:t>
            </a:r>
            <a:endParaRPr/>
          </a:p>
        </p:txBody>
      </p:sp>
      <p:grpSp>
        <p:nvGrpSpPr>
          <p:cNvPr id="172" name="Google Shape;172;p21"/>
          <p:cNvGrpSpPr/>
          <p:nvPr/>
        </p:nvGrpSpPr>
        <p:grpSpPr>
          <a:xfrm>
            <a:off x="519423" y="5913848"/>
            <a:ext cx="9060293" cy="997168"/>
            <a:chOff x="1593000" y="2322568"/>
            <a:chExt cx="5957975" cy="643500"/>
          </a:xfrm>
        </p:grpSpPr>
        <p:sp>
          <p:nvSpPr>
            <p:cNvPr id="173" name="Google Shape;173;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174" name="Google Shape;174;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175" name="Google Shape;175;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176" name="Google Shape;176;p21"/>
            <p:cNvSpPr/>
            <p:nvPr/>
          </p:nvSpPr>
          <p:spPr>
            <a:xfrm>
              <a:off x="2342623" y="2399944"/>
              <a:ext cx="21246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t/>
              </a:r>
              <a:endParaRPr sz="2000">
                <a:solidFill>
                  <a:schemeClr val="lt1"/>
                </a:solidFill>
                <a:latin typeface="Roboto"/>
                <a:ea typeface="Roboto"/>
                <a:cs typeface="Roboto"/>
                <a:sym typeface="Roboto"/>
              </a:endParaRPr>
            </a:p>
          </p:txBody>
        </p:sp>
        <p:sp>
          <p:nvSpPr>
            <p:cNvPr id="177" name="Google Shape;177;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178" name="Google Shape;178;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3400">
                  <a:solidFill>
                    <a:srgbClr val="FFFFFF"/>
                  </a:solidFill>
                  <a:latin typeface="Roboto Thin"/>
                  <a:ea typeface="Roboto Thin"/>
                  <a:cs typeface="Roboto Thin"/>
                  <a:sym typeface="Roboto Thin"/>
                </a:rPr>
                <a:t>05</a:t>
              </a:r>
              <a:endParaRPr sz="3400">
                <a:solidFill>
                  <a:srgbClr val="FFFFFF"/>
                </a:solidFill>
                <a:latin typeface="Roboto Thin"/>
                <a:ea typeface="Roboto Thin"/>
                <a:cs typeface="Roboto Thin"/>
                <a:sym typeface="Roboto Thin"/>
              </a:endParaRPr>
            </a:p>
          </p:txBody>
        </p:sp>
        <p:sp>
          <p:nvSpPr>
            <p:cNvPr id="179" name="Google Shape;179;p21"/>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0" lvl="0" marL="508000" rtl="0" algn="l">
                <a:lnSpc>
                  <a:spcPct val="115000"/>
                </a:lnSpc>
                <a:spcBef>
                  <a:spcPts val="0"/>
                </a:spcBef>
                <a:spcAft>
                  <a:spcPts val="0"/>
                </a:spcAft>
                <a:buNone/>
              </a:pPr>
              <a:r>
                <a:t/>
              </a:r>
              <a:endParaRPr sz="1800">
                <a:solidFill>
                  <a:srgbClr val="0B7140"/>
                </a:solidFill>
                <a:latin typeface="Roboto"/>
                <a:ea typeface="Roboto"/>
                <a:cs typeface="Roboto"/>
                <a:sym typeface="Roboto"/>
              </a:endParaRPr>
            </a:p>
          </p:txBody>
        </p:sp>
      </p:grpSp>
      <p:grpSp>
        <p:nvGrpSpPr>
          <p:cNvPr id="180" name="Google Shape;180;p21"/>
          <p:cNvGrpSpPr/>
          <p:nvPr/>
        </p:nvGrpSpPr>
        <p:grpSpPr>
          <a:xfrm>
            <a:off x="519423" y="5053671"/>
            <a:ext cx="9060293" cy="860231"/>
            <a:chOff x="1593000" y="2322568"/>
            <a:chExt cx="5957975" cy="643500"/>
          </a:xfrm>
        </p:grpSpPr>
        <p:sp>
          <p:nvSpPr>
            <p:cNvPr id="181" name="Google Shape;181;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2" name="Google Shape;182;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3" name="Google Shape;183;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4" name="Google Shape;184;p21"/>
            <p:cNvSpPr/>
            <p:nvPr/>
          </p:nvSpPr>
          <p:spPr>
            <a:xfrm>
              <a:off x="2365074" y="2468978"/>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0"/>
                </a:spcAft>
                <a:buNone/>
              </a:pPr>
              <a:r>
                <a:rPr lang="es-CL" sz="2000">
                  <a:solidFill>
                    <a:schemeClr val="lt1"/>
                  </a:solidFill>
                  <a:latin typeface="Gill Sans"/>
                  <a:ea typeface="Gill Sans"/>
                  <a:cs typeface="Gill Sans"/>
                  <a:sym typeface="Gill Sans"/>
                </a:rPr>
                <a:t>¿Fue el espectro de pacientes adecuado?</a:t>
              </a:r>
              <a:endParaRPr sz="2000">
                <a:solidFill>
                  <a:schemeClr val="lt1"/>
                </a:solidFill>
                <a:latin typeface="Gill Sans"/>
                <a:ea typeface="Gill Sans"/>
                <a:cs typeface="Gill Sans"/>
                <a:sym typeface="Gill Sans"/>
              </a:endParaRPr>
            </a:p>
            <a:p>
              <a:pPr indent="0" lvl="0" marL="0" rtl="0" algn="l">
                <a:lnSpc>
                  <a:spcPct val="115000"/>
                </a:lnSpc>
                <a:spcBef>
                  <a:spcPts val="661"/>
                </a:spcBef>
                <a:spcAft>
                  <a:spcPts val="0"/>
                </a:spcAft>
                <a:buNone/>
              </a:pPr>
              <a:r>
                <a:t/>
              </a:r>
              <a:endParaRPr sz="1100">
                <a:solidFill>
                  <a:srgbClr val="FFFFFF"/>
                </a:solidFill>
                <a:latin typeface="Roboto Medium"/>
                <a:ea typeface="Roboto Medium"/>
                <a:cs typeface="Roboto Medium"/>
                <a:sym typeface="Roboto Medium"/>
              </a:endParaRPr>
            </a:p>
          </p:txBody>
        </p:sp>
        <p:sp>
          <p:nvSpPr>
            <p:cNvPr id="185" name="Google Shape;185;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6" name="Google Shape;186;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04</a:t>
              </a:r>
              <a:endParaRPr sz="2900">
                <a:solidFill>
                  <a:srgbClr val="FFFFFF"/>
                </a:solidFill>
                <a:latin typeface="Roboto Thin"/>
                <a:ea typeface="Roboto Thin"/>
                <a:cs typeface="Roboto Thin"/>
                <a:sym typeface="Roboto Thin"/>
              </a:endParaRPr>
            </a:p>
          </p:txBody>
        </p:sp>
        <p:sp>
          <p:nvSpPr>
            <p:cNvPr id="187" name="Google Shape;187;p21"/>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Gran número de pacientes, grupos equivalentes. </a:t>
              </a:r>
              <a:endParaRPr sz="1800">
                <a:solidFill>
                  <a:srgbClr val="0B7140"/>
                </a:solidFill>
                <a:latin typeface="Roboto"/>
                <a:ea typeface="Roboto"/>
                <a:cs typeface="Roboto"/>
                <a:sym typeface="Roboto"/>
              </a:endParaRPr>
            </a:p>
          </p:txBody>
        </p:sp>
      </p:grpSp>
      <p:grpSp>
        <p:nvGrpSpPr>
          <p:cNvPr id="188" name="Google Shape;188;p21"/>
          <p:cNvGrpSpPr/>
          <p:nvPr/>
        </p:nvGrpSpPr>
        <p:grpSpPr>
          <a:xfrm>
            <a:off x="519423" y="4193446"/>
            <a:ext cx="9060293" cy="860231"/>
            <a:chOff x="1593000" y="2322568"/>
            <a:chExt cx="5957975" cy="643500"/>
          </a:xfrm>
        </p:grpSpPr>
        <p:sp>
          <p:nvSpPr>
            <p:cNvPr id="189" name="Google Shape;189;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0" name="Google Shape;190;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1" name="Google Shape;191;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2" name="Google Shape;192;p21"/>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Clr>
                  <a:schemeClr val="dk1"/>
                </a:buClr>
                <a:buSzPts val="1100"/>
                <a:buFont typeface="Arial"/>
                <a:buNone/>
              </a:pPr>
              <a:r>
                <a:rPr lang="es-CL" sz="2000">
                  <a:solidFill>
                    <a:schemeClr val="lt1"/>
                  </a:solidFill>
                  <a:latin typeface="Gill Sans"/>
                  <a:ea typeface="Gill Sans"/>
                  <a:cs typeface="Gill Sans"/>
                  <a:sym typeface="Gill Sans"/>
                </a:rPr>
                <a:t>Gold Standard</a:t>
              </a:r>
              <a:endParaRPr sz="1100">
                <a:solidFill>
                  <a:srgbClr val="FFFFFF"/>
                </a:solidFill>
                <a:latin typeface="Roboto"/>
                <a:ea typeface="Roboto"/>
                <a:cs typeface="Roboto"/>
                <a:sym typeface="Roboto"/>
              </a:endParaRPr>
            </a:p>
          </p:txBody>
        </p:sp>
        <p:sp>
          <p:nvSpPr>
            <p:cNvPr id="193" name="Google Shape;193;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4" name="Google Shape;194;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03</a:t>
              </a:r>
              <a:endParaRPr sz="2900">
                <a:solidFill>
                  <a:srgbClr val="FFFFFF"/>
                </a:solidFill>
                <a:latin typeface="Roboto Thin"/>
                <a:ea typeface="Roboto Thin"/>
                <a:cs typeface="Roboto Thin"/>
                <a:sym typeface="Roboto Thin"/>
              </a:endParaRPr>
            </a:p>
          </p:txBody>
        </p:sp>
        <p:sp>
          <p:nvSpPr>
            <p:cNvPr id="195" name="Google Shape;195;p21"/>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0" lvl="0" marL="0" rtl="0" algn="l">
                <a:lnSpc>
                  <a:spcPct val="115000"/>
                </a:lnSpc>
                <a:spcBef>
                  <a:spcPts val="0"/>
                </a:spcBef>
                <a:spcAft>
                  <a:spcPts val="0"/>
                </a:spcAft>
                <a:buNone/>
              </a:pPr>
              <a:r>
                <a:t/>
              </a:r>
              <a:endParaRPr sz="1800">
                <a:solidFill>
                  <a:srgbClr val="0B7140"/>
                </a:solidFill>
                <a:latin typeface="Roboto"/>
                <a:ea typeface="Roboto"/>
                <a:cs typeface="Roboto"/>
                <a:sym typeface="Roboto"/>
              </a:endParaRPr>
            </a:p>
            <a:p>
              <a:pPr indent="0" lvl="0" marL="508000" rtl="0" algn="l">
                <a:lnSpc>
                  <a:spcPct val="115000"/>
                </a:lnSpc>
                <a:spcBef>
                  <a:spcPts val="0"/>
                </a:spcBef>
                <a:spcAft>
                  <a:spcPts val="0"/>
                </a:spcAft>
                <a:buNone/>
              </a:pPr>
              <a:r>
                <a:t/>
              </a:r>
              <a:endParaRPr sz="1800">
                <a:solidFill>
                  <a:srgbClr val="0B7140"/>
                </a:solidFill>
                <a:latin typeface="Roboto"/>
                <a:ea typeface="Roboto"/>
                <a:cs typeface="Roboto"/>
                <a:sym typeface="Roboto"/>
              </a:endParaRPr>
            </a:p>
          </p:txBody>
        </p:sp>
      </p:grpSp>
      <p:grpSp>
        <p:nvGrpSpPr>
          <p:cNvPr id="196" name="Google Shape;196;p21"/>
          <p:cNvGrpSpPr/>
          <p:nvPr/>
        </p:nvGrpSpPr>
        <p:grpSpPr>
          <a:xfrm>
            <a:off x="519423" y="3333221"/>
            <a:ext cx="9060667" cy="860231"/>
            <a:chOff x="1593000" y="2322568"/>
            <a:chExt cx="5958221" cy="643500"/>
          </a:xfrm>
        </p:grpSpPr>
        <p:sp>
          <p:nvSpPr>
            <p:cNvPr id="197" name="Google Shape;197;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8" name="Google Shape;198;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9" name="Google Shape;199;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0" name="Google Shape;200;p21"/>
            <p:cNvSpPr/>
            <p:nvPr/>
          </p:nvSpPr>
          <p:spPr>
            <a:xfrm>
              <a:off x="2342623" y="2399957"/>
              <a:ext cx="209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000">
                  <a:solidFill>
                    <a:schemeClr val="lt1"/>
                  </a:solidFill>
                  <a:latin typeface="Gill Sans"/>
                  <a:ea typeface="Gill Sans"/>
                  <a:cs typeface="Gill Sans"/>
                  <a:sym typeface="Gill Sans"/>
                </a:rPr>
                <a:t>¿Se ha comparado con otro estudio? </a:t>
              </a:r>
              <a:endParaRPr sz="2000">
                <a:solidFill>
                  <a:schemeClr val="lt1"/>
                </a:solidFill>
                <a:latin typeface="Gill Sans"/>
                <a:ea typeface="Gill Sans"/>
                <a:cs typeface="Gill Sans"/>
                <a:sym typeface="Gill Sans"/>
              </a:endParaRPr>
            </a:p>
          </p:txBody>
        </p:sp>
        <p:sp>
          <p:nvSpPr>
            <p:cNvPr id="201" name="Google Shape;201;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2" name="Google Shape;202;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02</a:t>
              </a:r>
              <a:endParaRPr sz="2900">
                <a:solidFill>
                  <a:srgbClr val="FFFFFF"/>
                </a:solidFill>
                <a:latin typeface="Roboto Thin"/>
                <a:ea typeface="Roboto Thin"/>
                <a:cs typeface="Roboto Thin"/>
                <a:sym typeface="Roboto Thin"/>
              </a:endParaRPr>
            </a:p>
          </p:txBody>
        </p:sp>
        <p:sp>
          <p:nvSpPr>
            <p:cNvPr id="203" name="Google Shape;203;p21"/>
            <p:cNvSpPr/>
            <p:nvPr/>
          </p:nvSpPr>
          <p:spPr>
            <a:xfrm>
              <a:off x="4433321" y="2323749"/>
              <a:ext cx="3117900" cy="642300"/>
            </a:xfrm>
            <a:prstGeom prst="rect">
              <a:avLst/>
            </a:prstGeom>
            <a:noFill/>
            <a:ln>
              <a:noFill/>
            </a:ln>
          </p:spPr>
          <p:txBody>
            <a:bodyPr anchorCtr="0" anchor="ctr" bIns="100800" lIns="100800" spcFirstLastPara="1" rIns="100800" wrap="square" tIns="100800">
              <a:noAutofit/>
            </a:bodyPr>
            <a:lstStyle/>
            <a:p>
              <a:pPr indent="-342900" lvl="0" marL="4572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MERIT-HF (metoprolol CR/XL vs placebo). COMET usa metoprolol IR</a:t>
              </a:r>
              <a:endParaRPr sz="1800">
                <a:solidFill>
                  <a:srgbClr val="0B7140"/>
                </a:solidFill>
                <a:latin typeface="Roboto"/>
                <a:ea typeface="Roboto"/>
                <a:cs typeface="Roboto"/>
                <a:sym typeface="Roboto"/>
              </a:endParaRPr>
            </a:p>
          </p:txBody>
        </p:sp>
      </p:grpSp>
      <p:grpSp>
        <p:nvGrpSpPr>
          <p:cNvPr id="204" name="Google Shape;204;p21"/>
          <p:cNvGrpSpPr/>
          <p:nvPr/>
        </p:nvGrpSpPr>
        <p:grpSpPr>
          <a:xfrm>
            <a:off x="519498" y="2472945"/>
            <a:ext cx="9219209" cy="860231"/>
            <a:chOff x="1593000" y="2322568"/>
            <a:chExt cx="6062477" cy="643500"/>
          </a:xfrm>
        </p:grpSpPr>
        <p:sp>
          <p:nvSpPr>
            <p:cNvPr id="205" name="Google Shape;205;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6" name="Google Shape;206;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7" name="Google Shape;207;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08" name="Google Shape;208;p21"/>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lnSpc>
                  <a:spcPct val="115000"/>
                </a:lnSpc>
                <a:spcBef>
                  <a:spcPts val="0"/>
                </a:spcBef>
                <a:spcAft>
                  <a:spcPts val="0"/>
                </a:spcAft>
                <a:buNone/>
              </a:pPr>
              <a:r>
                <a:rPr lang="es-CL" sz="2000">
                  <a:solidFill>
                    <a:srgbClr val="FFFFFF"/>
                  </a:solidFill>
                  <a:latin typeface="Gill Sans"/>
                  <a:ea typeface="Gill Sans"/>
                  <a:cs typeface="Gill Sans"/>
                  <a:sym typeface="Gill Sans"/>
                </a:rPr>
                <a:t>¿Para qué sirve?</a:t>
              </a:r>
              <a:endParaRPr sz="2000">
                <a:solidFill>
                  <a:srgbClr val="FFFFFF"/>
                </a:solidFill>
                <a:latin typeface="Gill Sans"/>
                <a:ea typeface="Gill Sans"/>
                <a:cs typeface="Gill Sans"/>
                <a:sym typeface="Gill Sans"/>
              </a:endParaRPr>
            </a:p>
          </p:txBody>
        </p:sp>
        <p:sp>
          <p:nvSpPr>
            <p:cNvPr id="209" name="Google Shape;209;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0" name="Google Shape;210;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01</a:t>
              </a:r>
              <a:endParaRPr sz="2900">
                <a:solidFill>
                  <a:srgbClr val="FFFFFF"/>
                </a:solidFill>
                <a:latin typeface="Roboto Thin"/>
                <a:ea typeface="Roboto Thin"/>
                <a:cs typeface="Roboto Thin"/>
                <a:sym typeface="Roboto Thin"/>
              </a:endParaRPr>
            </a:p>
          </p:txBody>
        </p:sp>
        <p:sp>
          <p:nvSpPr>
            <p:cNvPr id="211" name="Google Shape;211;p21"/>
            <p:cNvSpPr/>
            <p:nvPr/>
          </p:nvSpPr>
          <p:spPr>
            <a:xfrm>
              <a:off x="4430477" y="2323750"/>
              <a:ext cx="32250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Outcomes bien definidos: mortalidad de cualquier causa y admisión hospitalaria</a:t>
              </a:r>
              <a:endParaRPr sz="1800">
                <a:solidFill>
                  <a:srgbClr val="0B7140"/>
                </a:solidFill>
                <a:latin typeface="Roboto"/>
                <a:ea typeface="Roboto"/>
                <a:cs typeface="Roboto"/>
                <a:sym typeface="Roboto"/>
              </a:endParaRPr>
            </a:p>
          </p:txBody>
        </p:sp>
      </p:grpSp>
      <p:sp>
        <p:nvSpPr>
          <p:cNvPr id="212" name="Google Shape;212;p21"/>
          <p:cNvSpPr/>
          <p:nvPr/>
        </p:nvSpPr>
        <p:spPr>
          <a:xfrm>
            <a:off x="4769551" y="5969651"/>
            <a:ext cx="4518300" cy="8586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Aleatorizado, doble ciego.</a:t>
            </a:r>
            <a:endParaRPr sz="1800">
              <a:solidFill>
                <a:srgbClr val="0B7140"/>
              </a:solidFill>
              <a:latin typeface="Roboto"/>
              <a:ea typeface="Roboto"/>
              <a:cs typeface="Roboto"/>
              <a:sym typeface="Roboto"/>
            </a:endParaRPr>
          </a:p>
        </p:txBody>
      </p:sp>
      <p:sp>
        <p:nvSpPr>
          <p:cNvPr id="213" name="Google Shape;213;p21"/>
          <p:cNvSpPr/>
          <p:nvPr/>
        </p:nvSpPr>
        <p:spPr>
          <a:xfrm>
            <a:off x="1693516" y="6087592"/>
            <a:ext cx="2951100" cy="6630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0"/>
              </a:spcAft>
              <a:buNone/>
            </a:pPr>
            <a:r>
              <a:rPr lang="es-CL" sz="2000">
                <a:solidFill>
                  <a:schemeClr val="lt1"/>
                </a:solidFill>
                <a:latin typeface="Gill Sans"/>
                <a:ea typeface="Gill Sans"/>
                <a:cs typeface="Gill Sans"/>
                <a:sym typeface="Gill Sans"/>
              </a:rPr>
              <a:t>Aleatorización</a:t>
            </a:r>
            <a:endParaRPr sz="2000">
              <a:solidFill>
                <a:schemeClr val="lt1"/>
              </a:solidFill>
              <a:latin typeface="Gill Sans"/>
              <a:ea typeface="Gill Sans"/>
              <a:cs typeface="Gill Sans"/>
              <a:sym typeface="Gill Sans"/>
            </a:endParaRPr>
          </a:p>
          <a:p>
            <a:pPr indent="0" lvl="0" marL="0" rtl="0" algn="l">
              <a:lnSpc>
                <a:spcPct val="115000"/>
              </a:lnSpc>
              <a:spcBef>
                <a:spcPts val="661"/>
              </a:spcBef>
              <a:spcAft>
                <a:spcPts val="0"/>
              </a:spcAft>
              <a:buNone/>
            </a:pPr>
            <a:r>
              <a:t/>
            </a:r>
            <a:endParaRPr sz="1100">
              <a:solidFill>
                <a:srgbClr val="FFFFFF"/>
              </a:solidFill>
              <a:latin typeface="Roboto Medium"/>
              <a:ea typeface="Roboto Medium"/>
              <a:cs typeface="Roboto Medium"/>
              <a:sym typeface="Roboto Medium"/>
            </a:endParaRPr>
          </a:p>
        </p:txBody>
      </p:sp>
      <p:sp>
        <p:nvSpPr>
          <p:cNvPr id="214" name="Google Shape;214;p21"/>
          <p:cNvSpPr/>
          <p:nvPr/>
        </p:nvSpPr>
        <p:spPr>
          <a:xfrm>
            <a:off x="4769551" y="4140851"/>
            <a:ext cx="4518300" cy="8586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¿Dosis máximas toleradas? Dosis target en &gt;75% ambos grupos</a:t>
            </a:r>
            <a:endParaRPr sz="1800">
              <a:solidFill>
                <a:srgbClr val="0B714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o">
  <a:themeElements>
    <a:clrScheme name="SAN BORJA">
      <a:dk1>
        <a:srgbClr val="000000"/>
      </a:dk1>
      <a:lt1>
        <a:srgbClr val="FFFFFF"/>
      </a:lt1>
      <a:dk2>
        <a:srgbClr val="44546A"/>
      </a:dk2>
      <a:lt2>
        <a:srgbClr val="E7E6E6"/>
      </a:lt2>
      <a:accent1>
        <a:srgbClr val="0099D5"/>
      </a:accent1>
      <a:accent2>
        <a:srgbClr val="ED7D31"/>
      </a:accent2>
      <a:accent3>
        <a:srgbClr val="A5A5A5"/>
      </a:accent3>
      <a:accent4>
        <a:srgbClr val="5BB51C"/>
      </a:accent4>
      <a:accent5>
        <a:srgbClr val="5B9BD5"/>
      </a:accent5>
      <a:accent6>
        <a:srgbClr val="FBD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