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7559675" cx="10080625"/>
  <p:notesSz cx="7772400" cy="10058400"/>
  <p:embeddedFontLst>
    <p:embeddedFont>
      <p:font typeface="Roboto Thin"/>
      <p:regular r:id="rId27"/>
      <p:bold r:id="rId28"/>
      <p:italic r:id="rId29"/>
      <p:boldItalic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
      <p:font typeface="Gill Sans"/>
      <p:regular r:id="rId39"/>
      <p:bold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A3795A-ABD1-40D6-B11C-BF180509141F}">
  <a:tblStyle styleId="{ECA3795A-ABD1-40D6-B11C-BF18050914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GillSans-bold.fntdata"/><Relationship Id="rId20" Type="http://schemas.openxmlformats.org/officeDocument/2006/relationships/slide" Target="slides/slide14.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6.xml"/><Relationship Id="rId44" Type="http://schemas.openxmlformats.org/officeDocument/2006/relationships/font" Target="fonts/SourceSansPro-boldItalic.fntdata"/><Relationship Id="rId21" Type="http://schemas.openxmlformats.org/officeDocument/2006/relationships/slide" Target="slides/slide15.xml"/><Relationship Id="rId43" Type="http://schemas.openxmlformats.org/officeDocument/2006/relationships/font" Target="fonts/SourceSansPr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Thin-bold.fntdata"/><Relationship Id="rId27" Type="http://schemas.openxmlformats.org/officeDocument/2006/relationships/font" Target="fonts/RobotoThi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Th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obotoThin-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RobotoMedium-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RobotoMedium-italic.fntdata"/><Relationship Id="rId14" Type="http://schemas.openxmlformats.org/officeDocument/2006/relationships/slide" Target="slides/slide8.xml"/><Relationship Id="rId36" Type="http://schemas.openxmlformats.org/officeDocument/2006/relationships/font" Target="fonts/RobotoMedium-bold.fntdata"/><Relationship Id="rId17" Type="http://schemas.openxmlformats.org/officeDocument/2006/relationships/slide" Target="slides/slide11.xml"/><Relationship Id="rId39" Type="http://schemas.openxmlformats.org/officeDocument/2006/relationships/font" Target="fonts/GillSans-regular.fntdata"/><Relationship Id="rId16" Type="http://schemas.openxmlformats.org/officeDocument/2006/relationships/slide" Target="slides/slide10.xml"/><Relationship Id="rId38" Type="http://schemas.openxmlformats.org/officeDocument/2006/relationships/font" Target="fonts/Roboto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104000"/>
              </a:lnSpc>
              <a:spcBef>
                <a:spcPts val="0"/>
              </a:spcBef>
              <a:spcAft>
                <a:spcPts val="0"/>
              </a:spcAft>
              <a:buNone/>
            </a:pPr>
            <a:fld id="{00000000-1234-1234-1234-123412341234}" type="slidenum">
              <a:rPr b="0" i="0" lang="es-CL" sz="1400" u="none" cap="none" strike="noStrike">
                <a:solidFill>
                  <a:srgbClr val="484848"/>
                </a:solidFill>
                <a:latin typeface="Source Sans Pro"/>
                <a:ea typeface="Source Sans Pro"/>
                <a:cs typeface="Source Sans Pro"/>
                <a:sym typeface="Source Sans Pro"/>
              </a:rPr>
              <a:t>‹#›</a:t>
            </a:fld>
            <a:endParaRPr b="0" i="0" sz="1400" u="none" cap="none" strike="noStrike">
              <a:solidFill>
                <a:srgbClr val="484848"/>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A Randomized Trial of Intensive versus Standard Blood-Pressure Control</a:t>
            </a:r>
            <a:endParaRPr/>
          </a:p>
        </p:txBody>
      </p:sp>
      <p:sp>
        <p:nvSpPr>
          <p:cNvPr id="98" name="Google Shape;98;p2: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2d90bc25a_2_14: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2d90bc25a_2_14: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sz="1000"/>
              <a:t>validez interna: </a:t>
            </a:r>
            <a:r>
              <a:rPr lang="es-CL" sz="1000">
                <a:solidFill>
                  <a:srgbClr val="44546A"/>
                </a:solidFill>
                <a:latin typeface="Gill Sans"/>
                <a:ea typeface="Gill Sans"/>
                <a:cs typeface="Gill Sans"/>
                <a:sym typeface="Gill Sans"/>
              </a:rPr>
              <a:t>Grado en el que los  resultados de un estudio son correctos para los sujetos  estudiados.  Responde a la pregunta: ¿Son válidos los resultados del estudio?</a:t>
            </a:r>
            <a:endParaRPr sz="1000">
              <a:solidFill>
                <a:srgbClr val="A72A1E"/>
              </a:solidFill>
              <a:latin typeface="Roboto"/>
              <a:ea typeface="Roboto"/>
              <a:cs typeface="Roboto"/>
              <a:sym typeface="Roboto"/>
            </a:endParaRPr>
          </a:p>
          <a:p>
            <a:pPr indent="0" lvl="0" marL="0" rtl="0" algn="l">
              <a:spcBef>
                <a:spcPts val="360"/>
              </a:spcBef>
              <a:spcAft>
                <a:spcPts val="0"/>
              </a:spcAft>
              <a:buNone/>
            </a:pPr>
            <a:r>
              <a:rPr lang="es-CL" sz="1000"/>
              <a:t>Validez externa: </a:t>
            </a:r>
            <a:r>
              <a:rPr lang="es-CL" sz="1000">
                <a:solidFill>
                  <a:srgbClr val="44546A"/>
                </a:solidFill>
                <a:latin typeface="Gill Sans"/>
                <a:ea typeface="Gill Sans"/>
                <a:cs typeface="Gill Sans"/>
                <a:sym typeface="Gill Sans"/>
              </a:rPr>
              <a:t>Capacidad de extrapolación de los resultados del estudio a la población.</a:t>
            </a:r>
            <a:endParaRPr sz="1000"/>
          </a:p>
        </p:txBody>
      </p:sp>
      <p:sp>
        <p:nvSpPr>
          <p:cNvPr id="177" name="Google Shape;177;g112d90bc25a_2_14: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2c60ef5f8_0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2c60ef5f8_0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Clr>
                <a:schemeClr val="dk1"/>
              </a:buClr>
              <a:buSzPts val="1100"/>
              <a:buFont typeface="Arial"/>
              <a:buNone/>
            </a:pPr>
            <a:r>
              <a:rPr lang="es-CL" sz="884">
                <a:solidFill>
                  <a:srgbClr val="44546A"/>
                </a:solidFill>
                <a:latin typeface="Gill Sans"/>
                <a:ea typeface="Gill Sans"/>
                <a:cs typeface="Gill Sans"/>
                <a:sym typeface="Gill Sans"/>
              </a:rPr>
              <a:t>Ortostatismo</a:t>
            </a:r>
            <a:r>
              <a:rPr lang="es-CL" sz="884">
                <a:solidFill>
                  <a:srgbClr val="44546A"/>
                </a:solidFill>
                <a:latin typeface="Gill Sans"/>
                <a:ea typeface="Gill Sans"/>
                <a:cs typeface="Gill Sans"/>
                <a:sym typeface="Gill Sans"/>
              </a:rPr>
              <a:t> </a:t>
            </a:r>
            <a:endParaRPr sz="884">
              <a:solidFill>
                <a:srgbClr val="44546A"/>
              </a:solidFill>
              <a:latin typeface="Gill Sans"/>
              <a:ea typeface="Gill Sans"/>
              <a:cs typeface="Gill Sans"/>
              <a:sym typeface="Gill Sans"/>
            </a:endParaRPr>
          </a:p>
          <a:p>
            <a:pPr indent="0" lvl="0" marL="0" rtl="0" algn="l">
              <a:spcBef>
                <a:spcPts val="661"/>
              </a:spcBef>
              <a:spcAft>
                <a:spcPts val="0"/>
              </a:spcAft>
              <a:buClr>
                <a:schemeClr val="dk1"/>
              </a:buClr>
              <a:buSzPts val="1100"/>
              <a:buFont typeface="Arial"/>
              <a:buNone/>
            </a:pPr>
            <a:r>
              <a:rPr lang="es-CL" sz="884">
                <a:solidFill>
                  <a:srgbClr val="44546A"/>
                </a:solidFill>
                <a:latin typeface="Gill Sans"/>
                <a:ea typeface="Gill Sans"/>
                <a:cs typeface="Gill Sans"/>
                <a:sym typeface="Gill Sans"/>
              </a:rPr>
              <a:t>sesgo de tratamiento</a:t>
            </a:r>
            <a:endParaRPr sz="884">
              <a:solidFill>
                <a:srgbClr val="44546A"/>
              </a:solidFill>
              <a:latin typeface="Gill Sans"/>
              <a:ea typeface="Gill Sans"/>
              <a:cs typeface="Gill Sans"/>
              <a:sym typeface="Gill Sans"/>
            </a:endParaRPr>
          </a:p>
          <a:p>
            <a:pPr indent="0" lvl="0" marL="0" rtl="0" algn="l">
              <a:spcBef>
                <a:spcPts val="661"/>
              </a:spcBef>
              <a:spcAft>
                <a:spcPts val="0"/>
              </a:spcAft>
              <a:buClr>
                <a:schemeClr val="dk1"/>
              </a:buClr>
              <a:buSzPts val="1100"/>
              <a:buFont typeface="Arial"/>
              <a:buNone/>
            </a:pPr>
            <a:r>
              <a:rPr lang="es-CL" sz="1084">
                <a:solidFill>
                  <a:srgbClr val="44546A"/>
                </a:solidFill>
                <a:latin typeface="Gill Sans"/>
                <a:ea typeface="Gill Sans"/>
                <a:cs typeface="Gill Sans"/>
                <a:sym typeface="Gill Sans"/>
              </a:rPr>
              <a:t>Lista de comprobación:</a:t>
            </a:r>
            <a:endParaRPr sz="1084">
              <a:solidFill>
                <a:srgbClr val="44546A"/>
              </a:solidFill>
              <a:latin typeface="Gill Sans"/>
              <a:ea typeface="Gill Sans"/>
              <a:cs typeface="Gill Sans"/>
              <a:sym typeface="Gill Sans"/>
            </a:endParaRPr>
          </a:p>
          <a:p>
            <a:pPr indent="-276606" lvl="0" marL="457200" rtl="0" algn="l">
              <a:spcBef>
                <a:spcPts val="661"/>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¿Es esta prueba potencialmente relevante para mi práctica?</a:t>
            </a:r>
            <a:endParaRPr sz="1084">
              <a:solidFill>
                <a:srgbClr val="44546A"/>
              </a:solidFill>
              <a:latin typeface="Gill Sans"/>
              <a:ea typeface="Gill Sans"/>
              <a:cs typeface="Gill Sans"/>
              <a:sym typeface="Gill Sans"/>
            </a:endParaRPr>
          </a:p>
          <a:p>
            <a:pPr indent="-276606" lvl="1" marL="914400" rtl="0" algn="l">
              <a:spcBef>
                <a:spcPts val="0"/>
              </a:spcBef>
              <a:spcAft>
                <a:spcPts val="0"/>
              </a:spcAft>
              <a:buClr>
                <a:srgbClr val="ED7D31"/>
              </a:buClr>
              <a:buSzPts val="756"/>
              <a:buFont typeface="Noto Sans Symbols"/>
              <a:buAutoNum type="alphaLcPeriod"/>
            </a:pPr>
            <a:r>
              <a:rPr lang="es-CL" sz="864">
                <a:solidFill>
                  <a:srgbClr val="44546A"/>
                </a:solidFill>
                <a:latin typeface="Gill Sans"/>
                <a:ea typeface="Gill Sans"/>
                <a:cs typeface="Gill Sans"/>
                <a:sym typeface="Gill Sans"/>
              </a:rPr>
              <a:t>¿Para qué sirve? Utilidad de la prueba</a:t>
            </a:r>
            <a:endParaRPr sz="86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ha comparado la prueba con un verdadero patrón oro?</a:t>
            </a:r>
            <a:endParaRPr sz="1084">
              <a:solidFill>
                <a:srgbClr val="44546A"/>
              </a:solidFill>
              <a:latin typeface="Gill Sans"/>
              <a:ea typeface="Gill Sans"/>
              <a:cs typeface="Gill Sans"/>
              <a:sym typeface="Gill Sans"/>
            </a:endParaRPr>
          </a:p>
          <a:p>
            <a:pPr indent="-276606" lvl="1" marL="914400" rtl="0" algn="l">
              <a:spcBef>
                <a:spcPts val="0"/>
              </a:spcBef>
              <a:spcAft>
                <a:spcPts val="0"/>
              </a:spcAft>
              <a:buClr>
                <a:srgbClr val="ED7D31"/>
              </a:buClr>
              <a:buSzPts val="756"/>
              <a:buFont typeface="Noto Sans Symbols"/>
              <a:buAutoNum type="alphaLcPeriod"/>
            </a:pPr>
            <a:r>
              <a:rPr lang="es-CL" sz="864">
                <a:solidFill>
                  <a:srgbClr val="44546A"/>
                </a:solidFill>
                <a:latin typeface="Gill Sans"/>
                <a:ea typeface="Gill Sans"/>
                <a:cs typeface="Gill Sans"/>
                <a:sym typeface="Gill Sans"/>
              </a:rPr>
              <a:t>Hay que preguntarse si la prueba se ha comparado con alguna otra prueba.</a:t>
            </a:r>
            <a:endParaRPr sz="86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¿Este estudio de validación incluye un espectro adecuado de participantes?</a:t>
            </a:r>
            <a:endParaRPr sz="1084">
              <a:solidFill>
                <a:srgbClr val="44546A"/>
              </a:solidFill>
              <a:latin typeface="Gill Sans"/>
              <a:ea typeface="Gill Sans"/>
              <a:cs typeface="Gill Sans"/>
              <a:sym typeface="Gill Sans"/>
            </a:endParaRPr>
          </a:p>
          <a:p>
            <a:pPr indent="-276606" lvl="1" marL="914400" rtl="0" algn="l">
              <a:spcBef>
                <a:spcPts val="0"/>
              </a:spcBef>
              <a:spcAft>
                <a:spcPts val="0"/>
              </a:spcAft>
              <a:buClr>
                <a:srgbClr val="ED7D31"/>
              </a:buClr>
              <a:buSzPts val="756"/>
              <a:buFont typeface="Noto Sans Symbols"/>
              <a:buAutoNum type="alphaLcPeriod"/>
            </a:pPr>
            <a:r>
              <a:rPr lang="es-CL" sz="864">
                <a:solidFill>
                  <a:srgbClr val="44546A"/>
                </a:solidFill>
                <a:latin typeface="Gill Sans"/>
                <a:ea typeface="Gill Sans"/>
                <a:cs typeface="Gill Sans"/>
                <a:sym typeface="Gill Sans"/>
              </a:rPr>
              <a:t>¿Qué pacientes incluye el estudio?</a:t>
            </a:r>
            <a:endParaRPr sz="86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ha evitado el sesgo de confirmación (verificación)?</a:t>
            </a:r>
            <a:endParaRPr sz="108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ha evitado el sesgo de expectativa?</a:t>
            </a:r>
            <a:endParaRPr sz="1084">
              <a:solidFill>
                <a:srgbClr val="44546A"/>
              </a:solidFill>
              <a:latin typeface="Gill Sans"/>
              <a:ea typeface="Gill Sans"/>
              <a:cs typeface="Gill Sans"/>
              <a:sym typeface="Gill Sans"/>
            </a:endParaRPr>
          </a:p>
          <a:p>
            <a:pPr indent="-276606" lvl="1" marL="914400" rtl="0" algn="l">
              <a:spcBef>
                <a:spcPts val="0"/>
              </a:spcBef>
              <a:spcAft>
                <a:spcPts val="0"/>
              </a:spcAft>
              <a:buClr>
                <a:srgbClr val="ED7D31"/>
              </a:buClr>
              <a:buSzPts val="756"/>
              <a:buFont typeface="Noto Sans Symbols"/>
              <a:buAutoNum type="alphaLcPeriod"/>
            </a:pPr>
            <a:r>
              <a:rPr lang="es-CL" sz="864">
                <a:solidFill>
                  <a:srgbClr val="44546A"/>
                </a:solidFill>
                <a:latin typeface="Gill Sans"/>
                <a:ea typeface="Gill Sans"/>
                <a:cs typeface="Gill Sans"/>
                <a:sym typeface="Gill Sans"/>
              </a:rPr>
              <a:t>Ciego</a:t>
            </a:r>
            <a:endParaRPr sz="864">
              <a:solidFill>
                <a:srgbClr val="44546A"/>
              </a:solidFill>
              <a:latin typeface="Gill Sans"/>
              <a:ea typeface="Gill Sans"/>
              <a:cs typeface="Gill Sans"/>
              <a:sym typeface="Gill Sans"/>
            </a:endParaRPr>
          </a:p>
          <a:p>
            <a:pPr indent="0" lvl="0" marL="0" rtl="0" algn="l">
              <a:spcBef>
                <a:spcPts val="661"/>
              </a:spcBef>
              <a:spcAft>
                <a:spcPts val="0"/>
              </a:spcAft>
              <a:buNone/>
            </a:pPr>
            <a:r>
              <a:t/>
            </a:r>
            <a:endParaRPr/>
          </a:p>
        </p:txBody>
      </p:sp>
      <p:sp>
        <p:nvSpPr>
          <p:cNvPr id="185" name="Google Shape;185;g112c60ef5f8_0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2d90bc25a_2_129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2d90bc25a_2_129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276606" lvl="0" marL="457200" rtl="0" algn="l">
              <a:spcBef>
                <a:spcPts val="36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demostró que la prueba es reproducible en un mismo observador y entre distintos observadores?</a:t>
            </a:r>
            <a:endParaRPr sz="108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¿Cuáles son los parámetros de la prueba derivados de este estudio de validación?</a:t>
            </a:r>
            <a:endParaRPr sz="108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indicaron los intervalos de confianza para la sensibilidad, especificidad y otros parámetros de la prueba?</a:t>
            </a:r>
            <a:endParaRPr sz="108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ha obtenido un «rango de la normalidad» razonable a partir de estos resultados?</a:t>
            </a:r>
            <a:endParaRPr sz="1084">
              <a:solidFill>
                <a:srgbClr val="44546A"/>
              </a:solidFill>
              <a:latin typeface="Gill Sans"/>
              <a:ea typeface="Gill Sans"/>
              <a:cs typeface="Gill Sans"/>
              <a:sym typeface="Gill Sans"/>
            </a:endParaRPr>
          </a:p>
          <a:p>
            <a:pPr indent="-276606" lvl="0" marL="457200" rtl="0" algn="l">
              <a:spcBef>
                <a:spcPts val="0"/>
              </a:spcBef>
              <a:spcAft>
                <a:spcPts val="0"/>
              </a:spcAft>
              <a:buClr>
                <a:srgbClr val="ED7D31"/>
              </a:buClr>
              <a:buSzPts val="756"/>
              <a:buFont typeface="Noto Sans Symbols"/>
              <a:buAutoNum type="arabicPeriod"/>
            </a:pPr>
            <a:r>
              <a:rPr lang="es-CL" sz="1084">
                <a:solidFill>
                  <a:srgbClr val="44546A"/>
                </a:solidFill>
                <a:latin typeface="Gill Sans"/>
                <a:ea typeface="Gill Sans"/>
                <a:cs typeface="Gill Sans"/>
                <a:sym typeface="Gill Sans"/>
              </a:rPr>
              <a:t>¿Se ha puesto esta prueba en el contexto de otras pruebas posibles en la secuencia de diagnóstico de la enfermedad?</a:t>
            </a:r>
            <a:endParaRPr sz="1084">
              <a:solidFill>
                <a:srgbClr val="44546A"/>
              </a:solidFill>
              <a:latin typeface="Gill Sans"/>
              <a:ea typeface="Gill Sans"/>
              <a:cs typeface="Gill Sans"/>
              <a:sym typeface="Gill Sans"/>
            </a:endParaRPr>
          </a:p>
          <a:p>
            <a:pPr indent="0" lvl="0" marL="0" rtl="0" algn="l">
              <a:spcBef>
                <a:spcPts val="661"/>
              </a:spcBef>
              <a:spcAft>
                <a:spcPts val="0"/>
              </a:spcAft>
              <a:buNone/>
            </a:pPr>
            <a:r>
              <a:t/>
            </a:r>
            <a:endParaRPr/>
          </a:p>
        </p:txBody>
      </p:sp>
      <p:sp>
        <p:nvSpPr>
          <p:cNvPr id="231" name="Google Shape;231;g112d90bc25a_2_129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2c60ef5f8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12c60ef5f8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317500" lvl="0" marL="457200" rtl="0" algn="l">
              <a:spcBef>
                <a:spcPts val="360"/>
              </a:spcBef>
              <a:spcAft>
                <a:spcPts val="0"/>
              </a:spcAft>
              <a:buSzPts val="1400"/>
              <a:buChar char="-"/>
            </a:pPr>
            <a:r>
              <a:rPr lang="es-CL"/>
              <a:t>No estaba estandarizado el uso de Fcos de cada paciente. No hubo doble ciego</a:t>
            </a:r>
            <a:endParaRPr/>
          </a:p>
          <a:p>
            <a:pPr indent="-317500" lvl="0" marL="457200" rtl="0" algn="l">
              <a:spcBef>
                <a:spcPts val="0"/>
              </a:spcBef>
              <a:spcAft>
                <a:spcPts val="0"/>
              </a:spcAft>
              <a:buSzPts val="1400"/>
              <a:buChar char="-"/>
            </a:pPr>
            <a:r>
              <a:rPr lang="es-CL"/>
              <a:t>NNT 61 para outcome primario</a:t>
            </a:r>
            <a:endParaRPr/>
          </a:p>
          <a:p>
            <a:pPr indent="-317500" lvl="0" marL="457200" rtl="0" algn="l">
              <a:spcBef>
                <a:spcPts val="0"/>
              </a:spcBef>
              <a:spcAft>
                <a:spcPts val="0"/>
              </a:spcAft>
              <a:buSzPts val="1400"/>
              <a:buChar char="-"/>
            </a:pPr>
            <a:r>
              <a:rPr lang="es-CL"/>
              <a:t>NNT 90 muerte por cualquier causa</a:t>
            </a:r>
            <a:endParaRPr/>
          </a:p>
          <a:p>
            <a:pPr indent="-317500" lvl="0" marL="457200" rtl="0" algn="l">
              <a:spcBef>
                <a:spcPts val="0"/>
              </a:spcBef>
              <a:spcAft>
                <a:spcPts val="0"/>
              </a:spcAft>
              <a:buSzPts val="1400"/>
              <a:buChar char="-"/>
            </a:pPr>
            <a:r>
              <a:rPr lang="es-CL"/>
              <a:t>NNT 172 muerte por causa CV</a:t>
            </a:r>
            <a:endParaRPr/>
          </a:p>
        </p:txBody>
      </p:sp>
      <p:sp>
        <p:nvSpPr>
          <p:cNvPr id="269" name="Google Shape;269;g112c60ef5f8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005ab16244_0_1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005ab16244_0_1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Los resultados de SPRINT plantean importantes cuestiones prácticas. El control de la hipertensión a una presión arterial de menos de 140/90 mm Hg se logra en solo alrededor del 50% de la población general en los Estados Unidos, </a:t>
            </a:r>
            <a:r>
              <a:rPr b="1" lang="es-CL"/>
              <a:t>lo que sugiere que el control incluso hasta ese nivel es un desafío.</a:t>
            </a:r>
            <a:r>
              <a:rPr lang="es-CL"/>
              <a:t>39 Excluimos pacientes con hipertensión más grave y el control de la presión arterial sistólica a menos de 120 mm Hg requirió, en promedio, un fármaco antihipertensivo adicional. </a:t>
            </a:r>
            <a:r>
              <a:rPr b="1" lang="es-CL"/>
              <a:t>Además, la presión arterial sistólica mediana en el grupo de tratamiento intensivo estaba apenas por encima de 120 mm Hg, lo que indica que más de la mitad de los participantes tenían una presión arterial sistólica por encima del objetivo de 120 mm</a:t>
            </a:r>
            <a:r>
              <a:rPr lang="es-CL"/>
              <a:t> Hg. Estas observaciones sugieren que lograr una meta de presión arterial sistólica de menos de 120 mm Hg en la población general de pacientes con hipertensión sería más exigente y consumiría más tiempo tanto para los proveedores como para los pacientes que lograr una meta de 140 mm Hg, y </a:t>
            </a:r>
            <a:r>
              <a:rPr b="1" lang="es-CL"/>
              <a:t>requeriría aumento de los costos de medicamentos y visitas a la clínica.</a:t>
            </a:r>
            <a:endParaRPr b="1"/>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Si comparamos con ACCORD, que usó los mismos objetivos de presión, el ACCORD no tenian datos estadísticamente significativos y fueron de menor magnitud. pero ojo, este incluyó pacientes con diabetes, y su tamaño muestral fue la mitad comparado con sprint.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El SPRINT incluyó gente de más edad (68 años vs 62 en promedio), con 28% de más de 75 años y también incluyó pacientes con ERC.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ts val="1100"/>
              <a:buFont typeface="Arial"/>
              <a:buNone/>
            </a:pPr>
            <a:r>
              <a:rPr lang="es-CL">
                <a:solidFill>
                  <a:schemeClr val="dk1"/>
                </a:solidFill>
              </a:rPr>
              <a:t>La falta de generalización a las poblaciones no incluidas en el estudio, como las personas con diabetes, las que han sufrido un accidente cerebrovascular previo y las menores de 50 años, es una limitación. También vale la pena señalar que no inscribimos a adultos mayores que residen en hogares de ancianos o centros de vida asistida</a:t>
            </a:r>
            <a:endParaRPr/>
          </a:p>
        </p:txBody>
      </p:sp>
      <p:sp>
        <p:nvSpPr>
          <p:cNvPr id="277" name="Google Shape;277;g1005ab16244_0_1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SPRINT mostró que entre </a:t>
            </a:r>
            <a:r>
              <a:rPr lang="es-CL" sz="1100">
                <a:solidFill>
                  <a:srgbClr val="FF0000"/>
                </a:solidFill>
                <a:latin typeface="Arial"/>
                <a:ea typeface="Arial"/>
                <a:cs typeface="Arial"/>
                <a:sym typeface="Arial"/>
              </a:rPr>
              <a:t>adultos con hipertensión pero sin diabetes</a:t>
            </a:r>
            <a:r>
              <a:rPr lang="es-CL" sz="1100">
                <a:solidFill>
                  <a:schemeClr val="dk1"/>
                </a:solidFill>
                <a:latin typeface="Arial"/>
                <a:ea typeface="Arial"/>
                <a:cs typeface="Arial"/>
                <a:sym typeface="Arial"/>
              </a:rPr>
              <a:t>, reducir la presión arterial sistólica a un objetivo de menos de 120 mm Hg, en comparación con el objetivo estándar de menos de 140 mm Hg, </a:t>
            </a:r>
            <a:r>
              <a:rPr lang="es-CL" sz="1100">
                <a:solidFill>
                  <a:srgbClr val="980000"/>
                </a:solidFill>
                <a:latin typeface="Arial"/>
                <a:ea typeface="Arial"/>
                <a:cs typeface="Arial"/>
                <a:sym typeface="Arial"/>
              </a:rPr>
              <a:t>resultó en tasas significativamente más bajas de eventos cardiovasculares fatales y no fatales y muerte por cualquier causa.</a:t>
            </a:r>
            <a:endParaRPr sz="1100">
              <a:solidFill>
                <a:srgbClr val="98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Los intensivos tuvieron un RR 25% menos del outcome primario. También tuvo tasas más bajas de los otros resultados como ICC (RR 38% menos), muerte por causas CV, (RR 43% menor) y muerte por cualquier causa (RR 27% menor) </a:t>
            </a:r>
            <a:r>
              <a:rPr b="1" lang="es-CL" sz="1100">
                <a:solidFill>
                  <a:schemeClr val="dk1"/>
                </a:solidFill>
                <a:latin typeface="Arial"/>
                <a:ea typeface="Arial"/>
                <a:cs typeface="Arial"/>
                <a:sym typeface="Arial"/>
              </a:rPr>
              <a:t>durante el periodo de seguimiento del ensayo. </a:t>
            </a:r>
            <a:endParaRPr b="1"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El numero de eventos renales fue pequeño, disminuyó menos de lo esperada la VFG y el estudio terminó anticipadamente.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En los que tenian ERC no hubo diferencias entre ambos grupos con una disminución de la VFG.</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En los que no tenian ERC hubo más disminución de VFG en el grupo intensivo y también hubo más eventos de LRA y AKi en ese grupo. ¿POr qué podría haber pasado esto? puede ser por los cambios que se producen en el riñón asociado a la mayor reducción de la PA y el mayor uso de diuréticos, IECA, ARA-2 en el grupo intensivo. </a:t>
            </a:r>
            <a:r>
              <a:rPr b="1" lang="es-CL" sz="1100">
                <a:solidFill>
                  <a:schemeClr val="dk1"/>
                </a:solidFill>
                <a:latin typeface="Arial"/>
                <a:ea typeface="Arial"/>
                <a:cs typeface="Arial"/>
                <a:sym typeface="Arial"/>
              </a:rPr>
              <a:t>Con los datos actuales no se evidencia lesión renal peramentente asociada a este objetivo de presión más bajo, pero no se  puede excluir la posibilidad de daño renal adverso a largo plazo</a:t>
            </a:r>
            <a:r>
              <a:rPr lang="es-CL"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s-CL" sz="1100">
                <a:solidFill>
                  <a:schemeClr val="dk1"/>
                </a:solidFill>
                <a:latin typeface="Arial"/>
                <a:ea typeface="Arial"/>
                <a:cs typeface="Arial"/>
                <a:sym typeface="Arial"/>
              </a:rPr>
              <a:t>Otras referencias de estudios: 17,11, 18 </a:t>
            </a:r>
            <a:r>
              <a:rPr lang="es-CL" sz="1100">
                <a:solidFill>
                  <a:schemeClr val="dk1"/>
                </a:solidFill>
                <a:latin typeface="Arial"/>
                <a:ea typeface="Arial"/>
                <a:cs typeface="Arial"/>
                <a:sym typeface="Arial"/>
              </a:rPr>
              <a:t>hablan de los beneficios de reducir la PAS &lt; 150, pero los que hablan de reducir mucho más la PAS tienen poco poder estadístico (19,21)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Lo controversial es que estos estudios no aportaban datos adecuados sobre riesgos vs beneficios de bajar la PAS bajo 150. SPRINT ahora aporta evidencia de los beneficios con un objetivo de presión aún más bajo.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CL" sz="1100">
                <a:solidFill>
                  <a:schemeClr val="dk1"/>
                </a:solidFill>
                <a:latin typeface="Arial"/>
                <a:ea typeface="Arial"/>
                <a:cs typeface="Arial"/>
                <a:sym typeface="Arial"/>
              </a:rPr>
              <a:t>con respecto a eventos adversos: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s-CL" sz="1100">
                <a:solidFill>
                  <a:schemeClr val="dk1"/>
                </a:solidFill>
                <a:latin typeface="Arial"/>
                <a:ea typeface="Arial"/>
                <a:cs typeface="Arial"/>
                <a:sym typeface="Arial"/>
              </a:rPr>
              <a:t>hipotensión ortostática se vio más en el grupo estándar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s-CL" sz="1100">
                <a:solidFill>
                  <a:schemeClr val="dk1"/>
                </a:solidFill>
                <a:latin typeface="Arial"/>
                <a:ea typeface="Arial"/>
                <a:cs typeface="Arial"/>
                <a:sym typeface="Arial"/>
              </a:rPr>
              <a:t>el sincope fue más común en el grupo intensivo (3.5 vs 2.4%) al igual que la hipotensión (3.4 vs 2%)</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s-CL" sz="1100">
                <a:solidFill>
                  <a:schemeClr val="dk1"/>
                </a:solidFill>
                <a:latin typeface="Arial"/>
                <a:ea typeface="Arial"/>
                <a:cs typeface="Arial"/>
                <a:sym typeface="Arial"/>
              </a:rPr>
              <a:t>no hubo diferencias con las caídas con lesiones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s-CL" sz="1100">
                <a:solidFill>
                  <a:schemeClr val="dk1"/>
                </a:solidFill>
                <a:latin typeface="Arial"/>
                <a:ea typeface="Arial"/>
                <a:cs typeface="Arial"/>
                <a:sym typeface="Arial"/>
              </a:rPr>
              <a:t>hubo una mayor tasa de LRA o AKI en el grupo intensivo</a:t>
            </a:r>
            <a:endParaRPr sz="1100">
              <a:solidFill>
                <a:schemeClr val="dk1"/>
              </a:solidFill>
              <a:latin typeface="Arial"/>
              <a:ea typeface="Arial"/>
              <a:cs typeface="Arial"/>
              <a:sym typeface="Arial"/>
            </a:endParaRPr>
          </a:p>
          <a:p>
            <a:pPr indent="0" lvl="0" marL="0" rtl="0" algn="l">
              <a:spcBef>
                <a:spcPts val="360"/>
              </a:spcBef>
              <a:spcAft>
                <a:spcPts val="0"/>
              </a:spcAft>
              <a:buNone/>
            </a:pPr>
            <a:r>
              <a:t/>
            </a:r>
            <a:endParaRPr/>
          </a:p>
        </p:txBody>
      </p:sp>
      <p:sp>
        <p:nvSpPr>
          <p:cNvPr id="290" name="Google Shape;290;p6: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apuntar a una presión arterial sistólica de menos de 120 mm Hg, en comparación con menos de 140 mm Hg, en pacientes con alto riesgo de eventos cardiovasculares pero sin diabetes resultó en tasas más bajas de complicaciones mayores fatales y no fatales.</a:t>
            </a:r>
            <a:endParaRPr/>
          </a:p>
        </p:txBody>
      </p:sp>
      <p:sp>
        <p:nvSpPr>
          <p:cNvPr id="303" name="Google Shape;303;p5: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8: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11" name="Google Shape;311;p8: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104000"/>
              </a:lnSpc>
              <a:spcBef>
                <a:spcPts val="0"/>
              </a:spcBef>
              <a:spcAft>
                <a:spcPts val="0"/>
              </a:spcAft>
              <a:buNone/>
            </a:pPr>
            <a:fld id="{00000000-1234-1234-1234-123412341234}" type="slidenum">
              <a:rPr lang="es-CL"/>
              <a:t>‹#›</a:t>
            </a:fld>
            <a:endParaRPr/>
          </a:p>
        </p:txBody>
      </p:sp>
      <p:sp>
        <p:nvSpPr>
          <p:cNvPr id="316" name="Google Shape;316;p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7" name="Google Shape;317;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005ab16244_0_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005ab16244_0_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26" name="Google Shape;326;g1005ab16244_0_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360"/>
              </a:spcBef>
              <a:spcAft>
                <a:spcPts val="0"/>
              </a:spcAft>
              <a:buNone/>
            </a:pPr>
            <a:r>
              <a:t/>
            </a:r>
            <a:endParaRPr sz="900"/>
          </a:p>
        </p:txBody>
      </p:sp>
      <p:sp>
        <p:nvSpPr>
          <p:cNvPr id="107" name="Google Shape;107;p4: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9: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32" name="Google Shape;332;p9: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2c60ef5f8_0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2c60ef5f8_0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14.692 → 5331 no elegibles o rechazan participar; quedan 9361 a randomizar.</a:t>
            </a:r>
            <a:endParaRPr/>
          </a:p>
        </p:txBody>
      </p:sp>
      <p:sp>
        <p:nvSpPr>
          <p:cNvPr id="120" name="Google Shape;120;g112c60ef5f8_0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2c5d069cb_1_7: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2c5d069cb_1_7: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661"/>
              </a:spcAft>
              <a:buClr>
                <a:schemeClr val="dk1"/>
              </a:buClr>
              <a:buSzPts val="1100"/>
              <a:buFont typeface="Arial"/>
              <a:buNone/>
            </a:pPr>
            <a:r>
              <a:rPr lang="es-CL" sz="2086">
                <a:solidFill>
                  <a:srgbClr val="44546A"/>
                </a:solidFill>
                <a:latin typeface="Gill Sans"/>
                <a:ea typeface="Gill Sans"/>
                <a:cs typeface="Gill Sans"/>
                <a:sym typeface="Gill Sans"/>
              </a:rPr>
              <a:t>PA: Media de 3 mediciones, sentado, luego de 5 min reposo. Sistema de medición automatizado</a:t>
            </a:r>
            <a:endParaRPr/>
          </a:p>
        </p:txBody>
      </p:sp>
      <p:sp>
        <p:nvSpPr>
          <p:cNvPr id="129" name="Google Shape;129;g112c5d069cb_1_7: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2c5d069cb_4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2c5d069cb_4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36" name="Google Shape;136;g112c5d069cb_4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2c5d069cb_4_2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2c5d069cb_4_2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solidFill>
                  <a:schemeClr val="dk1"/>
                </a:solidFill>
              </a:rPr>
              <a:t>9361 personas en el estudio. Mediana de seguimiento: 3.26 años.</a:t>
            </a:r>
            <a:endParaRPr>
              <a:solidFill>
                <a:schemeClr val="dk1"/>
              </a:solidFill>
            </a:endParaRPr>
          </a:p>
          <a:p>
            <a:pPr indent="0" lvl="0" marL="0" rtl="0" algn="l">
              <a:spcBef>
                <a:spcPts val="360"/>
              </a:spcBef>
              <a:spcAft>
                <a:spcPts val="0"/>
              </a:spcAft>
              <a:buNone/>
            </a:pPr>
            <a:r>
              <a:rPr lang="es-CL"/>
              <a:t>Grupos comparables en: Sexo, edad, FRCV, grupo étnico, PAS 139.7 +- 15 basal, Crea pl, VFG, RAC, ColT y HDL, TG, GA, estatinas, TBQ, Framingham, IMC, uso antiHTA</a:t>
            </a:r>
            <a:endParaRPr/>
          </a:p>
        </p:txBody>
      </p:sp>
      <p:sp>
        <p:nvSpPr>
          <p:cNvPr id="144" name="Google Shape;144;g112c5d069cb_4_2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2c5d069cb_4_11: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2c5d069cb_4_11: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b="1" lang="es-CL" sz="1100">
                <a:solidFill>
                  <a:schemeClr val="dk1"/>
                </a:solidFill>
                <a:latin typeface="Arial"/>
                <a:ea typeface="Arial"/>
                <a:cs typeface="Arial"/>
                <a:sym typeface="Arial"/>
              </a:rPr>
              <a:t>Hazard ratio</a:t>
            </a:r>
            <a:r>
              <a:rPr lang="es-CL" sz="1100">
                <a:solidFill>
                  <a:schemeClr val="dk1"/>
                </a:solidFill>
                <a:latin typeface="Arial"/>
                <a:ea typeface="Arial"/>
                <a:cs typeface="Arial"/>
                <a:sym typeface="Arial"/>
              </a:rPr>
              <a:t>: riesgo relativo de que ocurra un evento en un grupo del ensayo en comparación al otro, durante toda la duración del estudio.</a:t>
            </a:r>
            <a:endParaRPr/>
          </a:p>
          <a:p>
            <a:pPr indent="0" lvl="0" marL="0" rtl="0" algn="l">
              <a:spcBef>
                <a:spcPts val="360"/>
              </a:spcBef>
              <a:spcAft>
                <a:spcPts val="0"/>
              </a:spcAft>
              <a:buNone/>
            </a:pPr>
            <a:r>
              <a:rPr lang="es-CL"/>
              <a:t>Outcome 1°: 562 total; 243 grupo intensivo (1,65% al año); 319 grupo st (2,19% al año); RR 0.75 (IC 0,64-0.89, p &lt; 0.001)</a:t>
            </a:r>
            <a:endParaRPr/>
          </a:p>
          <a:p>
            <a:pPr indent="0" lvl="0" marL="0" rtl="0" algn="l">
              <a:spcBef>
                <a:spcPts val="360"/>
              </a:spcBef>
              <a:spcAft>
                <a:spcPts val="0"/>
              </a:spcAft>
              <a:buNone/>
            </a:pPr>
            <a:r>
              <a:rPr lang="es-CL"/>
              <a:t>Mortalidad: 365 total; 155 grupo intensivo, 210 grupo st.</a:t>
            </a:r>
            <a:endParaRPr/>
          </a:p>
        </p:txBody>
      </p:sp>
      <p:sp>
        <p:nvSpPr>
          <p:cNvPr id="152" name="Google Shape;152;g112c5d069cb_4_11: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2c5d069cb_3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2c5d069cb_3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60" name="Google Shape;160;g112c5d069cb_3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2c5d069cb_4_3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2c5d069cb_4_3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70" name="Google Shape;170;g112c5d069cb_4_3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2"/>
          <p:cNvSpPr/>
          <p:nvPr/>
        </p:nvSpPr>
        <p:spPr>
          <a:xfrm>
            <a:off x="493989" y="3401484"/>
            <a:ext cx="9084147" cy="364293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640724" y="1091953"/>
            <a:ext cx="8808147"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sz="396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640724" y="2750765"/>
            <a:ext cx="8808147" cy="650720"/>
          </a:xfrm>
          <a:prstGeom prst="rect">
            <a:avLst/>
          </a:prstGeom>
          <a:noFill/>
          <a:ln>
            <a:noFill/>
          </a:ln>
        </p:spPr>
        <p:txBody>
          <a:bodyPr anchorCtr="0" anchor="t" bIns="45700" lIns="91425" spcFirstLastPara="1" rIns="91425" wrap="square" tIns="45700">
            <a:normAutofit/>
          </a:bodyPr>
          <a:lstStyle>
            <a:lvl1pPr lvl="0" algn="l">
              <a:spcBef>
                <a:spcPts val="353"/>
              </a:spcBef>
              <a:spcAft>
                <a:spcPts val="0"/>
              </a:spcAft>
              <a:buSzPts val="1623"/>
              <a:buNone/>
              <a:defRPr sz="1764" cap="none">
                <a:solidFill>
                  <a:schemeClr val="accent2"/>
                </a:solidFill>
              </a:defRPr>
            </a:lvl1pPr>
            <a:lvl2pPr lvl="1" algn="ctr">
              <a:spcBef>
                <a:spcPts val="661"/>
              </a:spcBef>
              <a:spcAft>
                <a:spcPts val="0"/>
              </a:spcAft>
              <a:buSzPts val="1623"/>
              <a:buNone/>
              <a:defRPr>
                <a:solidFill>
                  <a:srgbClr val="888888"/>
                </a:solidFill>
              </a:defRPr>
            </a:lvl2pPr>
            <a:lvl3pPr lvl="2" algn="ctr">
              <a:spcBef>
                <a:spcPts val="661"/>
              </a:spcBef>
              <a:spcAft>
                <a:spcPts val="0"/>
              </a:spcAft>
              <a:buSzPts val="1420"/>
              <a:buNone/>
              <a:defRPr>
                <a:solidFill>
                  <a:srgbClr val="888888"/>
                </a:solidFill>
              </a:defRPr>
            </a:lvl3pPr>
            <a:lvl4pPr lvl="3" algn="ctr">
              <a:spcBef>
                <a:spcPts val="661"/>
              </a:spcBef>
              <a:spcAft>
                <a:spcPts val="0"/>
              </a:spcAft>
              <a:buSzPts val="1217"/>
              <a:buNone/>
              <a:defRPr>
                <a:solidFill>
                  <a:srgbClr val="888888"/>
                </a:solidFill>
              </a:defRPr>
            </a:lvl4pPr>
            <a:lvl5pPr lvl="4" algn="ctr">
              <a:spcBef>
                <a:spcPts val="661"/>
              </a:spcBef>
              <a:spcAft>
                <a:spcPts val="0"/>
              </a:spcAft>
              <a:buSzPts val="1217"/>
              <a:buNone/>
              <a:defRPr>
                <a:solidFill>
                  <a:srgbClr val="888888"/>
                </a:solidFill>
              </a:defRPr>
            </a:lvl5pPr>
            <a:lvl6pPr lvl="5" algn="ctr">
              <a:spcBef>
                <a:spcPts val="661"/>
              </a:spcBef>
              <a:spcAft>
                <a:spcPts val="0"/>
              </a:spcAft>
              <a:buSzPts val="1217"/>
              <a:buNone/>
              <a:defRPr>
                <a:solidFill>
                  <a:srgbClr val="888888"/>
                </a:solidFill>
              </a:defRPr>
            </a:lvl6pPr>
            <a:lvl7pPr lvl="6" algn="ctr">
              <a:spcBef>
                <a:spcPts val="661"/>
              </a:spcBef>
              <a:spcAft>
                <a:spcPts val="0"/>
              </a:spcAft>
              <a:buSzPts val="1217"/>
              <a:buNone/>
              <a:defRPr>
                <a:solidFill>
                  <a:srgbClr val="888888"/>
                </a:solidFill>
              </a:defRPr>
            </a:lvl7pPr>
            <a:lvl8pPr lvl="7" algn="ctr">
              <a:spcBef>
                <a:spcPts val="661"/>
              </a:spcBef>
              <a:spcAft>
                <a:spcPts val="0"/>
              </a:spcAft>
              <a:buSzPts val="1217"/>
              <a:buNone/>
              <a:defRPr>
                <a:solidFill>
                  <a:srgbClr val="888888"/>
                </a:solidFill>
              </a:defRPr>
            </a:lvl8pPr>
            <a:lvl9pPr lvl="8" algn="ctr">
              <a:spcBef>
                <a:spcPts val="661"/>
              </a:spcBef>
              <a:spcAft>
                <a:spcPts val="661"/>
              </a:spcAft>
              <a:buSzPts val="1217"/>
              <a:buNone/>
              <a:defRPr>
                <a:solidFill>
                  <a:srgbClr val="888888"/>
                </a:solidFill>
              </a:defRPr>
            </a:lvl9pPr>
          </a:lstStyle>
          <a:p/>
        </p:txBody>
      </p:sp>
      <p:sp>
        <p:nvSpPr>
          <p:cNvPr id="22" name="Google Shape;22;p2"/>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2" name="Shape 82"/>
        <p:cNvGrpSpPr/>
        <p:nvPr/>
      </p:nvGrpSpPr>
      <p:grpSpPr>
        <a:xfrm>
          <a:off x="0" y="0"/>
          <a:ext cx="0" cy="0"/>
          <a:chOff x="0" y="0"/>
          <a:chExt cx="0" cy="0"/>
        </a:xfrm>
      </p:grpSpPr>
      <p:sp>
        <p:nvSpPr>
          <p:cNvPr id="83" name="Google Shape;83;p11"/>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 type="body"/>
          </p:nvPr>
        </p:nvSpPr>
        <p:spPr>
          <a:xfrm rot="5400000">
            <a:off x="3043659" y="53026"/>
            <a:ext cx="4002278" cy="8808147"/>
          </a:xfrm>
          <a:prstGeom prst="rect">
            <a:avLst/>
          </a:prstGeom>
          <a:noFill/>
          <a:ln>
            <a:noFill/>
          </a:ln>
        </p:spPr>
        <p:txBody>
          <a:bodyPr anchorCtr="0" anchor="t" bIns="45700" lIns="91425" spcFirstLastPara="1" rIns="91425" wrap="square" tIns="45700">
            <a:normAutofit/>
          </a:bodyPr>
          <a:lstStyle>
            <a:lvl1pPr indent="-344505" lvl="0" marL="457200" algn="l">
              <a:spcBef>
                <a:spcPts val="397"/>
              </a:spcBef>
              <a:spcAft>
                <a:spcPts val="0"/>
              </a:spcAft>
              <a:buSzPts val="1825"/>
              <a:buChar char="◼"/>
              <a:defRPr/>
            </a:lvl1pPr>
            <a:lvl2pPr indent="-331652" lvl="1" marL="914400" algn="l">
              <a:spcBef>
                <a:spcPts val="661"/>
              </a:spcBef>
              <a:spcAft>
                <a:spcPts val="0"/>
              </a:spcAft>
              <a:buSzPts val="1623"/>
              <a:buChar char="◼"/>
              <a:defRPr/>
            </a:lvl2pPr>
            <a:lvl3pPr indent="-318742" lvl="2" marL="1371600" algn="l">
              <a:spcBef>
                <a:spcPts val="661"/>
              </a:spcBef>
              <a:spcAft>
                <a:spcPts val="0"/>
              </a:spcAft>
              <a:buSzPts val="1420"/>
              <a:buChar char="◼"/>
              <a:defRPr/>
            </a:lvl3pPr>
            <a:lvl4pPr indent="-305889" lvl="3" marL="1828800" algn="l">
              <a:spcBef>
                <a:spcPts val="661"/>
              </a:spcBef>
              <a:spcAft>
                <a:spcPts val="0"/>
              </a:spcAft>
              <a:buSzPts val="1217"/>
              <a:buChar char="◼"/>
              <a:defRPr/>
            </a:lvl4pPr>
            <a:lvl5pPr indent="-305889" lvl="4" marL="2286000" algn="l">
              <a:spcBef>
                <a:spcPts val="661"/>
              </a:spcBef>
              <a:spcAft>
                <a:spcPts val="0"/>
              </a:spcAft>
              <a:buSzPts val="1217"/>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86" name="Google Shape;86;p1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7308453" y="661086"/>
            <a:ext cx="2268140" cy="641211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type="title"/>
          </p:nvPr>
        </p:nvSpPr>
        <p:spPr>
          <a:xfrm rot="5400000">
            <a:off x="5280309" y="2773007"/>
            <a:ext cx="5713378" cy="165708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1048446" y="337139"/>
            <a:ext cx="5713378" cy="652882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93" name="Google Shape;93;p12"/>
          <p:cNvSpPr txBox="1"/>
          <p:nvPr>
            <p:ph idx="10" type="dt"/>
          </p:nvPr>
        </p:nvSpPr>
        <p:spPr>
          <a:xfrm>
            <a:off x="7436175" y="6565537"/>
            <a:ext cx="1044743"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40724" y="6560769"/>
            <a:ext cx="6528824"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 name="Shape 25"/>
        <p:cNvGrpSpPr/>
        <p:nvPr/>
      </p:nvGrpSpPr>
      <p:grpSpPr>
        <a:xfrm>
          <a:off x="0" y="0"/>
          <a:ext cx="0" cy="0"/>
          <a:chOff x="0" y="0"/>
          <a:chExt cx="0" cy="0"/>
        </a:xfrm>
      </p:grpSpPr>
      <p:sp>
        <p:nvSpPr>
          <p:cNvPr id="26" name="Google Shape;26;p3"/>
          <p:cNvSpPr/>
          <p:nvPr/>
        </p:nvSpPr>
        <p:spPr>
          <a:xfrm>
            <a:off x="499012" y="5668073"/>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640725" y="3347259"/>
            <a:ext cx="8808146"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b="0" sz="3968"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640725" y="5006071"/>
            <a:ext cx="8808146" cy="662002"/>
          </a:xfrm>
          <a:prstGeom prst="rect">
            <a:avLst/>
          </a:prstGeom>
          <a:noFill/>
          <a:ln>
            <a:noFill/>
          </a:ln>
        </p:spPr>
        <p:txBody>
          <a:bodyPr anchorCtr="0" anchor="t" bIns="45700" lIns="91425" spcFirstLastPara="1" rIns="91425" wrap="square" tIns="45700">
            <a:normAutofit/>
          </a:bodyPr>
          <a:lstStyle>
            <a:lvl1pPr indent="-228600" lvl="0" marL="457200" algn="l">
              <a:spcBef>
                <a:spcPts val="397"/>
              </a:spcBef>
              <a:spcAft>
                <a:spcPts val="0"/>
              </a:spcAft>
              <a:buSzPts val="1825"/>
              <a:buNone/>
              <a:defRPr sz="1984" cap="none">
                <a:solidFill>
                  <a:schemeClr val="accent2"/>
                </a:solidFill>
              </a:defRPr>
            </a:lvl1pPr>
            <a:lvl2pPr indent="-228600" lvl="1" marL="914400" algn="l">
              <a:spcBef>
                <a:spcPts val="661"/>
              </a:spcBef>
              <a:spcAft>
                <a:spcPts val="0"/>
              </a:spcAft>
              <a:buSzPts val="1825"/>
              <a:buNone/>
              <a:defRPr sz="1984">
                <a:solidFill>
                  <a:srgbClr val="888888"/>
                </a:solidFill>
              </a:defRPr>
            </a:lvl2pPr>
            <a:lvl3pPr indent="-228600" lvl="2" marL="1371600" algn="l">
              <a:spcBef>
                <a:spcPts val="661"/>
              </a:spcBef>
              <a:spcAft>
                <a:spcPts val="0"/>
              </a:spcAft>
              <a:buSzPts val="1623"/>
              <a:buNone/>
              <a:defRPr sz="1764">
                <a:solidFill>
                  <a:srgbClr val="888888"/>
                </a:solidFill>
              </a:defRPr>
            </a:lvl3pPr>
            <a:lvl4pPr indent="-228600" lvl="3" marL="1828800" algn="l">
              <a:spcBef>
                <a:spcPts val="661"/>
              </a:spcBef>
              <a:spcAft>
                <a:spcPts val="0"/>
              </a:spcAft>
              <a:buSzPts val="1420"/>
              <a:buNone/>
              <a:defRPr sz="1543">
                <a:solidFill>
                  <a:srgbClr val="888888"/>
                </a:solidFill>
              </a:defRPr>
            </a:lvl4pPr>
            <a:lvl5pPr indent="-228600" lvl="4" marL="2286000" algn="l">
              <a:spcBef>
                <a:spcPts val="661"/>
              </a:spcBef>
              <a:spcAft>
                <a:spcPts val="0"/>
              </a:spcAft>
              <a:buSzPts val="1420"/>
              <a:buNone/>
              <a:defRPr sz="1543">
                <a:solidFill>
                  <a:srgbClr val="888888"/>
                </a:solidFill>
              </a:defRPr>
            </a:lvl5pPr>
            <a:lvl6pPr indent="-228600" lvl="5" marL="2743200" algn="l">
              <a:spcBef>
                <a:spcPts val="661"/>
              </a:spcBef>
              <a:spcAft>
                <a:spcPts val="0"/>
              </a:spcAft>
              <a:buSzPts val="1420"/>
              <a:buNone/>
              <a:defRPr sz="1543">
                <a:solidFill>
                  <a:srgbClr val="888888"/>
                </a:solidFill>
              </a:defRPr>
            </a:lvl6pPr>
            <a:lvl7pPr indent="-228600" lvl="6" marL="3200400" algn="l">
              <a:spcBef>
                <a:spcPts val="661"/>
              </a:spcBef>
              <a:spcAft>
                <a:spcPts val="0"/>
              </a:spcAft>
              <a:buSzPts val="1420"/>
              <a:buNone/>
              <a:defRPr sz="1543">
                <a:solidFill>
                  <a:srgbClr val="888888"/>
                </a:solidFill>
              </a:defRPr>
            </a:lvl7pPr>
            <a:lvl8pPr indent="-228600" lvl="7" marL="3657600" algn="l">
              <a:spcBef>
                <a:spcPts val="661"/>
              </a:spcBef>
              <a:spcAft>
                <a:spcPts val="0"/>
              </a:spcAft>
              <a:buSzPts val="1420"/>
              <a:buNone/>
              <a:defRPr sz="1543">
                <a:solidFill>
                  <a:srgbClr val="888888"/>
                </a:solidFill>
              </a:defRPr>
            </a:lvl8pPr>
            <a:lvl9pPr indent="-228600" lvl="8" marL="4114800" algn="l">
              <a:spcBef>
                <a:spcPts val="661"/>
              </a:spcBef>
              <a:spcAft>
                <a:spcPts val="661"/>
              </a:spcAft>
              <a:buSzPts val="1420"/>
              <a:buNone/>
              <a:defRPr sz="1543">
                <a:solidFill>
                  <a:srgbClr val="888888"/>
                </a:solidFill>
              </a:defRPr>
            </a:lvl9pPr>
          </a:lstStyle>
          <a:p/>
        </p:txBody>
      </p:sp>
      <p:sp>
        <p:nvSpPr>
          <p:cNvPr id="29" name="Google Shape;29;p3"/>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4"/>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5"/>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640724" y="2455961"/>
            <a:ext cx="8808147" cy="400227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0" name="Google Shape;40;p5"/>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3" name="Shape 43"/>
        <p:cNvGrpSpPr/>
        <p:nvPr/>
      </p:nvGrpSpPr>
      <p:grpSpPr>
        <a:xfrm>
          <a:off x="0" y="0"/>
          <a:ext cx="0" cy="0"/>
          <a:chOff x="0" y="0"/>
          <a:chExt cx="0" cy="0"/>
        </a:xfrm>
      </p:grpSpPr>
      <p:sp>
        <p:nvSpPr>
          <p:cNvPr id="44" name="Google Shape;44;p6"/>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640724" y="2455960"/>
            <a:ext cx="4298958"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7" name="Google Shape;47;p6"/>
          <p:cNvSpPr txBox="1"/>
          <p:nvPr>
            <p:ph idx="2" type="body"/>
          </p:nvPr>
        </p:nvSpPr>
        <p:spPr>
          <a:xfrm>
            <a:off x="5140945" y="2455961"/>
            <a:ext cx="4307926"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8" name="Google Shape;48;p6"/>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7"/>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086"/>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978097" y="2455961"/>
            <a:ext cx="3961584"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5" name="Google Shape;55;p7"/>
          <p:cNvSpPr txBox="1"/>
          <p:nvPr>
            <p:ph idx="2" type="body"/>
          </p:nvPr>
        </p:nvSpPr>
        <p:spPr>
          <a:xfrm>
            <a:off x="640724" y="3225430"/>
            <a:ext cx="4298958"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6" name="Google Shape;56;p7"/>
          <p:cNvSpPr txBox="1"/>
          <p:nvPr>
            <p:ph idx="3" type="body"/>
          </p:nvPr>
        </p:nvSpPr>
        <p:spPr>
          <a:xfrm>
            <a:off x="5478318" y="2455961"/>
            <a:ext cx="3970552"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7" name="Google Shape;57;p7"/>
          <p:cNvSpPr txBox="1"/>
          <p:nvPr>
            <p:ph idx="4" type="body"/>
          </p:nvPr>
        </p:nvSpPr>
        <p:spPr>
          <a:xfrm>
            <a:off x="5140945" y="3225430"/>
            <a:ext cx="4307926"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8" name="Google Shape;58;p7"/>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1" name="Shape 61"/>
        <p:cNvGrpSpPr/>
        <p:nvPr/>
      </p:nvGrpSpPr>
      <p:grpSpPr>
        <a:xfrm>
          <a:off x="0" y="0"/>
          <a:ext cx="0" cy="0"/>
          <a:chOff x="0" y="0"/>
          <a:chExt cx="0" cy="0"/>
        </a:xfrm>
      </p:grpSpPr>
      <p:sp>
        <p:nvSpPr>
          <p:cNvPr id="62" name="Google Shape;62;p8"/>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9"/>
          <p:cNvSpPr/>
          <p:nvPr/>
        </p:nvSpPr>
        <p:spPr>
          <a:xfrm>
            <a:off x="499012" y="5668073"/>
            <a:ext cx="9082602" cy="140512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txBox="1"/>
          <p:nvPr>
            <p:ph type="title"/>
          </p:nvPr>
        </p:nvSpPr>
        <p:spPr>
          <a:xfrm>
            <a:off x="640901" y="5800707"/>
            <a:ext cx="3898883" cy="76006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FBFFF"/>
              </a:buClr>
              <a:buSzPts val="2205"/>
              <a:buFont typeface="Gill Sans"/>
              <a:buNone/>
              <a:defRPr b="0" sz="2205">
                <a:solidFill>
                  <a:srgbClr val="1FB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 type="body"/>
          </p:nvPr>
        </p:nvSpPr>
        <p:spPr>
          <a:xfrm>
            <a:off x="492124" y="662712"/>
            <a:ext cx="9084469" cy="4635013"/>
          </a:xfrm>
          <a:prstGeom prst="rect">
            <a:avLst/>
          </a:prstGeom>
          <a:noFill/>
          <a:ln>
            <a:noFill/>
          </a:ln>
        </p:spPr>
        <p:txBody>
          <a:bodyPr anchorCtr="0" anchor="ctr" bIns="45700" lIns="91425" spcFirstLastPara="1" rIns="91425" wrap="square" tIns="45700">
            <a:normAutofit/>
          </a:bodyPr>
          <a:lstStyle>
            <a:lvl1pPr indent="-357416" lvl="0" marL="457200" algn="l">
              <a:spcBef>
                <a:spcPts val="441"/>
              </a:spcBef>
              <a:spcAft>
                <a:spcPts val="0"/>
              </a:spcAft>
              <a:buSzPts val="2029"/>
              <a:buChar char="◼"/>
              <a:defRPr sz="2205">
                <a:solidFill>
                  <a:schemeClr val="dk2"/>
                </a:solidFill>
              </a:defRPr>
            </a:lvl1pPr>
            <a:lvl2pPr indent="-344505" lvl="1" marL="914400" algn="l">
              <a:spcBef>
                <a:spcPts val="661"/>
              </a:spcBef>
              <a:spcAft>
                <a:spcPts val="0"/>
              </a:spcAft>
              <a:buSzPts val="1825"/>
              <a:buChar char="◼"/>
              <a:defRPr sz="1984">
                <a:solidFill>
                  <a:schemeClr val="dk2"/>
                </a:solidFill>
              </a:defRPr>
            </a:lvl2pPr>
            <a:lvl3pPr indent="-331652" lvl="2" marL="1371600" algn="l">
              <a:spcBef>
                <a:spcPts val="661"/>
              </a:spcBef>
              <a:spcAft>
                <a:spcPts val="0"/>
              </a:spcAft>
              <a:buSzPts val="1623"/>
              <a:buChar char="◼"/>
              <a:defRPr sz="1764">
                <a:solidFill>
                  <a:schemeClr val="dk2"/>
                </a:solidFill>
              </a:defRPr>
            </a:lvl3pPr>
            <a:lvl4pPr indent="-318742" lvl="3" marL="1828800" algn="l">
              <a:spcBef>
                <a:spcPts val="661"/>
              </a:spcBef>
              <a:spcAft>
                <a:spcPts val="0"/>
              </a:spcAft>
              <a:buSzPts val="1420"/>
              <a:buChar char="◼"/>
              <a:defRPr sz="1543">
                <a:solidFill>
                  <a:schemeClr val="dk2"/>
                </a:solidFill>
              </a:defRPr>
            </a:lvl4pPr>
            <a:lvl5pPr indent="-318741" lvl="4" marL="2286000" algn="l">
              <a:spcBef>
                <a:spcPts val="661"/>
              </a:spcBef>
              <a:spcAft>
                <a:spcPts val="0"/>
              </a:spcAft>
              <a:buSzPts val="1420"/>
              <a:buChar char="◼"/>
              <a:defRPr sz="1543">
                <a:solidFill>
                  <a:schemeClr val="dk2"/>
                </a:solidFill>
              </a:defRPr>
            </a:lvl5pPr>
            <a:lvl6pPr indent="-318741" lvl="5" marL="2743200" algn="l">
              <a:spcBef>
                <a:spcPts val="661"/>
              </a:spcBef>
              <a:spcAft>
                <a:spcPts val="0"/>
              </a:spcAft>
              <a:buSzPts val="1420"/>
              <a:buChar char="◼"/>
              <a:defRPr sz="1543">
                <a:solidFill>
                  <a:schemeClr val="dk2"/>
                </a:solidFill>
              </a:defRPr>
            </a:lvl6pPr>
            <a:lvl7pPr indent="-318741" lvl="6" marL="3200400" algn="l">
              <a:spcBef>
                <a:spcPts val="661"/>
              </a:spcBef>
              <a:spcAft>
                <a:spcPts val="0"/>
              </a:spcAft>
              <a:buSzPts val="1420"/>
              <a:buChar char="◼"/>
              <a:defRPr sz="1543">
                <a:solidFill>
                  <a:schemeClr val="dk2"/>
                </a:solidFill>
              </a:defRPr>
            </a:lvl7pPr>
            <a:lvl8pPr indent="-318742" lvl="7" marL="3657600" algn="l">
              <a:spcBef>
                <a:spcPts val="661"/>
              </a:spcBef>
              <a:spcAft>
                <a:spcPts val="0"/>
              </a:spcAft>
              <a:buSzPts val="1420"/>
              <a:buChar char="◼"/>
              <a:defRPr sz="1543">
                <a:solidFill>
                  <a:schemeClr val="dk2"/>
                </a:solidFill>
              </a:defRPr>
            </a:lvl8pPr>
            <a:lvl9pPr indent="-318742" lvl="8" marL="4114800" algn="l">
              <a:spcBef>
                <a:spcPts val="661"/>
              </a:spcBef>
              <a:spcAft>
                <a:spcPts val="661"/>
              </a:spcAft>
              <a:buSzPts val="1420"/>
              <a:buChar char="◼"/>
              <a:defRPr sz="1543">
                <a:solidFill>
                  <a:schemeClr val="dk2"/>
                </a:solidFill>
              </a:defRPr>
            </a:lvl9pPr>
          </a:lstStyle>
          <a:p/>
        </p:txBody>
      </p:sp>
      <p:sp>
        <p:nvSpPr>
          <p:cNvPr id="71" name="Google Shape;71;p9"/>
          <p:cNvSpPr txBox="1"/>
          <p:nvPr>
            <p:ph idx="2" type="body"/>
          </p:nvPr>
        </p:nvSpPr>
        <p:spPr>
          <a:xfrm>
            <a:off x="4746644" y="5800706"/>
            <a:ext cx="4702227" cy="760063"/>
          </a:xfrm>
          <a:prstGeom prst="rect">
            <a:avLst/>
          </a:prstGeom>
          <a:noFill/>
          <a:ln>
            <a:noFill/>
          </a:ln>
        </p:spPr>
        <p:txBody>
          <a:bodyPr anchorCtr="0" anchor="ctr" bIns="45700" lIns="91425" spcFirstLastPara="1" rIns="91425" wrap="square" tIns="45700">
            <a:normAutofit/>
          </a:bodyPr>
          <a:lstStyle>
            <a:lvl1pPr indent="-228600" lvl="0" marL="457200" algn="r">
              <a:spcBef>
                <a:spcPts val="243"/>
              </a:spcBef>
              <a:spcAft>
                <a:spcPts val="0"/>
              </a:spcAft>
              <a:buSzPts val="1116"/>
              <a:buNone/>
              <a:defRPr sz="1213">
                <a:solidFill>
                  <a:schemeClr val="lt1"/>
                </a:solidFill>
              </a:defRPr>
            </a:lvl1pPr>
            <a:lvl2pPr indent="-228600" lvl="1" marL="914400" algn="l">
              <a:spcBef>
                <a:spcPts val="661"/>
              </a:spcBef>
              <a:spcAft>
                <a:spcPts val="0"/>
              </a:spcAft>
              <a:buSzPts val="1116"/>
              <a:buNone/>
              <a:defRPr sz="121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2" name="Google Shape;72;p9"/>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640724" y="5173592"/>
            <a:ext cx="8808147" cy="6247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46"/>
              <a:buFont typeface="Gill Sans"/>
              <a:buNone/>
              <a:defRPr b="0" sz="2646">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p:nvPr>
            <p:ph idx="2" type="pic"/>
          </p:nvPr>
        </p:nvSpPr>
        <p:spPr>
          <a:xfrm>
            <a:off x="493992" y="661086"/>
            <a:ext cx="9082601" cy="3921212"/>
          </a:xfrm>
          <a:prstGeom prst="rect">
            <a:avLst/>
          </a:prstGeom>
          <a:noFill/>
          <a:ln>
            <a:noFill/>
          </a:ln>
        </p:spPr>
      </p:sp>
      <p:sp>
        <p:nvSpPr>
          <p:cNvPr id="78" name="Google Shape;78;p10"/>
          <p:cNvSpPr txBox="1"/>
          <p:nvPr>
            <p:ph idx="1" type="body"/>
          </p:nvPr>
        </p:nvSpPr>
        <p:spPr>
          <a:xfrm>
            <a:off x="640724" y="5798315"/>
            <a:ext cx="8808147" cy="659924"/>
          </a:xfrm>
          <a:prstGeom prst="rect">
            <a:avLst/>
          </a:prstGeom>
          <a:noFill/>
          <a:ln>
            <a:noFill/>
          </a:ln>
        </p:spPr>
        <p:txBody>
          <a:bodyPr anchorCtr="0" anchor="ctr" bIns="45700" lIns="91425" spcFirstLastPara="1" rIns="91425" wrap="square" tIns="45700">
            <a:normAutofit/>
          </a:bodyPr>
          <a:lstStyle>
            <a:lvl1pPr indent="-228600" lvl="0" marL="457200" algn="l">
              <a:spcBef>
                <a:spcPts val="265"/>
              </a:spcBef>
              <a:spcAft>
                <a:spcPts val="0"/>
              </a:spcAft>
              <a:buSzPts val="1217"/>
              <a:buNone/>
              <a:defRPr sz="1323"/>
            </a:lvl1pPr>
            <a:lvl2pPr indent="-228600" lvl="1" marL="914400" algn="l">
              <a:spcBef>
                <a:spcPts val="661"/>
              </a:spcBef>
              <a:spcAft>
                <a:spcPts val="0"/>
              </a:spcAft>
              <a:buSzPts val="1217"/>
              <a:buNone/>
              <a:defRPr sz="132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9" name="Google Shape;79;p10"/>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3086"/>
              <a:buFont typeface="Gill Sans"/>
              <a:buNone/>
              <a:defRPr b="0" i="0" sz="3086"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640724" y="2455961"/>
            <a:ext cx="8808147" cy="4002278"/>
          </a:xfrm>
          <a:prstGeom prst="rect">
            <a:avLst/>
          </a:prstGeom>
          <a:noFill/>
          <a:ln>
            <a:noFill/>
          </a:ln>
        </p:spPr>
        <p:txBody>
          <a:bodyPr anchorCtr="0" anchor="ctr" bIns="45700" lIns="91425" spcFirstLastPara="1" rIns="91425" wrap="square" tIns="45700">
            <a:normAutofit/>
          </a:bodyPr>
          <a:lstStyle>
            <a:lvl1pPr indent="-344505" lvl="0" marL="457200" marR="0" rtl="0" algn="l">
              <a:spcBef>
                <a:spcPts val="397"/>
              </a:spcBef>
              <a:spcAft>
                <a:spcPts val="0"/>
              </a:spcAft>
              <a:buClr>
                <a:schemeClr val="accent2"/>
              </a:buClr>
              <a:buSzPts val="1825"/>
              <a:buFont typeface="Noto Sans Symbols"/>
              <a:buChar char="◼"/>
              <a:defRPr b="0" i="0" sz="1984" u="none" cap="none" strike="noStrike">
                <a:solidFill>
                  <a:schemeClr val="dk2"/>
                </a:solidFill>
                <a:latin typeface="Gill Sans"/>
                <a:ea typeface="Gill Sans"/>
                <a:cs typeface="Gill Sans"/>
                <a:sym typeface="Gill Sans"/>
              </a:defRPr>
            </a:lvl1pPr>
            <a:lvl2pPr indent="-331652" lvl="1" marL="914400" marR="0" rtl="0" algn="l">
              <a:spcBef>
                <a:spcPts val="661"/>
              </a:spcBef>
              <a:spcAft>
                <a:spcPts val="0"/>
              </a:spcAft>
              <a:buClr>
                <a:schemeClr val="accent2"/>
              </a:buClr>
              <a:buSzPts val="1623"/>
              <a:buFont typeface="Noto Sans Symbols"/>
              <a:buChar char="◼"/>
              <a:defRPr b="0" i="0" sz="1764" u="none" cap="none" strike="noStrike">
                <a:solidFill>
                  <a:schemeClr val="dk2"/>
                </a:solidFill>
                <a:latin typeface="Gill Sans"/>
                <a:ea typeface="Gill Sans"/>
                <a:cs typeface="Gill Sans"/>
                <a:sym typeface="Gill Sans"/>
              </a:defRPr>
            </a:lvl2pPr>
            <a:lvl3pPr indent="-318742" lvl="2" marL="1371600" marR="0" rtl="0" algn="l">
              <a:spcBef>
                <a:spcPts val="661"/>
              </a:spcBef>
              <a:spcAft>
                <a:spcPts val="0"/>
              </a:spcAft>
              <a:buClr>
                <a:schemeClr val="accent2"/>
              </a:buClr>
              <a:buSzPts val="1420"/>
              <a:buFont typeface="Noto Sans Symbols"/>
              <a:buChar char="◼"/>
              <a:defRPr b="0" i="0" sz="1543" u="none" cap="none" strike="noStrike">
                <a:solidFill>
                  <a:schemeClr val="dk2"/>
                </a:solidFill>
                <a:latin typeface="Gill Sans"/>
                <a:ea typeface="Gill Sans"/>
                <a:cs typeface="Gill Sans"/>
                <a:sym typeface="Gill Sans"/>
              </a:defRPr>
            </a:lvl3pPr>
            <a:lvl4pPr indent="-305889" lvl="3" marL="18288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4pPr>
            <a:lvl5pPr indent="-305889" lvl="4" marL="22860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5pPr>
            <a:lvl6pPr indent="-305889" lvl="5" marL="27432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6pPr>
            <a:lvl7pPr indent="-305889" lvl="6" marL="32004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7pPr>
            <a:lvl8pPr indent="-305889" lvl="7" marL="36576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8pPr>
            <a:lvl9pPr indent="-305889" lvl="8" marL="4114800" marR="0" rtl="0" algn="l">
              <a:spcBef>
                <a:spcPts val="661"/>
              </a:spcBef>
              <a:spcAft>
                <a:spcPts val="661"/>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9pPr>
          </a:lstStyle>
          <a:p/>
        </p:txBody>
      </p:sp>
      <p:sp>
        <p:nvSpPr>
          <p:cNvPr id="12" name="Google Shape;12;p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marR="0" rtl="0" algn="r">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marR="0" rtl="0" algn="l">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1pPr>
            <a:lvl2pPr indent="0" lvl="1"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2pPr>
            <a:lvl3pPr indent="0" lvl="2"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3pPr>
            <a:lvl4pPr indent="0" lvl="3"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4pPr>
            <a:lvl5pPr indent="0" lvl="4"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5pPr>
            <a:lvl6pPr indent="0" lvl="5"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6pPr>
            <a:lvl7pPr indent="0" lvl="6"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7pPr>
            <a:lvl8pPr indent="0" lvl="7"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8pPr>
            <a:lvl9pPr indent="0" lvl="8"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15" name="Google Shape;15;p1"/>
          <p:cNvSpPr/>
          <p:nvPr/>
        </p:nvSpPr>
        <p:spPr>
          <a:xfrm>
            <a:off x="493990" y="486479"/>
            <a:ext cx="2998511" cy="1190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588126" y="486479"/>
            <a:ext cx="2988469" cy="11905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546079" y="486479"/>
            <a:ext cx="2988469" cy="11905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 type="body"/>
          </p:nvPr>
        </p:nvSpPr>
        <p:spPr>
          <a:xfrm>
            <a:off x="492775" y="4901488"/>
            <a:ext cx="9095100" cy="662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25"/>
              <a:buNone/>
            </a:pPr>
            <a:r>
              <a:rPr lang="es-CL"/>
              <a:t>Aguilera F, Allendes C, Guzman J, Menares E, Muñoz F, Reyes O-V. </a:t>
            </a:r>
            <a:endParaRPr/>
          </a:p>
        </p:txBody>
      </p:sp>
      <p:pic>
        <p:nvPicPr>
          <p:cNvPr descr="CIRCULO BICE VIDA | Salud | Hospital Clínico San Borja Arriarán" id="101" name="Google Shape;101;p13"/>
          <p:cNvPicPr preferRelativeResize="0"/>
          <p:nvPr/>
        </p:nvPicPr>
        <p:blipFill rotWithShape="1">
          <a:blip r:embed="rId3">
            <a:alphaModFix/>
          </a:blip>
          <a:srcRect b="0" l="17514" r="14986" t="0"/>
          <a:stretch/>
        </p:blipFill>
        <p:spPr>
          <a:xfrm>
            <a:off x="575824" y="757924"/>
            <a:ext cx="1845450" cy="2050500"/>
          </a:xfrm>
          <a:prstGeom prst="rect">
            <a:avLst/>
          </a:prstGeom>
          <a:noFill/>
          <a:ln>
            <a:noFill/>
          </a:ln>
        </p:spPr>
      </p:pic>
      <p:pic>
        <p:nvPicPr>
          <p:cNvPr descr="Apoyo a las víctimas de los incendios forestales – Laboratorio de Toxinas  Marinas. Universidad de Chile" id="102" name="Google Shape;102;p13"/>
          <p:cNvPicPr preferRelativeResize="0"/>
          <p:nvPr/>
        </p:nvPicPr>
        <p:blipFill rotWithShape="1">
          <a:blip r:embed="rId4">
            <a:alphaModFix/>
          </a:blip>
          <a:srcRect b="12714" l="0" r="0" t="10072"/>
          <a:stretch/>
        </p:blipFill>
        <p:spPr>
          <a:xfrm>
            <a:off x="7416575" y="907675"/>
            <a:ext cx="1845450" cy="1929334"/>
          </a:xfrm>
          <a:prstGeom prst="rect">
            <a:avLst/>
          </a:prstGeom>
          <a:noFill/>
          <a:ln>
            <a:noFill/>
          </a:ln>
        </p:spPr>
      </p:pic>
      <p:pic>
        <p:nvPicPr>
          <p:cNvPr id="103" name="Google Shape;103;p13"/>
          <p:cNvPicPr preferRelativeResize="0"/>
          <p:nvPr/>
        </p:nvPicPr>
        <p:blipFill>
          <a:blip r:embed="rId5">
            <a:alphaModFix/>
          </a:blip>
          <a:stretch>
            <a:fillRect/>
          </a:stretch>
        </p:blipFill>
        <p:spPr>
          <a:xfrm>
            <a:off x="1171774" y="3015099"/>
            <a:ext cx="7737095" cy="1834300"/>
          </a:xfrm>
          <a:prstGeom prst="rect">
            <a:avLst/>
          </a:prstGeom>
          <a:noFill/>
          <a:ln>
            <a:noFill/>
          </a:ln>
        </p:spPr>
      </p:pic>
      <p:sp>
        <p:nvSpPr>
          <p:cNvPr id="104" name="Google Shape;104;p13"/>
          <p:cNvSpPr txBox="1"/>
          <p:nvPr>
            <p:ph idx="1" type="body"/>
          </p:nvPr>
        </p:nvSpPr>
        <p:spPr>
          <a:xfrm>
            <a:off x="564525" y="5768075"/>
            <a:ext cx="90951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25"/>
              <a:buNone/>
            </a:pPr>
            <a:r>
              <a:rPr b="1" lang="es-CL" sz="2984">
                <a:solidFill>
                  <a:schemeClr val="lt1"/>
                </a:solidFill>
              </a:rPr>
              <a:t>A Randomized Trial of Intensive versus Standard  Blood-Pressure Control</a:t>
            </a:r>
            <a:endParaRPr b="1" sz="2984">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 Y EXTERNA</a:t>
            </a:r>
            <a:endParaRPr/>
          </a:p>
        </p:txBody>
      </p:sp>
      <p:sp>
        <p:nvSpPr>
          <p:cNvPr id="180" name="Google Shape;180;p22"/>
          <p:cNvSpPr txBox="1"/>
          <p:nvPr>
            <p:ph idx="1" type="body"/>
          </p:nvPr>
        </p:nvSpPr>
        <p:spPr>
          <a:xfrm>
            <a:off x="562388" y="2268758"/>
            <a:ext cx="8808000" cy="1026000"/>
          </a:xfrm>
          <a:prstGeom prst="rect">
            <a:avLst/>
          </a:prstGeom>
        </p:spPr>
        <p:txBody>
          <a:bodyPr anchorCtr="0" anchor="ctr" bIns="45700" lIns="91425" spcFirstLastPara="1" rIns="91425" wrap="square" tIns="45700">
            <a:normAutofit/>
          </a:bodyPr>
          <a:lstStyle/>
          <a:p>
            <a:pPr indent="0" lvl="0" marL="0" rtl="0" algn="ctr">
              <a:spcBef>
                <a:spcPts val="360"/>
              </a:spcBef>
              <a:spcAft>
                <a:spcPts val="661"/>
              </a:spcAft>
              <a:buNone/>
            </a:pPr>
            <a:r>
              <a:rPr lang="es-CL" sz="2784"/>
              <a:t>CONCEPTOS GENERALES</a:t>
            </a:r>
            <a:endParaRPr sz="2784"/>
          </a:p>
        </p:txBody>
      </p:sp>
      <p:graphicFrame>
        <p:nvGraphicFramePr>
          <p:cNvPr id="181" name="Google Shape;181;p22"/>
          <p:cNvGraphicFramePr/>
          <p:nvPr/>
        </p:nvGraphicFramePr>
        <p:xfrm>
          <a:off x="557988" y="3428988"/>
          <a:ext cx="3000000" cy="3000000"/>
        </p:xfrm>
        <a:graphic>
          <a:graphicData uri="http://schemas.openxmlformats.org/drawingml/2006/table">
            <a:tbl>
              <a:tblPr>
                <a:noFill/>
                <a:tableStyleId>{ECA3795A-ABD1-40D6-B11C-BF180509141F}</a:tableStyleId>
              </a:tblPr>
              <a:tblGrid>
                <a:gridCol w="4482325"/>
                <a:gridCol w="4482325"/>
              </a:tblGrid>
              <a:tr h="460525">
                <a:tc>
                  <a:txBody>
                    <a:bodyPr/>
                    <a:lstStyle/>
                    <a:p>
                      <a:pPr indent="0" lvl="0" marL="0" rtl="0" algn="ctr">
                        <a:spcBef>
                          <a:spcPts val="0"/>
                        </a:spcBef>
                        <a:spcAft>
                          <a:spcPts val="0"/>
                        </a:spcAft>
                        <a:buNone/>
                      </a:pPr>
                      <a:r>
                        <a:rPr lang="es-CL" sz="2400"/>
                        <a:t>VALIDEZ INTERNA</a:t>
                      </a:r>
                      <a:endParaRPr sz="24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rPr lang="es-CL" sz="2400"/>
                        <a:t>VALIDEZ EXTERNA</a:t>
                      </a:r>
                      <a:endParaRPr sz="24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6B26B"/>
                    </a:solidFill>
                  </a:tcPr>
                </a:tc>
              </a:tr>
              <a:tr h="991975">
                <a:tc>
                  <a:txBody>
                    <a:bodyPr/>
                    <a:lstStyle/>
                    <a:p>
                      <a:pPr indent="0" lvl="0" marL="0" rtl="0" algn="just">
                        <a:spcBef>
                          <a:spcPts val="360"/>
                        </a:spcBef>
                        <a:spcAft>
                          <a:spcPts val="0"/>
                        </a:spcAft>
                        <a:buNone/>
                      </a:pPr>
                      <a:r>
                        <a:rPr lang="es-CL" sz="2400">
                          <a:solidFill>
                            <a:schemeClr val="dk2"/>
                          </a:solidFill>
                          <a:latin typeface="Gill Sans"/>
                          <a:ea typeface="Gill Sans"/>
                          <a:cs typeface="Gill Sans"/>
                          <a:sym typeface="Gill Sans"/>
                        </a:rPr>
                        <a:t>Grado en el que los  resultados de un estudio son correctos para los sujetos  estudiados.  Responde a la pregunta: ¿Son válidos los resultados del estudio?</a:t>
                      </a:r>
                      <a:endParaRPr sz="24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spcBef>
                          <a:spcPts val="360"/>
                        </a:spcBef>
                        <a:spcAft>
                          <a:spcPts val="0"/>
                        </a:spcAft>
                        <a:buClr>
                          <a:schemeClr val="dk1"/>
                        </a:buClr>
                        <a:buSzPts val="1100"/>
                        <a:buFont typeface="Arial"/>
                        <a:buNone/>
                      </a:pPr>
                      <a:r>
                        <a:rPr lang="es-CL" sz="2400">
                          <a:solidFill>
                            <a:schemeClr val="dk2"/>
                          </a:solidFill>
                          <a:latin typeface="Gill Sans"/>
                          <a:ea typeface="Gill Sans"/>
                          <a:cs typeface="Gill Sans"/>
                          <a:sym typeface="Gill Sans"/>
                        </a:rPr>
                        <a:t>Capacidad de extrapolación de los resultados del estudio a la población.</a:t>
                      </a:r>
                      <a:endParaRPr sz="24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188" name="Google Shape;188;p23"/>
          <p:cNvGrpSpPr/>
          <p:nvPr/>
        </p:nvGrpSpPr>
        <p:grpSpPr>
          <a:xfrm>
            <a:off x="519423" y="5913848"/>
            <a:ext cx="9060293" cy="997168"/>
            <a:chOff x="1593000" y="2322568"/>
            <a:chExt cx="5957975" cy="643500"/>
          </a:xfrm>
        </p:grpSpPr>
        <p:sp>
          <p:nvSpPr>
            <p:cNvPr id="189" name="Google Shape;189;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90" name="Google Shape;190;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91" name="Google Shape;191;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92" name="Google Shape;192;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 ha evitado el sesgo de expectativa?</a:t>
              </a:r>
              <a:endParaRPr sz="2000">
                <a:solidFill>
                  <a:schemeClr val="lt1"/>
                </a:solidFill>
                <a:latin typeface="Roboto"/>
                <a:ea typeface="Roboto"/>
                <a:cs typeface="Roboto"/>
                <a:sym typeface="Roboto"/>
              </a:endParaRPr>
            </a:p>
          </p:txBody>
        </p:sp>
        <p:sp>
          <p:nvSpPr>
            <p:cNvPr id="193" name="Google Shape;193;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94" name="Google Shape;194;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05</a:t>
              </a:r>
              <a:endParaRPr sz="3400">
                <a:solidFill>
                  <a:srgbClr val="FFFFFF"/>
                </a:solidFill>
                <a:latin typeface="Roboto Thin"/>
                <a:ea typeface="Roboto Thin"/>
                <a:cs typeface="Roboto Thin"/>
                <a:sym typeface="Roboto Thin"/>
              </a:endParaRPr>
            </a:p>
          </p:txBody>
        </p:sp>
        <p:sp>
          <p:nvSpPr>
            <p:cNvPr id="195" name="Google Shape;195;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No es doble ciego.</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Pacientes y tratantes sabían a qué grupo pertenecían.  </a:t>
              </a:r>
              <a:endParaRPr sz="1800">
                <a:solidFill>
                  <a:srgbClr val="0B7140"/>
                </a:solidFill>
                <a:latin typeface="Roboto"/>
                <a:ea typeface="Roboto"/>
                <a:cs typeface="Roboto"/>
                <a:sym typeface="Roboto"/>
              </a:endParaRPr>
            </a:p>
          </p:txBody>
        </p:sp>
      </p:grpSp>
      <p:grpSp>
        <p:nvGrpSpPr>
          <p:cNvPr id="196" name="Google Shape;196;p23"/>
          <p:cNvGrpSpPr/>
          <p:nvPr/>
        </p:nvGrpSpPr>
        <p:grpSpPr>
          <a:xfrm>
            <a:off x="519423" y="5053671"/>
            <a:ext cx="9060293" cy="860231"/>
            <a:chOff x="1593000" y="2322568"/>
            <a:chExt cx="5957975" cy="643500"/>
          </a:xfrm>
        </p:grpSpPr>
        <p:sp>
          <p:nvSpPr>
            <p:cNvPr id="197" name="Google Shape;197;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8" name="Google Shape;198;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9" name="Google Shape;199;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0" name="Google Shape;200;p23"/>
            <p:cNvSpPr/>
            <p:nvPr/>
          </p:nvSpPr>
          <p:spPr>
            <a:xfrm>
              <a:off x="2365074" y="2468978"/>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Aleatorización</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201" name="Google Shape;201;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2" name="Google Shape;202;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04</a:t>
              </a:r>
              <a:endParaRPr sz="2900">
                <a:solidFill>
                  <a:srgbClr val="FFFFFF"/>
                </a:solidFill>
                <a:latin typeface="Roboto Thin"/>
                <a:ea typeface="Roboto Thin"/>
                <a:cs typeface="Roboto Thin"/>
                <a:sym typeface="Roboto Thin"/>
              </a:endParaRPr>
            </a:p>
          </p:txBody>
        </p:sp>
        <p:sp>
          <p:nvSpPr>
            <p:cNvPr id="203" name="Google Shape;203;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¿Sesgo de selección?</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No se describe método de aleatorización</a:t>
              </a:r>
              <a:endParaRPr sz="1800">
                <a:solidFill>
                  <a:srgbClr val="0B7140"/>
                </a:solidFill>
                <a:latin typeface="Roboto"/>
                <a:ea typeface="Roboto"/>
                <a:cs typeface="Roboto"/>
                <a:sym typeface="Roboto"/>
              </a:endParaRPr>
            </a:p>
          </p:txBody>
        </p:sp>
      </p:grpSp>
      <p:grpSp>
        <p:nvGrpSpPr>
          <p:cNvPr id="204" name="Google Shape;204;p23"/>
          <p:cNvGrpSpPr/>
          <p:nvPr/>
        </p:nvGrpSpPr>
        <p:grpSpPr>
          <a:xfrm>
            <a:off x="519423" y="4193446"/>
            <a:ext cx="9060293" cy="860231"/>
            <a:chOff x="1593000" y="2322568"/>
            <a:chExt cx="5957975" cy="643500"/>
          </a:xfrm>
        </p:grpSpPr>
        <p:sp>
          <p:nvSpPr>
            <p:cNvPr id="205" name="Google Shape;205;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6" name="Google Shape;206;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7" name="Google Shape;207;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8" name="Google Shape;208;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Clr>
                  <a:schemeClr val="dk1"/>
                </a:buClr>
                <a:buSzPts val="1100"/>
                <a:buFont typeface="Arial"/>
                <a:buNone/>
              </a:pPr>
              <a:r>
                <a:rPr lang="es-CL" sz="1900">
                  <a:solidFill>
                    <a:schemeClr val="lt1"/>
                  </a:solidFill>
                  <a:latin typeface="Gill Sans"/>
                  <a:ea typeface="Gill Sans"/>
                  <a:cs typeface="Gill Sans"/>
                  <a:sym typeface="Gill Sans"/>
                </a:rPr>
                <a:t>¿Incluye un espectro adecuado de participantes?</a:t>
              </a:r>
              <a:endParaRPr sz="1100">
                <a:solidFill>
                  <a:srgbClr val="FFFFFF"/>
                </a:solidFill>
                <a:latin typeface="Roboto"/>
                <a:ea typeface="Roboto"/>
                <a:cs typeface="Roboto"/>
                <a:sym typeface="Roboto"/>
              </a:endParaRPr>
            </a:p>
          </p:txBody>
        </p:sp>
        <p:sp>
          <p:nvSpPr>
            <p:cNvPr id="209" name="Google Shape;209;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0" name="Google Shape;210;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03</a:t>
              </a:r>
              <a:endParaRPr sz="2900">
                <a:solidFill>
                  <a:srgbClr val="FFFFFF"/>
                </a:solidFill>
                <a:latin typeface="Roboto Thin"/>
                <a:ea typeface="Roboto Thin"/>
                <a:cs typeface="Roboto Thin"/>
                <a:sym typeface="Roboto Thin"/>
              </a:endParaRPr>
            </a:p>
          </p:txBody>
        </p:sp>
        <p:sp>
          <p:nvSpPr>
            <p:cNvPr id="211" name="Google Shape;211;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Buen tamaño muestral </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Poblaciones comparables entre sí</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Criterios de exclusión</a:t>
              </a:r>
              <a:endParaRPr sz="1800">
                <a:solidFill>
                  <a:srgbClr val="0B7140"/>
                </a:solidFill>
                <a:latin typeface="Roboto"/>
                <a:ea typeface="Roboto"/>
                <a:cs typeface="Roboto"/>
                <a:sym typeface="Roboto"/>
              </a:endParaRPr>
            </a:p>
          </p:txBody>
        </p:sp>
      </p:grpSp>
      <p:grpSp>
        <p:nvGrpSpPr>
          <p:cNvPr id="212" name="Google Shape;212;p23"/>
          <p:cNvGrpSpPr/>
          <p:nvPr/>
        </p:nvGrpSpPr>
        <p:grpSpPr>
          <a:xfrm>
            <a:off x="519423" y="3333221"/>
            <a:ext cx="9060293" cy="860231"/>
            <a:chOff x="1593000" y="2322568"/>
            <a:chExt cx="5957975" cy="643500"/>
          </a:xfrm>
        </p:grpSpPr>
        <p:sp>
          <p:nvSpPr>
            <p:cNvPr id="213" name="Google Shape;213;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4" name="Google Shape;214;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5" name="Google Shape;215;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6" name="Google Shape;216;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 ha comparado con otro estudio?</a:t>
              </a:r>
              <a:endParaRPr sz="2000">
                <a:solidFill>
                  <a:schemeClr val="lt1"/>
                </a:solidFill>
                <a:latin typeface="Gill Sans"/>
                <a:ea typeface="Gill Sans"/>
                <a:cs typeface="Gill Sans"/>
                <a:sym typeface="Gill Sans"/>
              </a:endParaRPr>
            </a:p>
          </p:txBody>
        </p:sp>
        <p:sp>
          <p:nvSpPr>
            <p:cNvPr id="217" name="Google Shape;217;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8" name="Google Shape;218;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02</a:t>
              </a:r>
              <a:endParaRPr sz="2900">
                <a:solidFill>
                  <a:srgbClr val="FFFFFF"/>
                </a:solidFill>
                <a:latin typeface="Roboto Thin"/>
                <a:ea typeface="Roboto Thin"/>
                <a:cs typeface="Roboto Thin"/>
                <a:sym typeface="Roboto Thin"/>
              </a:endParaRPr>
            </a:p>
          </p:txBody>
        </p:sp>
        <p:sp>
          <p:nvSpPr>
            <p:cNvPr id="219" name="Google Shape;219;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No hay estudios para comparar. </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Se compara con ACCORD → ¿Son comparables?</a:t>
              </a:r>
              <a:endParaRPr sz="1800">
                <a:solidFill>
                  <a:srgbClr val="0B7140"/>
                </a:solidFill>
                <a:latin typeface="Roboto"/>
                <a:ea typeface="Roboto"/>
                <a:cs typeface="Roboto"/>
                <a:sym typeface="Roboto"/>
              </a:endParaRPr>
            </a:p>
          </p:txBody>
        </p:sp>
      </p:grpSp>
      <p:grpSp>
        <p:nvGrpSpPr>
          <p:cNvPr id="220" name="Google Shape;220;p23"/>
          <p:cNvGrpSpPr/>
          <p:nvPr/>
        </p:nvGrpSpPr>
        <p:grpSpPr>
          <a:xfrm>
            <a:off x="519498" y="2472945"/>
            <a:ext cx="9060293" cy="860231"/>
            <a:chOff x="1593000" y="2322568"/>
            <a:chExt cx="5957975" cy="643500"/>
          </a:xfrm>
        </p:grpSpPr>
        <p:sp>
          <p:nvSpPr>
            <p:cNvPr id="221" name="Google Shape;221;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2" name="Google Shape;222;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3" name="Google Shape;223;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4" name="Google Shape;224;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rPr lang="es-CL" sz="2000">
                  <a:solidFill>
                    <a:srgbClr val="FFFFFF"/>
                  </a:solidFill>
                  <a:latin typeface="Gill Sans"/>
                  <a:ea typeface="Gill Sans"/>
                  <a:cs typeface="Gill Sans"/>
                  <a:sym typeface="Gill Sans"/>
                </a:rPr>
                <a:t>¿Para qué sirve?</a:t>
              </a:r>
              <a:endParaRPr sz="2000">
                <a:solidFill>
                  <a:srgbClr val="FFFFFF"/>
                </a:solidFill>
                <a:latin typeface="Gill Sans"/>
                <a:ea typeface="Gill Sans"/>
                <a:cs typeface="Gill Sans"/>
                <a:sym typeface="Gill Sans"/>
              </a:endParaRPr>
            </a:p>
          </p:txBody>
        </p:sp>
        <p:sp>
          <p:nvSpPr>
            <p:cNvPr id="225" name="Google Shape;225;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26" name="Google Shape;226;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01</a:t>
              </a:r>
              <a:endParaRPr sz="2900">
                <a:solidFill>
                  <a:srgbClr val="FFFFFF"/>
                </a:solidFill>
                <a:latin typeface="Roboto Thin"/>
                <a:ea typeface="Roboto Thin"/>
                <a:cs typeface="Roboto Thin"/>
                <a:sym typeface="Roboto Thin"/>
              </a:endParaRPr>
            </a:p>
          </p:txBody>
        </p:sp>
        <p:sp>
          <p:nvSpPr>
            <p:cNvPr id="227" name="Google Shape;227;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Objetivo claro</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Outcomes bien definidos</a:t>
              </a:r>
              <a:endParaRPr sz="1800">
                <a:solidFill>
                  <a:srgbClr val="0B7140"/>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234" name="Google Shape;234;p24"/>
          <p:cNvGrpSpPr/>
          <p:nvPr/>
        </p:nvGrpSpPr>
        <p:grpSpPr>
          <a:xfrm>
            <a:off x="519498" y="2489495"/>
            <a:ext cx="9060293" cy="860231"/>
            <a:chOff x="1593000" y="2322568"/>
            <a:chExt cx="5957975" cy="643500"/>
          </a:xfrm>
        </p:grpSpPr>
        <p:sp>
          <p:nvSpPr>
            <p:cNvPr id="235" name="Google Shape;235;p24"/>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6" name="Google Shape;236;p24"/>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7" name="Google Shape;237;p24"/>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8" name="Google Shape;238;p24"/>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de ejecución</a:t>
              </a:r>
              <a:endParaRPr sz="2300">
                <a:solidFill>
                  <a:schemeClr val="lt1"/>
                </a:solidFill>
                <a:latin typeface="Gill Sans"/>
                <a:ea typeface="Gill Sans"/>
                <a:cs typeface="Gill Sans"/>
                <a:sym typeface="Gill Sans"/>
              </a:endParaRPr>
            </a:p>
          </p:txBody>
        </p:sp>
        <p:sp>
          <p:nvSpPr>
            <p:cNvPr id="239" name="Google Shape;239;p24"/>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0" name="Google Shape;240;p24"/>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06</a:t>
              </a:r>
              <a:endParaRPr sz="2900">
                <a:solidFill>
                  <a:srgbClr val="FFFFFF"/>
                </a:solidFill>
                <a:latin typeface="Roboto Thin"/>
                <a:ea typeface="Roboto Thin"/>
                <a:cs typeface="Roboto Thin"/>
                <a:sym typeface="Roboto Thin"/>
              </a:endParaRPr>
            </a:p>
          </p:txBody>
        </p:sp>
        <p:sp>
          <p:nvSpPr>
            <p:cNvPr id="241" name="Google Shape;241;p24"/>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Uso de distintos fármacos</a:t>
              </a:r>
              <a:endParaRPr sz="1800">
                <a:solidFill>
                  <a:srgbClr val="0B7140"/>
                </a:solidFill>
                <a:latin typeface="Roboto"/>
                <a:ea typeface="Roboto"/>
                <a:cs typeface="Roboto"/>
                <a:sym typeface="Roboto"/>
              </a:endParaRPr>
            </a:p>
          </p:txBody>
        </p:sp>
      </p:grpSp>
      <p:grpSp>
        <p:nvGrpSpPr>
          <p:cNvPr id="242" name="Google Shape;242;p24"/>
          <p:cNvGrpSpPr/>
          <p:nvPr/>
        </p:nvGrpSpPr>
        <p:grpSpPr>
          <a:xfrm>
            <a:off x="519511" y="3349720"/>
            <a:ext cx="9060293" cy="860231"/>
            <a:chOff x="1593000" y="2322568"/>
            <a:chExt cx="5957975" cy="643500"/>
          </a:xfrm>
        </p:grpSpPr>
        <p:sp>
          <p:nvSpPr>
            <p:cNvPr id="243" name="Google Shape;243;p24"/>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4" name="Google Shape;244;p24"/>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5" name="Google Shape;245;p24"/>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6" name="Google Shape;246;p24"/>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del examinador</a:t>
              </a:r>
              <a:endParaRPr sz="2200">
                <a:solidFill>
                  <a:schemeClr val="lt1"/>
                </a:solidFill>
                <a:latin typeface="Gill Sans"/>
                <a:ea typeface="Gill Sans"/>
                <a:cs typeface="Gill Sans"/>
                <a:sym typeface="Gill Sans"/>
              </a:endParaRPr>
            </a:p>
          </p:txBody>
        </p:sp>
        <p:sp>
          <p:nvSpPr>
            <p:cNvPr id="247" name="Google Shape;247;p24"/>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8" name="Google Shape;248;p24"/>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07</a:t>
              </a:r>
              <a:endParaRPr sz="2900">
                <a:solidFill>
                  <a:srgbClr val="FFFFFF"/>
                </a:solidFill>
                <a:latin typeface="Roboto Thin"/>
                <a:ea typeface="Roboto Thin"/>
                <a:cs typeface="Roboto Thin"/>
                <a:sym typeface="Roboto Thin"/>
              </a:endParaRPr>
            </a:p>
          </p:txBody>
        </p:sp>
        <p:sp>
          <p:nvSpPr>
            <p:cNvPr id="249" name="Google Shape;249;p24"/>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Examinador conoce la condición clínica del paciente</a:t>
              </a:r>
              <a:endParaRPr sz="1800">
                <a:solidFill>
                  <a:srgbClr val="0B7140"/>
                </a:solidFill>
                <a:latin typeface="Roboto"/>
                <a:ea typeface="Roboto"/>
                <a:cs typeface="Roboto"/>
                <a:sym typeface="Roboto"/>
              </a:endParaRPr>
            </a:p>
          </p:txBody>
        </p:sp>
      </p:grpSp>
      <p:grpSp>
        <p:nvGrpSpPr>
          <p:cNvPr id="250" name="Google Shape;250;p24"/>
          <p:cNvGrpSpPr/>
          <p:nvPr/>
        </p:nvGrpSpPr>
        <p:grpSpPr>
          <a:xfrm>
            <a:off x="519498" y="4209945"/>
            <a:ext cx="9060293" cy="860231"/>
            <a:chOff x="1593000" y="2322568"/>
            <a:chExt cx="5957975" cy="643500"/>
          </a:xfrm>
        </p:grpSpPr>
        <p:sp>
          <p:nvSpPr>
            <p:cNvPr id="251" name="Google Shape;251;p24"/>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2" name="Google Shape;252;p24"/>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3" name="Google Shape;253;p24"/>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4" name="Google Shape;254;p24"/>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 seguimiento</a:t>
              </a:r>
              <a:endParaRPr sz="2200">
                <a:solidFill>
                  <a:schemeClr val="lt1"/>
                </a:solidFill>
                <a:latin typeface="Gill Sans"/>
                <a:ea typeface="Gill Sans"/>
                <a:cs typeface="Gill Sans"/>
                <a:sym typeface="Gill Sans"/>
              </a:endParaRPr>
            </a:p>
          </p:txBody>
        </p:sp>
        <p:sp>
          <p:nvSpPr>
            <p:cNvPr id="255" name="Google Shape;255;p24"/>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6" name="Google Shape;256;p24"/>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08</a:t>
              </a:r>
              <a:endParaRPr sz="2900">
                <a:solidFill>
                  <a:srgbClr val="FFFFFF"/>
                </a:solidFill>
                <a:latin typeface="Roboto Thin"/>
                <a:ea typeface="Roboto Thin"/>
                <a:cs typeface="Roboto Thin"/>
                <a:sym typeface="Roboto Thin"/>
              </a:endParaRPr>
            </a:p>
          </p:txBody>
        </p:sp>
        <p:sp>
          <p:nvSpPr>
            <p:cNvPr id="257" name="Google Shape;257;p24"/>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Estudio termina antes de lo planeado</a:t>
              </a:r>
              <a:endParaRPr sz="1800">
                <a:solidFill>
                  <a:srgbClr val="0B7140"/>
                </a:solidFill>
                <a:latin typeface="Roboto"/>
                <a:ea typeface="Roboto"/>
                <a:cs typeface="Roboto"/>
                <a:sym typeface="Roboto"/>
              </a:endParaRPr>
            </a:p>
          </p:txBody>
        </p:sp>
      </p:grpSp>
      <p:grpSp>
        <p:nvGrpSpPr>
          <p:cNvPr id="258" name="Google Shape;258;p24"/>
          <p:cNvGrpSpPr/>
          <p:nvPr/>
        </p:nvGrpSpPr>
        <p:grpSpPr>
          <a:xfrm>
            <a:off x="519498" y="5070170"/>
            <a:ext cx="9060293" cy="860231"/>
            <a:chOff x="1593000" y="2322568"/>
            <a:chExt cx="5957975" cy="643500"/>
          </a:xfrm>
        </p:grpSpPr>
        <p:sp>
          <p:nvSpPr>
            <p:cNvPr id="259" name="Google Shape;259;p24"/>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60" name="Google Shape;260;p24"/>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61" name="Google Shape;261;p24"/>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62" name="Google Shape;262;p24"/>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presupuestario</a:t>
              </a:r>
              <a:endParaRPr sz="2300">
                <a:solidFill>
                  <a:schemeClr val="lt1"/>
                </a:solidFill>
                <a:latin typeface="Gill Sans"/>
                <a:ea typeface="Gill Sans"/>
                <a:cs typeface="Gill Sans"/>
                <a:sym typeface="Gill Sans"/>
              </a:endParaRPr>
            </a:p>
          </p:txBody>
        </p:sp>
        <p:sp>
          <p:nvSpPr>
            <p:cNvPr id="263" name="Google Shape;263;p24"/>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64" name="Google Shape;264;p24"/>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09</a:t>
              </a:r>
              <a:endParaRPr sz="2900">
                <a:solidFill>
                  <a:srgbClr val="FFFFFF"/>
                </a:solidFill>
                <a:latin typeface="Roboto Thin"/>
                <a:ea typeface="Roboto Thin"/>
                <a:cs typeface="Roboto Thin"/>
                <a:sym typeface="Roboto Thin"/>
              </a:endParaRPr>
            </a:p>
          </p:txBody>
        </p:sp>
        <p:sp>
          <p:nvSpPr>
            <p:cNvPr id="265" name="Google Shape;265;p24"/>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Queda la duda rol de farmacéuticas en estudio</a:t>
              </a:r>
              <a:endParaRPr sz="1800">
                <a:solidFill>
                  <a:srgbClr val="0B7140"/>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5"/>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EXTERNA</a:t>
            </a:r>
            <a:endParaRPr/>
          </a:p>
        </p:txBody>
      </p:sp>
      <p:sp>
        <p:nvSpPr>
          <p:cNvPr id="272" name="Google Shape;272;p25"/>
          <p:cNvSpPr txBox="1"/>
          <p:nvPr>
            <p:ph idx="1" type="body"/>
          </p:nvPr>
        </p:nvSpPr>
        <p:spPr>
          <a:xfrm>
            <a:off x="640725" y="3096052"/>
            <a:ext cx="8808000" cy="3362100"/>
          </a:xfrm>
          <a:prstGeom prst="rect">
            <a:avLst/>
          </a:prstGeom>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chemeClr val="dk1"/>
              </a:buClr>
              <a:buSzPts val="1100"/>
              <a:buFont typeface="Arial"/>
              <a:buNone/>
            </a:pPr>
            <a:r>
              <a:rPr lang="es-CL" sz="2000" u="sng">
                <a:solidFill>
                  <a:schemeClr val="dk1"/>
                </a:solidFill>
              </a:rPr>
              <a:t>Limitaciones:</a:t>
            </a:r>
            <a:endParaRPr sz="2000" u="sng">
              <a:solidFill>
                <a:schemeClr val="dk1"/>
              </a:solidFill>
            </a:endParaRPr>
          </a:p>
          <a:p>
            <a:pPr indent="-355600" lvl="0" marL="457200" rtl="0" algn="just">
              <a:lnSpc>
                <a:spcPct val="115000"/>
              </a:lnSpc>
              <a:spcBef>
                <a:spcPts val="0"/>
              </a:spcBef>
              <a:spcAft>
                <a:spcPts val="0"/>
              </a:spcAft>
              <a:buClr>
                <a:schemeClr val="dk1"/>
              </a:buClr>
              <a:buSzPts val="2000"/>
              <a:buFont typeface="Gill Sans"/>
              <a:buChar char="-"/>
            </a:pPr>
            <a:r>
              <a:rPr lang="es-CL" sz="2000">
                <a:solidFill>
                  <a:schemeClr val="dk1"/>
                </a:solidFill>
              </a:rPr>
              <a:t>Fármacos utilizados en el estudio. </a:t>
            </a:r>
            <a:endParaRPr sz="2000">
              <a:solidFill>
                <a:schemeClr val="dk1"/>
              </a:solidFill>
            </a:endParaRPr>
          </a:p>
          <a:p>
            <a:pPr indent="-355600" lvl="0" marL="457200" rtl="0" algn="just">
              <a:lnSpc>
                <a:spcPct val="115000"/>
              </a:lnSpc>
              <a:spcBef>
                <a:spcPts val="0"/>
              </a:spcBef>
              <a:spcAft>
                <a:spcPts val="0"/>
              </a:spcAft>
              <a:buClr>
                <a:schemeClr val="dk1"/>
              </a:buClr>
              <a:buSzPts val="2000"/>
              <a:buFont typeface="Gill Sans"/>
              <a:buChar char="-"/>
            </a:pPr>
            <a:r>
              <a:rPr lang="es-CL" sz="2000">
                <a:solidFill>
                  <a:schemeClr val="dk1"/>
                </a:solidFill>
              </a:rPr>
              <a:t>No se pueden aplicar los resultados a personas no incluidas como las personas con DM2, personas con ACV previo, &lt; 50 años, ERC VFG &lt; 20, PA sistólica &lt; 180 mmHg. </a:t>
            </a:r>
            <a:endParaRPr sz="2000">
              <a:solidFill>
                <a:schemeClr val="dk1"/>
              </a:solidFill>
            </a:endParaRPr>
          </a:p>
          <a:p>
            <a:pPr indent="-355600" lvl="0" marL="457200" rtl="0" algn="just">
              <a:lnSpc>
                <a:spcPct val="115000"/>
              </a:lnSpc>
              <a:spcBef>
                <a:spcPts val="0"/>
              </a:spcBef>
              <a:spcAft>
                <a:spcPts val="0"/>
              </a:spcAft>
              <a:buClr>
                <a:schemeClr val="dk1"/>
              </a:buClr>
              <a:buSzPts val="2000"/>
              <a:buFont typeface="Gill Sans"/>
              <a:buChar char="-"/>
            </a:pPr>
            <a:r>
              <a:rPr lang="es-CL" sz="2000">
                <a:solidFill>
                  <a:schemeClr val="dk1"/>
                </a:solidFill>
              </a:rPr>
              <a:t>No se inscribieron adultos mayores que están en hogares de ancianos o centros de vida asistida. </a:t>
            </a:r>
            <a:endParaRPr sz="2000">
              <a:solidFill>
                <a:schemeClr val="dk1"/>
              </a:solidFill>
            </a:endParaRPr>
          </a:p>
          <a:p>
            <a:pPr indent="-355600" lvl="0" marL="457200" rtl="0" algn="just">
              <a:lnSpc>
                <a:spcPct val="115000"/>
              </a:lnSpc>
              <a:spcBef>
                <a:spcPts val="0"/>
              </a:spcBef>
              <a:spcAft>
                <a:spcPts val="0"/>
              </a:spcAft>
              <a:buClr>
                <a:schemeClr val="dk1"/>
              </a:buClr>
              <a:buSzPts val="2000"/>
              <a:buChar char="-"/>
            </a:pPr>
            <a:r>
              <a:rPr lang="es-CL" sz="2000">
                <a:solidFill>
                  <a:schemeClr val="dk1"/>
                </a:solidFill>
              </a:rPr>
              <a:t>NNT : 61, 90 y 172, durante la mediana de 3,26 años.  </a:t>
            </a:r>
            <a:endParaRPr sz="2000">
              <a:solidFill>
                <a:schemeClr val="dk1"/>
              </a:solidFill>
            </a:endParaRPr>
          </a:p>
        </p:txBody>
      </p:sp>
      <p:sp>
        <p:nvSpPr>
          <p:cNvPr id="273" name="Google Shape;273;p25"/>
          <p:cNvSpPr/>
          <p:nvPr/>
        </p:nvSpPr>
        <p:spPr>
          <a:xfrm>
            <a:off x="645800" y="2298300"/>
            <a:ext cx="8808000" cy="7029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2800">
                <a:latin typeface="Gill Sans"/>
                <a:ea typeface="Gill Sans"/>
                <a:cs typeface="Gill Sans"/>
                <a:sym typeface="Gill Sans"/>
              </a:rPr>
              <a:t>¿Son aplicables los resultados a mis pacientes?</a:t>
            </a:r>
            <a:endParaRPr sz="2800">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APLICACIÓN</a:t>
            </a:r>
            <a:r>
              <a:rPr lang="es-CL"/>
              <a:t> </a:t>
            </a:r>
            <a:r>
              <a:rPr lang="es-CL"/>
              <a:t>CLÍNICA</a:t>
            </a:r>
            <a:endParaRPr/>
          </a:p>
        </p:txBody>
      </p:sp>
      <p:pic>
        <p:nvPicPr>
          <p:cNvPr descr="Apoyo a las víctimas de los incendios forestales – Laboratorio de Toxinas  Marinas. Universidad de Chile" id="280" name="Google Shape;280;p26"/>
          <p:cNvPicPr preferRelativeResize="0"/>
          <p:nvPr/>
        </p:nvPicPr>
        <p:blipFill rotWithShape="1">
          <a:blip r:embed="rId3">
            <a:alphaModFix/>
          </a:blip>
          <a:srcRect b="12717" l="10418" r="13754" t="10068"/>
          <a:stretch/>
        </p:blipFill>
        <p:spPr>
          <a:xfrm>
            <a:off x="9094211" y="6156100"/>
            <a:ext cx="986414" cy="1360049"/>
          </a:xfrm>
          <a:prstGeom prst="rect">
            <a:avLst/>
          </a:prstGeom>
          <a:noFill/>
          <a:ln>
            <a:noFill/>
          </a:ln>
        </p:spPr>
      </p:pic>
      <p:grpSp>
        <p:nvGrpSpPr>
          <p:cNvPr id="281" name="Google Shape;281;p26"/>
          <p:cNvGrpSpPr/>
          <p:nvPr/>
        </p:nvGrpSpPr>
        <p:grpSpPr>
          <a:xfrm>
            <a:off x="359100" y="2281675"/>
            <a:ext cx="9139517" cy="1546960"/>
            <a:chOff x="503988" y="1323165"/>
            <a:chExt cx="7700326" cy="731700"/>
          </a:xfrm>
        </p:grpSpPr>
        <p:sp>
          <p:nvSpPr>
            <p:cNvPr id="282" name="Google Shape;282;p26"/>
            <p:cNvSpPr txBox="1"/>
            <p:nvPr/>
          </p:nvSpPr>
          <p:spPr>
            <a:xfrm>
              <a:off x="503988" y="1380264"/>
              <a:ext cx="2211000" cy="629700"/>
            </a:xfrm>
            <a:prstGeom prst="rect">
              <a:avLst/>
            </a:prstGeom>
            <a:noFill/>
            <a:ln>
              <a:noFill/>
            </a:ln>
          </p:spPr>
          <p:txBody>
            <a:bodyPr anchorCtr="0" anchor="ctr" bIns="50375" lIns="100800" spcFirstLastPara="1" rIns="100800" wrap="square" tIns="50375">
              <a:noAutofit/>
            </a:bodyPr>
            <a:lstStyle/>
            <a:p>
              <a:pPr indent="0" lvl="0" marL="0" rtl="0" algn="r">
                <a:lnSpc>
                  <a:spcPct val="90000"/>
                </a:lnSpc>
                <a:spcBef>
                  <a:spcPts val="0"/>
                </a:spcBef>
                <a:spcAft>
                  <a:spcPts val="0"/>
                </a:spcAft>
                <a:buNone/>
              </a:pPr>
              <a:r>
                <a:rPr b="1" lang="es-CL" sz="2500">
                  <a:solidFill>
                    <a:schemeClr val="dk2"/>
                  </a:solidFill>
                  <a:latin typeface="Roboto"/>
                  <a:ea typeface="Roboto"/>
                  <a:cs typeface="Roboto"/>
                  <a:sym typeface="Roboto"/>
                </a:rPr>
                <a:t>Mayores costos</a:t>
              </a:r>
              <a:endParaRPr b="1" sz="2500">
                <a:solidFill>
                  <a:schemeClr val="dk2"/>
                </a:solidFill>
                <a:latin typeface="Roboto"/>
                <a:ea typeface="Roboto"/>
                <a:cs typeface="Roboto"/>
                <a:sym typeface="Roboto"/>
              </a:endParaRPr>
            </a:p>
            <a:p>
              <a:pPr indent="0" lvl="0" marL="0" rtl="0" algn="r">
                <a:lnSpc>
                  <a:spcPct val="90000"/>
                </a:lnSpc>
                <a:spcBef>
                  <a:spcPts val="0"/>
                </a:spcBef>
                <a:spcAft>
                  <a:spcPts val="0"/>
                </a:spcAft>
                <a:buNone/>
              </a:pPr>
              <a:r>
                <a:rPr b="1" lang="es-CL" sz="2500">
                  <a:solidFill>
                    <a:schemeClr val="dk2"/>
                  </a:solidFill>
                  <a:latin typeface="Roboto"/>
                  <a:ea typeface="Roboto"/>
                  <a:cs typeface="Roboto"/>
                  <a:sym typeface="Roboto"/>
                </a:rPr>
                <a:t>Más tiempo</a:t>
              </a:r>
              <a:endParaRPr b="1" sz="2500">
                <a:solidFill>
                  <a:schemeClr val="dk2"/>
                </a:solidFill>
                <a:latin typeface="Roboto"/>
                <a:ea typeface="Roboto"/>
                <a:cs typeface="Roboto"/>
                <a:sym typeface="Roboto"/>
              </a:endParaRPr>
            </a:p>
          </p:txBody>
        </p:sp>
        <p:sp>
          <p:nvSpPr>
            <p:cNvPr id="283" name="Google Shape;283;p26"/>
            <p:cNvSpPr/>
            <p:nvPr/>
          </p:nvSpPr>
          <p:spPr>
            <a:xfrm>
              <a:off x="2813913" y="1323165"/>
              <a:ext cx="5390400" cy="731700"/>
            </a:xfrm>
            <a:prstGeom prst="rect">
              <a:avLst/>
            </a:prstGeom>
            <a:solidFill>
              <a:schemeClr val="accent2"/>
            </a:solidFill>
            <a:ln>
              <a:noFill/>
            </a:ln>
          </p:spPr>
          <p:txBody>
            <a:bodyPr anchorCtr="0" anchor="ctr" bIns="50375" lIns="100800" spcFirstLastPara="1" rIns="100800" wrap="square" tIns="50375">
              <a:noAutofit/>
            </a:bodyPr>
            <a:lstStyle/>
            <a:p>
              <a:pPr indent="0" lvl="0" marL="0" rtl="0" algn="l">
                <a:spcBef>
                  <a:spcPts val="0"/>
                </a:spcBef>
                <a:spcAft>
                  <a:spcPts val="0"/>
                </a:spcAft>
                <a:buNone/>
              </a:pPr>
              <a:r>
                <a:t/>
              </a:r>
              <a:endParaRPr/>
            </a:p>
          </p:txBody>
        </p:sp>
        <p:sp>
          <p:nvSpPr>
            <p:cNvPr id="284" name="Google Shape;284;p26"/>
            <p:cNvSpPr txBox="1"/>
            <p:nvPr/>
          </p:nvSpPr>
          <p:spPr>
            <a:xfrm>
              <a:off x="2914385" y="1335368"/>
              <a:ext cx="4765800" cy="643200"/>
            </a:xfrm>
            <a:prstGeom prst="rect">
              <a:avLst/>
            </a:prstGeom>
            <a:solidFill>
              <a:schemeClr val="accent2"/>
            </a:solidFill>
            <a:ln>
              <a:noFill/>
            </a:ln>
          </p:spPr>
          <p:txBody>
            <a:bodyPr anchorCtr="0" anchor="ctr" bIns="50375" lIns="100800" spcFirstLastPara="1" rIns="100800" wrap="square" tIns="50375">
              <a:noAutofit/>
            </a:bodyPr>
            <a:lstStyle/>
            <a:p>
              <a:pPr indent="0" lvl="0" marL="0" rtl="0" algn="l">
                <a:spcBef>
                  <a:spcPts val="0"/>
                </a:spcBef>
                <a:spcAft>
                  <a:spcPts val="0"/>
                </a:spcAft>
                <a:buClr>
                  <a:schemeClr val="dk1"/>
                </a:buClr>
                <a:buSzPts val="1825"/>
                <a:buFont typeface="Arial"/>
                <a:buNone/>
              </a:pPr>
              <a:r>
                <a:rPr lang="es-CL" sz="2084">
                  <a:solidFill>
                    <a:schemeClr val="lt1"/>
                  </a:solidFill>
                  <a:latin typeface="Gill Sans"/>
                  <a:ea typeface="Gill Sans"/>
                  <a:cs typeface="Gill Sans"/>
                  <a:sym typeface="Gill Sans"/>
                </a:rPr>
                <a:t>Tratamiento intensivo usó en promedio un fármaco más (1.8 vs 2.8).</a:t>
              </a:r>
              <a:endParaRPr sz="2084">
                <a:solidFill>
                  <a:schemeClr val="lt1"/>
                </a:solidFill>
                <a:latin typeface="Gill Sans"/>
                <a:ea typeface="Gill Sans"/>
                <a:cs typeface="Gill Sans"/>
                <a:sym typeface="Gill Sans"/>
              </a:endParaRPr>
            </a:p>
            <a:p>
              <a:pPr indent="0" lvl="0" marL="0" rtl="0" algn="l">
                <a:spcBef>
                  <a:spcPts val="0"/>
                </a:spcBef>
                <a:spcAft>
                  <a:spcPts val="0"/>
                </a:spcAft>
                <a:buClr>
                  <a:schemeClr val="dk1"/>
                </a:buClr>
                <a:buSzPts val="1825"/>
                <a:buFont typeface="Arial"/>
                <a:buNone/>
              </a:pPr>
              <a:r>
                <a:rPr lang="es-CL" sz="2084">
                  <a:solidFill>
                    <a:schemeClr val="lt1"/>
                  </a:solidFill>
                  <a:latin typeface="Gill Sans"/>
                  <a:ea typeface="Gill Sans"/>
                  <a:cs typeface="Gill Sans"/>
                  <a:sym typeface="Gill Sans"/>
                </a:rPr>
                <a:t>Los mediana de PAS estaba apenas por encima de 120mmHg</a:t>
              </a:r>
              <a:endParaRPr sz="1300">
                <a:solidFill>
                  <a:schemeClr val="lt1"/>
                </a:solidFill>
                <a:latin typeface="Roboto"/>
                <a:ea typeface="Roboto"/>
                <a:cs typeface="Roboto"/>
                <a:sym typeface="Roboto"/>
              </a:endParaRPr>
            </a:p>
          </p:txBody>
        </p:sp>
      </p:grpSp>
      <p:grpSp>
        <p:nvGrpSpPr>
          <p:cNvPr id="285" name="Google Shape;285;p26"/>
          <p:cNvGrpSpPr/>
          <p:nvPr/>
        </p:nvGrpSpPr>
        <p:grpSpPr>
          <a:xfrm>
            <a:off x="640775" y="4722367"/>
            <a:ext cx="8807899" cy="1727561"/>
            <a:chOff x="685875" y="2407920"/>
            <a:chExt cx="7885317" cy="1413600"/>
          </a:xfrm>
        </p:grpSpPr>
        <p:sp>
          <p:nvSpPr>
            <p:cNvPr id="286" name="Google Shape;286;p26"/>
            <p:cNvSpPr txBox="1"/>
            <p:nvPr/>
          </p:nvSpPr>
          <p:spPr>
            <a:xfrm>
              <a:off x="685875" y="2956745"/>
              <a:ext cx="2715300" cy="629700"/>
            </a:xfrm>
            <a:prstGeom prst="rect">
              <a:avLst/>
            </a:prstGeom>
            <a:noFill/>
            <a:ln>
              <a:noFill/>
            </a:ln>
          </p:spPr>
          <p:txBody>
            <a:bodyPr anchorCtr="0" anchor="ctr" bIns="50375" lIns="100800" spcFirstLastPara="1" rIns="100800" wrap="square" tIns="50375">
              <a:noAutofit/>
            </a:bodyPr>
            <a:lstStyle/>
            <a:p>
              <a:pPr indent="0" lvl="0" marL="0" rtl="0" algn="l">
                <a:lnSpc>
                  <a:spcPct val="90000"/>
                </a:lnSpc>
                <a:spcBef>
                  <a:spcPts val="0"/>
                </a:spcBef>
                <a:spcAft>
                  <a:spcPts val="0"/>
                </a:spcAft>
                <a:buNone/>
              </a:pPr>
              <a:r>
                <a:rPr b="1" lang="es-CL" sz="2700">
                  <a:solidFill>
                    <a:schemeClr val="dk2"/>
                  </a:solidFill>
                  <a:latin typeface="Roboto"/>
                  <a:ea typeface="Roboto"/>
                  <a:cs typeface="Roboto"/>
                  <a:sym typeface="Roboto"/>
                </a:rPr>
                <a:t>Tratamientos</a:t>
              </a:r>
              <a:endParaRPr b="1" sz="2700">
                <a:solidFill>
                  <a:schemeClr val="dk2"/>
                </a:solidFill>
                <a:latin typeface="Roboto"/>
                <a:ea typeface="Roboto"/>
                <a:cs typeface="Roboto"/>
                <a:sym typeface="Roboto"/>
              </a:endParaRPr>
            </a:p>
          </p:txBody>
        </p:sp>
        <p:sp>
          <p:nvSpPr>
            <p:cNvPr id="287" name="Google Shape;287;p26"/>
            <p:cNvSpPr/>
            <p:nvPr/>
          </p:nvSpPr>
          <p:spPr>
            <a:xfrm>
              <a:off x="2914391" y="2407920"/>
              <a:ext cx="5656800" cy="1413600"/>
            </a:xfrm>
            <a:prstGeom prst="rect">
              <a:avLst/>
            </a:prstGeom>
            <a:solidFill>
              <a:schemeClr val="accent2"/>
            </a:solidFill>
            <a:ln>
              <a:noFill/>
            </a:ln>
          </p:spPr>
          <p:txBody>
            <a:bodyPr anchorCtr="0" anchor="ctr" bIns="50375" lIns="100800" spcFirstLastPara="1" rIns="100800" wrap="square" tIns="50375">
              <a:noAutofit/>
            </a:bodyPr>
            <a:lstStyle/>
            <a:p>
              <a:pPr indent="0" lvl="0" marL="0" rtl="0" algn="l">
                <a:spcBef>
                  <a:spcPts val="0"/>
                </a:spcBef>
                <a:spcAft>
                  <a:spcPts val="0"/>
                </a:spcAft>
                <a:buNone/>
              </a:pPr>
              <a:r>
                <a:rPr lang="es-CL" sz="1900">
                  <a:solidFill>
                    <a:schemeClr val="lt1"/>
                  </a:solidFill>
                  <a:latin typeface="Gill Sans"/>
                  <a:ea typeface="Gill Sans"/>
                  <a:cs typeface="Gill Sans"/>
                  <a:sym typeface="Gill Sans"/>
                </a:rPr>
                <a:t>¿Estos fármacos existen como arsenal en Chile?</a:t>
              </a:r>
              <a:endParaRPr sz="1900">
                <a:solidFill>
                  <a:schemeClr val="lt1"/>
                </a:solidFill>
                <a:latin typeface="Gill Sans"/>
                <a:ea typeface="Gill Sans"/>
                <a:cs typeface="Gill Sans"/>
                <a:sym typeface="Gill Sans"/>
              </a:endParaRPr>
            </a:p>
            <a:p>
              <a:pPr indent="0" lvl="0" marL="0" rtl="0" algn="l">
                <a:spcBef>
                  <a:spcPts val="0"/>
                </a:spcBef>
                <a:spcAft>
                  <a:spcPts val="0"/>
                </a:spcAft>
                <a:buNone/>
              </a:pPr>
              <a:r>
                <a:rPr lang="es-CL" sz="1900">
                  <a:solidFill>
                    <a:schemeClr val="lt1"/>
                  </a:solidFill>
                  <a:latin typeface="Gill Sans"/>
                  <a:ea typeface="Gill Sans"/>
                  <a:cs typeface="Gill Sans"/>
                  <a:sym typeface="Gill Sans"/>
                </a:rPr>
                <a:t>¿Existe la factibilidad de llevar un seguimiento tan frecuente para controlar la presión? </a:t>
              </a:r>
              <a:endParaRPr sz="1900">
                <a:solidFill>
                  <a:schemeClr val="lt1"/>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nvSpPr>
        <p:spPr>
          <a:xfrm>
            <a:off x="3992725" y="3958825"/>
            <a:ext cx="5962800" cy="1454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CL" sz="2084">
                <a:solidFill>
                  <a:schemeClr val="dk2"/>
                </a:solidFill>
                <a:latin typeface="Gill Sans"/>
                <a:ea typeface="Gill Sans"/>
                <a:cs typeface="Gill Sans"/>
                <a:sym typeface="Gill Sans"/>
              </a:rPr>
              <a:t>Sin </a:t>
            </a:r>
            <a:r>
              <a:rPr lang="es-CL" sz="2084">
                <a:solidFill>
                  <a:schemeClr val="dk2"/>
                </a:solidFill>
                <a:latin typeface="Gill Sans"/>
                <a:ea typeface="Gill Sans"/>
                <a:cs typeface="Gill Sans"/>
                <a:sym typeface="Gill Sans"/>
              </a:rPr>
              <a:t>efecto significativo en progresión de ERC hacía etapa terminal en pacientes con ERC previa. </a:t>
            </a:r>
            <a:endParaRPr sz="2084">
              <a:solidFill>
                <a:schemeClr val="dk2"/>
              </a:solidFill>
              <a:latin typeface="Gill Sans"/>
              <a:ea typeface="Gill Sans"/>
              <a:cs typeface="Gill Sans"/>
              <a:sym typeface="Gill Sans"/>
            </a:endParaRPr>
          </a:p>
          <a:p>
            <a:pPr indent="0" lvl="0" marL="0" rtl="0" algn="just">
              <a:spcBef>
                <a:spcPts val="0"/>
              </a:spcBef>
              <a:spcAft>
                <a:spcPts val="0"/>
              </a:spcAft>
              <a:buNone/>
            </a:pPr>
            <a:r>
              <a:rPr lang="es-CL" sz="2084">
                <a:solidFill>
                  <a:schemeClr val="dk2"/>
                </a:solidFill>
                <a:latin typeface="Gill Sans"/>
                <a:ea typeface="Gill Sans"/>
                <a:cs typeface="Gill Sans"/>
                <a:sym typeface="Gill Sans"/>
              </a:rPr>
              <a:t>Y resultó en un mayor deterioro de función renal y AKI en pacientes sin ERC previa → ¿</a:t>
            </a:r>
            <a:r>
              <a:rPr b="1" lang="es-CL" sz="2084">
                <a:solidFill>
                  <a:schemeClr val="dk2"/>
                </a:solidFill>
                <a:latin typeface="Gill Sans"/>
                <a:ea typeface="Gill Sans"/>
                <a:cs typeface="Gill Sans"/>
                <a:sym typeface="Gill Sans"/>
              </a:rPr>
              <a:t>permanente? </a:t>
            </a:r>
            <a:endParaRPr b="1"/>
          </a:p>
        </p:txBody>
      </p:sp>
      <p:sp>
        <p:nvSpPr>
          <p:cNvPr id="293" name="Google Shape;293;p27"/>
          <p:cNvSpPr txBox="1"/>
          <p:nvPr>
            <p:ph type="title"/>
          </p:nvPr>
        </p:nvSpPr>
        <p:spPr>
          <a:xfrm>
            <a:off x="1035867" y="757813"/>
            <a:ext cx="8413004" cy="119417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086"/>
              <a:buFont typeface="Gill Sans"/>
              <a:buNone/>
            </a:pPr>
            <a:r>
              <a:rPr lang="es-CL"/>
              <a:t>DISCUSIÓN</a:t>
            </a:r>
            <a:endParaRPr/>
          </a:p>
        </p:txBody>
      </p:sp>
      <p:sp>
        <p:nvSpPr>
          <p:cNvPr id="294" name="Google Shape;294;p27"/>
          <p:cNvSpPr txBox="1"/>
          <p:nvPr>
            <p:ph idx="1" type="body"/>
          </p:nvPr>
        </p:nvSpPr>
        <p:spPr>
          <a:xfrm>
            <a:off x="636175" y="1686975"/>
            <a:ext cx="9319200" cy="4525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825"/>
              <a:buNone/>
            </a:pPr>
            <a:r>
              <a:rPr lang="es-CL" sz="2084"/>
              <a:t>25% menos de eventos cardiovasculares</a:t>
            </a:r>
            <a:endParaRPr sz="2084"/>
          </a:p>
          <a:p>
            <a:pPr indent="0" lvl="0" marL="0" rtl="0" algn="l">
              <a:spcBef>
                <a:spcPts val="0"/>
              </a:spcBef>
              <a:spcAft>
                <a:spcPts val="0"/>
              </a:spcAft>
              <a:buSzPts val="1825"/>
              <a:buNone/>
            </a:pPr>
            <a:r>
              <a:rPr lang="es-CL" sz="2084"/>
              <a:t>mayores fatales y no fatales</a:t>
            </a:r>
            <a:endParaRPr sz="2084"/>
          </a:p>
          <a:p>
            <a:pPr indent="0" lvl="0" marL="0" rtl="0" algn="l">
              <a:spcBef>
                <a:spcPts val="0"/>
              </a:spcBef>
              <a:spcAft>
                <a:spcPts val="0"/>
              </a:spcAft>
              <a:buSzPts val="1825"/>
              <a:buNone/>
            </a:pPr>
            <a:r>
              <a:rPr lang="es-CL" sz="2084"/>
              <a:t>38% menos de ICC</a:t>
            </a:r>
            <a:endParaRPr sz="2084"/>
          </a:p>
          <a:p>
            <a:pPr indent="0" lvl="0" marL="0" rtl="0" algn="l">
              <a:spcBef>
                <a:spcPts val="0"/>
              </a:spcBef>
              <a:spcAft>
                <a:spcPts val="0"/>
              </a:spcAft>
              <a:buSzPts val="1825"/>
              <a:buNone/>
            </a:pPr>
            <a:r>
              <a:rPr lang="es-CL" sz="2084"/>
              <a:t>43% menos de muertes por causa CV</a:t>
            </a:r>
            <a:endParaRPr sz="2084"/>
          </a:p>
          <a:p>
            <a:pPr indent="0" lvl="0" marL="0" rtl="0" algn="l">
              <a:spcBef>
                <a:spcPts val="0"/>
              </a:spcBef>
              <a:spcAft>
                <a:spcPts val="0"/>
              </a:spcAft>
              <a:buSzPts val="1825"/>
              <a:buNone/>
            </a:pPr>
            <a:r>
              <a:rPr lang="es-CL" sz="2084"/>
              <a:t>27% de mortalidad por cualquier causa</a:t>
            </a:r>
            <a:endParaRPr sz="2084"/>
          </a:p>
          <a:p>
            <a:pPr indent="0" lvl="0" marL="0" rtl="0" algn="l">
              <a:spcBef>
                <a:spcPts val="0"/>
              </a:spcBef>
              <a:spcAft>
                <a:spcPts val="0"/>
              </a:spcAft>
              <a:buSzPts val="1825"/>
              <a:buNone/>
            </a:pPr>
            <a:r>
              <a:t/>
            </a:r>
            <a:endParaRPr sz="2084"/>
          </a:p>
          <a:p>
            <a:pPr indent="0" lvl="0" marL="0" rtl="0" algn="l">
              <a:spcBef>
                <a:spcPts val="0"/>
              </a:spcBef>
              <a:spcAft>
                <a:spcPts val="0"/>
              </a:spcAft>
              <a:buSzPts val="1825"/>
              <a:buNone/>
            </a:pPr>
            <a:r>
              <a:t/>
            </a:r>
            <a:endParaRPr sz="2084"/>
          </a:p>
          <a:p>
            <a:pPr indent="0" lvl="0" marL="0" rtl="0" algn="l">
              <a:spcBef>
                <a:spcPts val="0"/>
              </a:spcBef>
              <a:spcAft>
                <a:spcPts val="0"/>
              </a:spcAft>
              <a:buSzPts val="1825"/>
              <a:buNone/>
            </a:pPr>
            <a:r>
              <a:t/>
            </a:r>
            <a:endParaRPr sz="2084"/>
          </a:p>
          <a:p>
            <a:pPr indent="0" lvl="0" marL="0" rtl="0" algn="l">
              <a:spcBef>
                <a:spcPts val="0"/>
              </a:spcBef>
              <a:spcAft>
                <a:spcPts val="0"/>
              </a:spcAft>
              <a:buSzPts val="1825"/>
              <a:buNone/>
            </a:pPr>
            <a:r>
              <a:t/>
            </a:r>
            <a:endParaRPr sz="2084"/>
          </a:p>
          <a:p>
            <a:pPr indent="0" lvl="0" marL="0" rtl="0" algn="l">
              <a:spcBef>
                <a:spcPts val="0"/>
              </a:spcBef>
              <a:spcAft>
                <a:spcPts val="0"/>
              </a:spcAft>
              <a:buSzPts val="1825"/>
              <a:buNone/>
            </a:pPr>
            <a:r>
              <a:t/>
            </a:r>
            <a:endParaRPr sz="2084"/>
          </a:p>
          <a:p>
            <a:pPr indent="0" lvl="0" marL="0" rtl="0" algn="l">
              <a:spcBef>
                <a:spcPts val="0"/>
              </a:spcBef>
              <a:spcAft>
                <a:spcPts val="0"/>
              </a:spcAft>
              <a:buSzPts val="1825"/>
              <a:buNone/>
            </a:pPr>
            <a:r>
              <a:t/>
            </a:r>
            <a:endParaRPr sz="2084"/>
          </a:p>
        </p:txBody>
      </p:sp>
      <p:sp>
        <p:nvSpPr>
          <p:cNvPr id="295" name="Google Shape;295;p27"/>
          <p:cNvSpPr/>
          <p:nvPr/>
        </p:nvSpPr>
        <p:spPr>
          <a:xfrm>
            <a:off x="5837800" y="2358250"/>
            <a:ext cx="3190800" cy="11943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CL" sz="1600">
                <a:solidFill>
                  <a:schemeClr val="lt1"/>
                </a:solidFill>
              </a:rPr>
              <a:t>En el grupo intensivo, durante el período de seguimiento</a:t>
            </a:r>
            <a:endParaRPr sz="1600">
              <a:solidFill>
                <a:schemeClr val="lt1"/>
              </a:solidFill>
            </a:endParaRPr>
          </a:p>
        </p:txBody>
      </p:sp>
      <p:sp>
        <p:nvSpPr>
          <p:cNvPr id="296" name="Google Shape;296;p27"/>
          <p:cNvSpPr/>
          <p:nvPr/>
        </p:nvSpPr>
        <p:spPr>
          <a:xfrm>
            <a:off x="636175" y="3958825"/>
            <a:ext cx="3190800" cy="1194300"/>
          </a:xfrm>
          <a:prstGeom prst="roundRect">
            <a:avLst>
              <a:gd fmla="val 16667" name="adj"/>
            </a:avLst>
          </a:prstGeom>
          <a:solidFill>
            <a:srgbClr val="0C81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CL" sz="1700">
                <a:solidFill>
                  <a:schemeClr val="lt1"/>
                </a:solidFill>
              </a:rPr>
              <a:t>Eventos renales en el grupo intensivo</a:t>
            </a:r>
            <a:endParaRPr sz="1700">
              <a:solidFill>
                <a:schemeClr val="lt1"/>
              </a:solidFill>
            </a:endParaRPr>
          </a:p>
        </p:txBody>
      </p:sp>
      <p:pic>
        <p:nvPicPr>
          <p:cNvPr descr="CIRCULO BICE VIDA | Salud | Hospital Clínico San Borja Arriarán" id="297" name="Google Shape;297;p27"/>
          <p:cNvPicPr preferRelativeResize="0"/>
          <p:nvPr/>
        </p:nvPicPr>
        <p:blipFill rotWithShape="1">
          <a:blip r:embed="rId3">
            <a:alphaModFix/>
          </a:blip>
          <a:srcRect b="0" l="17516" r="14984" t="0"/>
          <a:stretch/>
        </p:blipFill>
        <p:spPr>
          <a:xfrm>
            <a:off x="0" y="6405749"/>
            <a:ext cx="1074864" cy="1194300"/>
          </a:xfrm>
          <a:prstGeom prst="rect">
            <a:avLst/>
          </a:prstGeom>
          <a:noFill/>
          <a:ln>
            <a:noFill/>
          </a:ln>
        </p:spPr>
      </p:pic>
      <p:sp>
        <p:nvSpPr>
          <p:cNvPr id="298" name="Google Shape;298;p27"/>
          <p:cNvSpPr txBox="1"/>
          <p:nvPr/>
        </p:nvSpPr>
        <p:spPr>
          <a:xfrm>
            <a:off x="636174" y="5413526"/>
            <a:ext cx="5565600" cy="105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sz="1900">
                <a:solidFill>
                  <a:schemeClr val="dk1"/>
                </a:solidFill>
                <a:latin typeface="Gill Sans"/>
                <a:ea typeface="Gill Sans"/>
                <a:cs typeface="Gill Sans"/>
                <a:sym typeface="Gill Sans"/>
              </a:rPr>
              <a:t>SPRINT vs ACCORD: mayor tamaño muestral, mayor edad (68 vs 62 años, con 28% de &gt; 75 años.</a:t>
            </a:r>
            <a:endParaRPr sz="1900">
              <a:solidFill>
                <a:schemeClr val="dk1"/>
              </a:solidFill>
              <a:latin typeface="Gill Sans"/>
              <a:ea typeface="Gill Sans"/>
              <a:cs typeface="Gill Sans"/>
              <a:sym typeface="Gill Sans"/>
            </a:endParaRPr>
          </a:p>
          <a:p>
            <a:pPr indent="0" lvl="0" marL="0" rtl="0" algn="l">
              <a:spcBef>
                <a:spcPts val="0"/>
              </a:spcBef>
              <a:spcAft>
                <a:spcPts val="0"/>
              </a:spcAft>
              <a:buNone/>
            </a:pPr>
            <a:r>
              <a:rPr lang="es-CL" sz="1900">
                <a:solidFill>
                  <a:schemeClr val="dk1"/>
                </a:solidFill>
                <a:latin typeface="Gill Sans"/>
                <a:ea typeface="Gill Sans"/>
                <a:cs typeface="Gill Sans"/>
                <a:sym typeface="Gill Sans"/>
              </a:rPr>
              <a:t>Se incluyeron pacientes con ERC. </a:t>
            </a:r>
            <a:endParaRPr sz="1900">
              <a:solidFill>
                <a:schemeClr val="dk1"/>
              </a:solidFill>
              <a:latin typeface="Gill Sans"/>
              <a:ea typeface="Gill Sans"/>
              <a:cs typeface="Gill Sans"/>
              <a:sym typeface="Gill Sans"/>
            </a:endParaRPr>
          </a:p>
        </p:txBody>
      </p:sp>
      <p:sp>
        <p:nvSpPr>
          <p:cNvPr id="299" name="Google Shape;299;p27"/>
          <p:cNvSpPr/>
          <p:nvPr/>
        </p:nvSpPr>
        <p:spPr>
          <a:xfrm>
            <a:off x="6201763" y="5413525"/>
            <a:ext cx="3190800" cy="1050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CL" sz="1700">
                <a:solidFill>
                  <a:schemeClr val="lt1"/>
                </a:solidFill>
              </a:rPr>
              <a:t>¿Contradictorio respecto a estudios previos? </a:t>
            </a:r>
            <a:endParaRPr sz="1700">
              <a:solidFill>
                <a:schemeClr val="lt1"/>
              </a:solidFill>
            </a:endParaRPr>
          </a:p>
        </p:txBody>
      </p:sp>
      <p:sp>
        <p:nvSpPr>
          <p:cNvPr id="300" name="Google Shape;300;p27"/>
          <p:cNvSpPr/>
          <p:nvPr/>
        </p:nvSpPr>
        <p:spPr>
          <a:xfrm>
            <a:off x="1780575" y="6601050"/>
            <a:ext cx="3715500" cy="8037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CL" sz="1700"/>
              <a:t>¿Sesgo de reporte en los efectos adversos?</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8"/>
          <p:cNvSpPr txBox="1"/>
          <p:nvPr>
            <p:ph type="title"/>
          </p:nvPr>
        </p:nvSpPr>
        <p:spPr>
          <a:xfrm>
            <a:off x="1367904" y="757813"/>
            <a:ext cx="8080966" cy="119417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086"/>
              <a:buFont typeface="Gill Sans"/>
              <a:buNone/>
            </a:pPr>
            <a:r>
              <a:rPr lang="es-CL"/>
              <a:t>CONCLUSION</a:t>
            </a:r>
            <a:endParaRPr/>
          </a:p>
        </p:txBody>
      </p:sp>
      <p:sp>
        <p:nvSpPr>
          <p:cNvPr id="306" name="Google Shape;306;p28"/>
          <p:cNvSpPr txBox="1"/>
          <p:nvPr>
            <p:ph idx="1" type="body"/>
          </p:nvPr>
        </p:nvSpPr>
        <p:spPr>
          <a:xfrm>
            <a:off x="636237" y="2455961"/>
            <a:ext cx="8808000" cy="4002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825"/>
              <a:buNone/>
            </a:pPr>
            <a:r>
              <a:rPr lang="es-CL" sz="2284"/>
              <a:t>Metas de tratamiento intensivo (PAS &lt;120 mmHg) disminuirían significativamente eventos cardiovasculares fatales y no fatales, así como mortalidad de cualquier causa, en relación a un tratamiento estándar (metas PAS &lt;140 mmHg) en </a:t>
            </a:r>
            <a:r>
              <a:rPr b="1" lang="es-CL" sz="2284"/>
              <a:t>adultos con </a:t>
            </a:r>
            <a:r>
              <a:rPr b="1" lang="es-CL" sz="2284">
                <a:solidFill>
                  <a:schemeClr val="accent2"/>
                </a:solidFill>
              </a:rPr>
              <a:t>alto riesgo cardiovascular</a:t>
            </a:r>
            <a:r>
              <a:rPr b="1" lang="es-CL" sz="2284"/>
              <a:t> sin diabetes </a:t>
            </a:r>
            <a:endParaRPr b="1" sz="2284"/>
          </a:p>
          <a:p>
            <a:pPr indent="0" lvl="0" marL="0" rtl="0" algn="ctr">
              <a:spcBef>
                <a:spcPts val="0"/>
              </a:spcBef>
              <a:spcAft>
                <a:spcPts val="0"/>
              </a:spcAft>
              <a:buSzPts val="1825"/>
              <a:buNone/>
            </a:pPr>
            <a:r>
              <a:t/>
            </a:r>
            <a:endParaRPr b="1" sz="2284"/>
          </a:p>
          <a:p>
            <a:pPr indent="0" lvl="0" marL="0" rtl="0" algn="ctr">
              <a:spcBef>
                <a:spcPts val="0"/>
              </a:spcBef>
              <a:spcAft>
                <a:spcPts val="0"/>
              </a:spcAft>
              <a:buClr>
                <a:schemeClr val="dk1"/>
              </a:buClr>
              <a:buSzPts val="1825"/>
              <a:buFont typeface="Arial"/>
              <a:buNone/>
            </a:pPr>
            <a:r>
              <a:rPr lang="es-CL" sz="2084"/>
              <a:t>*Resultados no generalizables a pacientes con &lt; 50 años, con ACV previo o hipertensión severa.</a:t>
            </a:r>
            <a:endParaRPr sz="2084"/>
          </a:p>
          <a:p>
            <a:pPr indent="0" lvl="0" marL="0" rtl="0" algn="ctr">
              <a:spcBef>
                <a:spcPts val="0"/>
              </a:spcBef>
              <a:spcAft>
                <a:spcPts val="0"/>
              </a:spcAft>
              <a:buSzPts val="1825"/>
              <a:buNone/>
            </a:pPr>
            <a:r>
              <a:t/>
            </a:r>
            <a:endParaRPr sz="2500"/>
          </a:p>
        </p:txBody>
      </p:sp>
      <p:pic>
        <p:nvPicPr>
          <p:cNvPr descr="Apoyo a las víctimas de los incendios forestales – Laboratorio de Toxinas  Marinas. Universidad de Chile" id="307" name="Google Shape;307;p28"/>
          <p:cNvPicPr preferRelativeResize="0"/>
          <p:nvPr/>
        </p:nvPicPr>
        <p:blipFill rotWithShape="1">
          <a:blip r:embed="rId3">
            <a:alphaModFix/>
          </a:blip>
          <a:srcRect b="12714" l="10416" r="13760" t="10072"/>
          <a:stretch/>
        </p:blipFill>
        <p:spPr>
          <a:xfrm>
            <a:off x="9094211" y="6156100"/>
            <a:ext cx="986414" cy="1360049"/>
          </a:xfrm>
          <a:prstGeom prst="rect">
            <a:avLst/>
          </a:prstGeom>
          <a:noFill/>
          <a:ln>
            <a:noFill/>
          </a:ln>
        </p:spPr>
      </p:pic>
      <p:pic>
        <p:nvPicPr>
          <p:cNvPr descr="CIRCULO BICE VIDA | Salud | Hospital Clínico San Borja Arriarán" id="308" name="Google Shape;308;p28"/>
          <p:cNvPicPr preferRelativeResize="0"/>
          <p:nvPr/>
        </p:nvPicPr>
        <p:blipFill rotWithShape="1">
          <a:blip r:embed="rId4">
            <a:alphaModFix/>
          </a:blip>
          <a:srcRect b="0" l="17514" r="14986" t="0"/>
          <a:stretch/>
        </p:blipFill>
        <p:spPr>
          <a:xfrm>
            <a:off x="-248" y="611485"/>
            <a:ext cx="1296144" cy="14401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CIRCULO BICE VIDA | Salud | Hospital Clínico San Borja Arriarán" id="313" name="Google Shape;313;p29"/>
          <p:cNvPicPr preferRelativeResize="0"/>
          <p:nvPr/>
        </p:nvPicPr>
        <p:blipFill rotWithShape="1">
          <a:blip r:embed="rId3">
            <a:alphaModFix/>
          </a:blip>
          <a:srcRect b="0" l="0" r="0" t="0"/>
          <a:stretch/>
        </p:blipFill>
        <p:spPr>
          <a:xfrm>
            <a:off x="2264568" y="1115541"/>
            <a:ext cx="5080000" cy="381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ph type="ctrTitle"/>
          </p:nvPr>
        </p:nvSpPr>
        <p:spPr>
          <a:xfrm>
            <a:off x="503808" y="2195661"/>
            <a:ext cx="8808147" cy="110370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5400"/>
              <a:buFont typeface="Gill Sans"/>
              <a:buNone/>
            </a:pPr>
            <a:r>
              <a:t/>
            </a:r>
            <a:endParaRPr sz="5400"/>
          </a:p>
        </p:txBody>
      </p:sp>
      <p:sp>
        <p:nvSpPr>
          <p:cNvPr id="320" name="Google Shape;320;p30"/>
          <p:cNvSpPr txBox="1"/>
          <p:nvPr>
            <p:ph idx="1" type="subTitle"/>
          </p:nvPr>
        </p:nvSpPr>
        <p:spPr>
          <a:xfrm>
            <a:off x="663814" y="5652045"/>
            <a:ext cx="8808147" cy="110370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564"/>
              <a:buNone/>
            </a:pPr>
            <a:r>
              <a:t/>
            </a:r>
            <a:endParaRPr/>
          </a:p>
        </p:txBody>
      </p:sp>
      <p:pic>
        <p:nvPicPr>
          <p:cNvPr descr="CIRCULO BICE VIDA | Salud | Hospital Clínico San Borja Arriarán" id="321" name="Google Shape;321;p30"/>
          <p:cNvPicPr preferRelativeResize="0"/>
          <p:nvPr/>
        </p:nvPicPr>
        <p:blipFill rotWithShape="1">
          <a:blip r:embed="rId3">
            <a:alphaModFix/>
          </a:blip>
          <a:srcRect b="0" l="0" r="0" t="0"/>
          <a:stretch/>
        </p:blipFill>
        <p:spPr>
          <a:xfrm>
            <a:off x="5256336" y="3779837"/>
            <a:ext cx="3783856" cy="2837892"/>
          </a:xfrm>
          <a:prstGeom prst="rect">
            <a:avLst/>
          </a:prstGeom>
          <a:noFill/>
          <a:ln>
            <a:noFill/>
          </a:ln>
        </p:spPr>
      </p:pic>
      <p:pic>
        <p:nvPicPr>
          <p:cNvPr descr="Apoyo a las víctimas de los incendios forestales – Laboratorio de Toxinas  Marinas. Universidad de Chile" id="322" name="Google Shape;322;p30"/>
          <p:cNvPicPr preferRelativeResize="0"/>
          <p:nvPr/>
        </p:nvPicPr>
        <p:blipFill rotWithShape="1">
          <a:blip r:embed="rId4">
            <a:alphaModFix/>
          </a:blip>
          <a:srcRect b="12714" l="0" r="0" t="10072"/>
          <a:stretch/>
        </p:blipFill>
        <p:spPr>
          <a:xfrm>
            <a:off x="464647" y="724379"/>
            <a:ext cx="1407313" cy="14712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1"/>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Secciones</a:t>
            </a:r>
            <a:endParaRPr/>
          </a:p>
        </p:txBody>
      </p:sp>
      <p:sp>
        <p:nvSpPr>
          <p:cNvPr id="329" name="Google Shape;329;p31"/>
          <p:cNvSpPr txBox="1"/>
          <p:nvPr>
            <p:ph idx="1" type="body"/>
          </p:nvPr>
        </p:nvSpPr>
        <p:spPr>
          <a:xfrm>
            <a:off x="381000" y="2217875"/>
            <a:ext cx="9535800" cy="5341800"/>
          </a:xfrm>
          <a:prstGeom prst="rect">
            <a:avLst/>
          </a:prstGeom>
        </p:spPr>
        <p:txBody>
          <a:bodyPr anchorCtr="0" anchor="ctr" bIns="45700" lIns="91425" spcFirstLastPara="1" rIns="91425" wrap="square" tIns="45700">
            <a:normAutofit fontScale="92500" lnSpcReduction="20000"/>
          </a:bodyPr>
          <a:lstStyle/>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conclusión, aplicación clínica y discusión del RCT</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del RCT en relación a los sección señalados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Una diapositiva por cada sección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y descripción de la 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5 diapositivas como máximo</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Validez Interna y validez externa</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Evaluación crítica de ambas variables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1-2 diapositivas por cada tema</a:t>
            </a:r>
            <a:endParaRPr sz="2500">
              <a:solidFill>
                <a:schemeClr val="dk1"/>
              </a:solidFill>
              <a:latin typeface="Times New Roman"/>
              <a:ea typeface="Times New Roman"/>
              <a:cs typeface="Times New Roman"/>
              <a:sym typeface="Times New Roman"/>
            </a:endParaRPr>
          </a:p>
          <a:p>
            <a:pPr indent="-375443" lvl="0" marL="4572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Discusión entre los equipos para confección final del PPT según el orden a continuación: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metodología, validez interna y validez externa, aplicación clínica, conclusiones y discusión del RCT</a:t>
            </a:r>
            <a:endParaRPr sz="2500">
              <a:solidFill>
                <a:schemeClr val="dk1"/>
              </a:solidFill>
              <a:latin typeface="Times New Roman"/>
              <a:ea typeface="Times New Roman"/>
              <a:cs typeface="Times New Roman"/>
              <a:sym typeface="Times New Roman"/>
            </a:endParaRPr>
          </a:p>
          <a:p>
            <a:pPr indent="-316706" lvl="0" marL="457200" rtl="0" algn="l">
              <a:spcBef>
                <a:spcPts val="0"/>
              </a:spcBef>
              <a:spcAft>
                <a:spcPts val="0"/>
              </a:spcAft>
              <a:buClr>
                <a:schemeClr val="dk1"/>
              </a:buClr>
              <a:buSzPct val="100000"/>
              <a:buFont typeface="Times New Roman"/>
              <a:buChar char="-"/>
            </a:pPr>
            <a:r>
              <a:t/>
            </a:r>
            <a:endParaRPr sz="1500">
              <a:solidFill>
                <a:schemeClr val="dk1"/>
              </a:solidFill>
              <a:latin typeface="Times New Roman"/>
              <a:ea typeface="Times New Roman"/>
              <a:cs typeface="Times New Roman"/>
              <a:sym typeface="Times New Roman"/>
            </a:endParaRPr>
          </a:p>
          <a:p>
            <a:pPr indent="0" lvl="0" marL="0" rtl="0" algn="l">
              <a:spcBef>
                <a:spcPts val="360"/>
              </a:spcBef>
              <a:spcAft>
                <a:spcPts val="661"/>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1035867" y="757813"/>
            <a:ext cx="8412900" cy="11943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086"/>
              <a:buFont typeface="Gill Sans"/>
              <a:buNone/>
            </a:pPr>
            <a:r>
              <a:rPr lang="es-CL"/>
              <a:t>INTRODUCCIÓN</a:t>
            </a:r>
            <a:endParaRPr/>
          </a:p>
        </p:txBody>
      </p:sp>
      <p:sp>
        <p:nvSpPr>
          <p:cNvPr id="110" name="Google Shape;110;p14"/>
          <p:cNvSpPr txBox="1"/>
          <p:nvPr>
            <p:ph idx="1" type="body"/>
          </p:nvPr>
        </p:nvSpPr>
        <p:spPr>
          <a:xfrm>
            <a:off x="407550" y="1726950"/>
            <a:ext cx="9246900" cy="381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s-CL" sz="1784"/>
              <a:t>La </a:t>
            </a:r>
            <a:r>
              <a:rPr b="1" lang="es-CL" sz="1784"/>
              <a:t>presión arterial es el principal factor de riesgo para muerte y discapacidad ajustada por años de vida (GBDS 2010) </a:t>
            </a:r>
            <a:endParaRPr b="1" sz="1784"/>
          </a:p>
          <a:p>
            <a:pPr indent="0" lvl="0" marL="0" rtl="0" algn="ctr">
              <a:spcBef>
                <a:spcPts val="0"/>
              </a:spcBef>
              <a:spcAft>
                <a:spcPts val="0"/>
              </a:spcAft>
              <a:buNone/>
            </a:pPr>
            <a:r>
              <a:rPr lang="es-CL" sz="1500">
                <a:solidFill>
                  <a:schemeClr val="dk1"/>
                </a:solidFill>
              </a:rPr>
              <a:t>Presión arterial sistólica (PAS) -&gt; predictor de riesgo independiente de eventos coronarios, ACV, IC y ERC terminal.</a:t>
            </a:r>
            <a:endParaRPr b="1" sz="2284"/>
          </a:p>
          <a:p>
            <a:pPr indent="0" lvl="0" marL="0" rtl="0" algn="l">
              <a:spcBef>
                <a:spcPts val="0"/>
              </a:spcBef>
              <a:spcAft>
                <a:spcPts val="0"/>
              </a:spcAft>
              <a:buNone/>
            </a:pPr>
            <a:r>
              <a:t/>
            </a:r>
            <a:endParaRPr sz="1384"/>
          </a:p>
          <a:p>
            <a:pPr indent="0" lvl="0" marL="0" rtl="0" algn="l">
              <a:spcBef>
                <a:spcPts val="0"/>
              </a:spcBef>
              <a:spcAft>
                <a:spcPts val="0"/>
              </a:spcAft>
              <a:buNone/>
            </a:pPr>
            <a:r>
              <a:rPr lang="es-CL"/>
              <a:t>Tratar la HTA ayuda a reducir el riesgo de enf. CV pero ¿Con qué valores?</a:t>
            </a:r>
            <a:endParaRPr/>
          </a:p>
          <a:p>
            <a:pPr indent="0" lvl="0" marL="0" rtl="0" algn="l">
              <a:spcBef>
                <a:spcPts val="0"/>
              </a:spcBef>
              <a:spcAft>
                <a:spcPts val="0"/>
              </a:spcAft>
              <a:buNone/>
            </a:pPr>
            <a:r>
              <a:rPr lang="es-CL" sz="1884"/>
              <a:t>Estudios previos:</a:t>
            </a:r>
            <a:r>
              <a:rPr lang="es-CL" sz="2084"/>
              <a:t> </a:t>
            </a:r>
            <a:endParaRPr sz="2084"/>
          </a:p>
          <a:p>
            <a:pPr indent="0" lvl="0" marL="0" rtl="0" algn="l">
              <a:spcBef>
                <a:spcPts val="0"/>
              </a:spcBef>
              <a:spcAft>
                <a:spcPts val="0"/>
              </a:spcAft>
              <a:buNone/>
            </a:pPr>
            <a:r>
              <a:t/>
            </a:r>
            <a:endParaRPr sz="2084"/>
          </a:p>
          <a:p>
            <a:pPr indent="0" lvl="0" marL="0" rtl="0" algn="l">
              <a:spcBef>
                <a:spcPts val="0"/>
              </a:spcBef>
              <a:spcAft>
                <a:spcPts val="0"/>
              </a:spcAft>
              <a:buNone/>
            </a:pPr>
            <a:r>
              <a:t/>
            </a:r>
            <a:endParaRPr sz="2084"/>
          </a:p>
          <a:p>
            <a:pPr indent="0" lvl="0" marL="0" rtl="0" algn="l">
              <a:spcBef>
                <a:spcPts val="0"/>
              </a:spcBef>
              <a:spcAft>
                <a:spcPts val="0"/>
              </a:spcAft>
              <a:buNone/>
            </a:pPr>
            <a:r>
              <a:t/>
            </a:r>
            <a:endParaRPr sz="2084"/>
          </a:p>
          <a:p>
            <a:pPr indent="-360933" lvl="1" marL="914400" rtl="0" algn="l">
              <a:spcBef>
                <a:spcPts val="0"/>
              </a:spcBef>
              <a:spcAft>
                <a:spcPts val="0"/>
              </a:spcAft>
              <a:buSzPts val="2084"/>
              <a:buChar char="-"/>
            </a:pPr>
            <a:r>
              <a:t/>
            </a:r>
            <a:endParaRPr b="1" sz="2150"/>
          </a:p>
        </p:txBody>
      </p:sp>
      <p:pic>
        <p:nvPicPr>
          <p:cNvPr descr="Apoyo a las víctimas de los incendios forestales – Laboratorio de Toxinas  Marinas. Universidad de Chile" id="111" name="Google Shape;111;p14"/>
          <p:cNvPicPr preferRelativeResize="0"/>
          <p:nvPr/>
        </p:nvPicPr>
        <p:blipFill rotWithShape="1">
          <a:blip r:embed="rId3">
            <a:alphaModFix/>
          </a:blip>
          <a:srcRect b="12714" l="10416" r="13760" t="10072"/>
          <a:stretch/>
        </p:blipFill>
        <p:spPr>
          <a:xfrm>
            <a:off x="-248" y="623070"/>
            <a:ext cx="1036115" cy="1428576"/>
          </a:xfrm>
          <a:prstGeom prst="rect">
            <a:avLst/>
          </a:prstGeom>
          <a:solidFill>
            <a:schemeClr val="lt1"/>
          </a:solidFill>
          <a:ln>
            <a:noFill/>
          </a:ln>
        </p:spPr>
      </p:pic>
      <p:pic>
        <p:nvPicPr>
          <p:cNvPr descr="CIRCULO BICE VIDA | Salud | Hospital Clínico San Borja Arriarán" id="112" name="Google Shape;112;p14"/>
          <p:cNvPicPr preferRelativeResize="0"/>
          <p:nvPr/>
        </p:nvPicPr>
        <p:blipFill rotWithShape="1">
          <a:blip r:embed="rId4">
            <a:alphaModFix/>
          </a:blip>
          <a:srcRect b="0" l="17514" r="14986" t="0"/>
          <a:stretch/>
        </p:blipFill>
        <p:spPr>
          <a:xfrm>
            <a:off x="8800799" y="634818"/>
            <a:ext cx="1296144" cy="1440160"/>
          </a:xfrm>
          <a:prstGeom prst="rect">
            <a:avLst/>
          </a:prstGeom>
          <a:noFill/>
          <a:ln>
            <a:noFill/>
          </a:ln>
        </p:spPr>
      </p:pic>
      <p:sp>
        <p:nvSpPr>
          <p:cNvPr id="113" name="Google Shape;113;p14"/>
          <p:cNvSpPr/>
          <p:nvPr/>
        </p:nvSpPr>
        <p:spPr>
          <a:xfrm>
            <a:off x="943175" y="6087050"/>
            <a:ext cx="1642500" cy="103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CL" sz="2100">
                <a:solidFill>
                  <a:schemeClr val="dk2"/>
                </a:solidFill>
              </a:rPr>
              <a:t>SPRINT</a:t>
            </a:r>
            <a:endParaRPr b="1" sz="2100">
              <a:solidFill>
                <a:schemeClr val="dk2"/>
              </a:solidFill>
            </a:endParaRPr>
          </a:p>
        </p:txBody>
      </p:sp>
      <p:sp>
        <p:nvSpPr>
          <p:cNvPr id="114" name="Google Shape;114;p14"/>
          <p:cNvSpPr/>
          <p:nvPr/>
        </p:nvSpPr>
        <p:spPr>
          <a:xfrm>
            <a:off x="2993300" y="6368300"/>
            <a:ext cx="1036200" cy="472500"/>
          </a:xfrm>
          <a:prstGeom prst="rightArrow">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txBox="1"/>
          <p:nvPr/>
        </p:nvSpPr>
        <p:spPr>
          <a:xfrm>
            <a:off x="4437125" y="6002750"/>
            <a:ext cx="50331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CL" sz="2000">
                <a:latin typeface="Gill Sans"/>
                <a:ea typeface="Gill Sans"/>
                <a:cs typeface="Gill Sans"/>
                <a:sym typeface="Gill Sans"/>
              </a:rPr>
              <a:t>B</a:t>
            </a:r>
            <a:r>
              <a:rPr lang="es-CL" sz="2000">
                <a:solidFill>
                  <a:schemeClr val="dk1"/>
                </a:solidFill>
                <a:latin typeface="Gill Sans"/>
                <a:ea typeface="Gill Sans"/>
                <a:cs typeface="Gill Sans"/>
                <a:sym typeface="Gill Sans"/>
              </a:rPr>
              <a:t>eneficio del tratamiento en pacientes no diabéticos con un objetivo:</a:t>
            </a:r>
            <a:endParaRPr sz="20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1200">
              <a:solidFill>
                <a:schemeClr val="dk1"/>
              </a:solidFill>
              <a:latin typeface="Gill Sans"/>
              <a:ea typeface="Gill Sans"/>
              <a:cs typeface="Gill Sans"/>
              <a:sym typeface="Gill Sans"/>
            </a:endParaRPr>
          </a:p>
          <a:p>
            <a:pPr indent="0" lvl="0" marL="0" rtl="0" algn="ctr">
              <a:spcBef>
                <a:spcPts val="0"/>
              </a:spcBef>
              <a:spcAft>
                <a:spcPts val="0"/>
              </a:spcAft>
              <a:buNone/>
            </a:pPr>
            <a:r>
              <a:rPr b="1" lang="es-CL" sz="2000">
                <a:solidFill>
                  <a:schemeClr val="dk1"/>
                </a:solidFill>
                <a:latin typeface="Gill Sans"/>
                <a:ea typeface="Gill Sans"/>
                <a:cs typeface="Gill Sans"/>
                <a:sym typeface="Gill Sans"/>
              </a:rPr>
              <a:t>PAS &lt;120 mm Hg</a:t>
            </a:r>
            <a:r>
              <a:rPr lang="es-CL" sz="2000">
                <a:solidFill>
                  <a:schemeClr val="dk1"/>
                </a:solidFill>
                <a:latin typeface="Gill Sans"/>
                <a:ea typeface="Gill Sans"/>
                <a:cs typeface="Gill Sans"/>
                <a:sym typeface="Gill Sans"/>
              </a:rPr>
              <a:t> vs </a:t>
            </a:r>
            <a:r>
              <a:rPr b="1" lang="es-CL" sz="2000">
                <a:solidFill>
                  <a:schemeClr val="dk1"/>
                </a:solidFill>
                <a:latin typeface="Gill Sans"/>
                <a:ea typeface="Gill Sans"/>
                <a:cs typeface="Gill Sans"/>
                <a:sym typeface="Gill Sans"/>
              </a:rPr>
              <a:t>PAS &lt;140 mm Hg </a:t>
            </a:r>
            <a:endParaRPr b="1" sz="20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a:latin typeface="Gill Sans"/>
              <a:ea typeface="Gill Sans"/>
              <a:cs typeface="Gill Sans"/>
              <a:sym typeface="Gill Sans"/>
            </a:endParaRPr>
          </a:p>
        </p:txBody>
      </p:sp>
      <p:graphicFrame>
        <p:nvGraphicFramePr>
          <p:cNvPr id="116" name="Google Shape;116;p14"/>
          <p:cNvGraphicFramePr/>
          <p:nvPr/>
        </p:nvGraphicFramePr>
        <p:xfrm>
          <a:off x="943175" y="3832688"/>
          <a:ext cx="3000000" cy="3000000"/>
        </p:xfrm>
        <a:graphic>
          <a:graphicData uri="http://schemas.openxmlformats.org/drawingml/2006/table">
            <a:tbl>
              <a:tblPr>
                <a:noFill/>
                <a:tableStyleId>{ECA3795A-ABD1-40D6-B11C-BF180509141F}</a:tableStyleId>
              </a:tblPr>
              <a:tblGrid>
                <a:gridCol w="1783750"/>
                <a:gridCol w="6391900"/>
              </a:tblGrid>
              <a:tr h="381000">
                <a:tc>
                  <a:txBody>
                    <a:bodyPr/>
                    <a:lstStyle/>
                    <a:p>
                      <a:pPr indent="0" lvl="0" marL="0" rtl="0" algn="l">
                        <a:spcBef>
                          <a:spcPts val="0"/>
                        </a:spcBef>
                        <a:spcAft>
                          <a:spcPts val="0"/>
                        </a:spcAft>
                        <a:buNone/>
                      </a:pPr>
                      <a:r>
                        <a:rPr b="1" lang="es-CL">
                          <a:solidFill>
                            <a:schemeClr val="dk1"/>
                          </a:solidFill>
                        </a:rPr>
                        <a:t>SHEP (1991)</a:t>
                      </a:r>
                      <a:endParaRPr b="1">
                        <a:solidFill>
                          <a:schemeClr val="dk1"/>
                        </a:solidFill>
                      </a:endParaRPr>
                    </a:p>
                    <a:p>
                      <a:pPr indent="0" lvl="0" marL="0" rtl="0" algn="l">
                        <a:spcBef>
                          <a:spcPts val="0"/>
                        </a:spcBef>
                        <a:spcAft>
                          <a:spcPts val="0"/>
                        </a:spcAft>
                        <a:buNone/>
                      </a:pPr>
                      <a:r>
                        <a:rPr b="1" lang="es-CL">
                          <a:solidFill>
                            <a:schemeClr val="dk1"/>
                          </a:solidFill>
                        </a:rPr>
                        <a:t>n.4800</a:t>
                      </a:r>
                      <a:endParaRPr b="1">
                        <a:solidFill>
                          <a:schemeClr val="dk1"/>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9CB9C"/>
                    </a:solidFill>
                  </a:tcPr>
                </a:tc>
                <a:tc>
                  <a:txBody>
                    <a:bodyPr/>
                    <a:lstStyle/>
                    <a:p>
                      <a:pPr indent="0" lvl="0" marL="0" rtl="0" algn="l">
                        <a:spcBef>
                          <a:spcPts val="0"/>
                        </a:spcBef>
                        <a:spcAft>
                          <a:spcPts val="0"/>
                        </a:spcAft>
                        <a:buNone/>
                      </a:pPr>
                      <a:r>
                        <a:rPr lang="es-CL" sz="1300"/>
                        <a:t>Personas con ISH</a:t>
                      </a:r>
                      <a:r>
                        <a:rPr lang="es-CL"/>
                        <a:t> </a:t>
                      </a:r>
                      <a:r>
                        <a:rPr lang="es-CL" sz="1200">
                          <a:solidFill>
                            <a:srgbClr val="202124"/>
                          </a:solidFill>
                          <a:highlight>
                            <a:srgbClr val="FFFFFF"/>
                          </a:highlight>
                        </a:rPr>
                        <a:t>≥ 60 años. Beneficios de terapia antiHTA para  PAS &lt; 160 vs placebo en seguimiento a 5.8años en reducir riesgo de stroke, muerte por causa cardiaca.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s-CL">
                          <a:solidFill>
                            <a:schemeClr val="dk1"/>
                          </a:solidFill>
                        </a:rPr>
                        <a:t>Cardio-Sis (2009)</a:t>
                      </a:r>
                      <a:endParaRPr b="1">
                        <a:solidFill>
                          <a:schemeClr val="dk1"/>
                        </a:solidFill>
                      </a:endParaRPr>
                    </a:p>
                    <a:p>
                      <a:pPr indent="0" lvl="0" marL="0" rtl="0" algn="l">
                        <a:spcBef>
                          <a:spcPts val="0"/>
                        </a:spcBef>
                        <a:spcAft>
                          <a:spcPts val="0"/>
                        </a:spcAft>
                        <a:buNone/>
                      </a:pPr>
                      <a:r>
                        <a:rPr b="1" lang="es-CL">
                          <a:solidFill>
                            <a:schemeClr val="dk1"/>
                          </a:solidFill>
                        </a:rPr>
                        <a:t>n.1111</a:t>
                      </a:r>
                      <a:endParaRPr b="1">
                        <a:solidFill>
                          <a:schemeClr val="dk1"/>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9CB9C"/>
                    </a:solidFill>
                  </a:tcPr>
                </a:tc>
                <a:tc>
                  <a:txBody>
                    <a:bodyPr/>
                    <a:lstStyle/>
                    <a:p>
                      <a:pPr indent="0" lvl="0" marL="0" rtl="0" algn="l">
                        <a:spcBef>
                          <a:spcPts val="0"/>
                        </a:spcBef>
                        <a:spcAft>
                          <a:spcPts val="0"/>
                        </a:spcAft>
                        <a:buNone/>
                      </a:pPr>
                      <a:r>
                        <a:rPr lang="es-CL" sz="1200"/>
                        <a:t>Personas con HTA de </a:t>
                      </a:r>
                      <a:r>
                        <a:rPr lang="es-CL" sz="1200">
                          <a:solidFill>
                            <a:srgbClr val="202124"/>
                          </a:solidFill>
                          <a:highlight>
                            <a:srgbClr val="FFFFFF"/>
                          </a:highlight>
                        </a:rPr>
                        <a:t>≥ 55 años con PAS ≥ 150 con al menos 1 FR CV adicional. Comparó metas  PAS &lt; 130 vs PAS &lt; 140.mmHg en seguimiento a 2 años.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s-CL">
                          <a:solidFill>
                            <a:schemeClr val="dk1"/>
                          </a:solidFill>
                        </a:rPr>
                        <a:t>ACCORD (2010)</a:t>
                      </a:r>
                      <a:endParaRPr b="1">
                        <a:solidFill>
                          <a:schemeClr val="dk1"/>
                        </a:solidFill>
                      </a:endParaRPr>
                    </a:p>
                    <a:p>
                      <a:pPr indent="0" lvl="0" marL="0" rtl="0" algn="l">
                        <a:spcBef>
                          <a:spcPts val="0"/>
                        </a:spcBef>
                        <a:spcAft>
                          <a:spcPts val="0"/>
                        </a:spcAft>
                        <a:buNone/>
                      </a:pPr>
                      <a:r>
                        <a:rPr b="1" lang="es-CL">
                          <a:solidFill>
                            <a:schemeClr val="dk1"/>
                          </a:solidFill>
                        </a:rPr>
                        <a:t>n.4733</a:t>
                      </a:r>
                      <a:endParaRPr b="1">
                        <a:solidFill>
                          <a:schemeClr val="dk1"/>
                        </a:solidFill>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9CB9C"/>
                    </a:solidFill>
                  </a:tcPr>
                </a:tc>
                <a:tc>
                  <a:txBody>
                    <a:bodyPr/>
                    <a:lstStyle/>
                    <a:p>
                      <a:pPr indent="0" lvl="0" marL="0" rtl="0" algn="l">
                        <a:spcBef>
                          <a:spcPts val="0"/>
                        </a:spcBef>
                        <a:spcAft>
                          <a:spcPts val="0"/>
                        </a:spcAft>
                        <a:buNone/>
                      </a:pPr>
                      <a:r>
                        <a:rPr lang="es-CL" sz="1300"/>
                        <a:t>Personas 40-78 años  con HTA y DM2 con alto riesgo de eventos CV aleatorizada en PAS &lt; 120 vs &lt; 140 mmHg seguidos por 5 años. No mostró evidencia de reducir la tasa de eventos CV mayores. </a:t>
                      </a:r>
                      <a:endParaRPr sz="1300"/>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CIRCULO BICE VIDA | Salud | Hospital Clínico San Borja Arriarán" id="334" name="Google Shape;334;p32"/>
          <p:cNvPicPr preferRelativeResize="0"/>
          <p:nvPr/>
        </p:nvPicPr>
        <p:blipFill rotWithShape="1">
          <a:blip r:embed="rId3">
            <a:alphaModFix/>
          </a:blip>
          <a:srcRect b="0" l="17514" r="14986" t="0"/>
          <a:stretch/>
        </p:blipFill>
        <p:spPr>
          <a:xfrm>
            <a:off x="8800799" y="6111717"/>
            <a:ext cx="1296144" cy="1440160"/>
          </a:xfrm>
          <a:prstGeom prst="rect">
            <a:avLst/>
          </a:prstGeom>
          <a:noFill/>
          <a:ln>
            <a:noFill/>
          </a:ln>
        </p:spPr>
      </p:pic>
      <p:pic>
        <p:nvPicPr>
          <p:cNvPr descr="Apoyo a las víctimas de los incendios forestales – Laboratorio de Toxinas  Marinas. Universidad de Chile" id="335" name="Google Shape;335;p32"/>
          <p:cNvPicPr preferRelativeResize="0"/>
          <p:nvPr/>
        </p:nvPicPr>
        <p:blipFill rotWithShape="1">
          <a:blip r:embed="rId4">
            <a:alphaModFix/>
          </a:blip>
          <a:srcRect b="12714" l="9524" r="9524" t="10072"/>
          <a:stretch/>
        </p:blipFill>
        <p:spPr>
          <a:xfrm>
            <a:off x="-248" y="6091691"/>
            <a:ext cx="1152128" cy="1440160"/>
          </a:xfrm>
          <a:prstGeom prst="rect">
            <a:avLst/>
          </a:prstGeom>
          <a:noFill/>
          <a:ln>
            <a:noFill/>
          </a:ln>
        </p:spPr>
      </p:pic>
      <p:sp>
        <p:nvSpPr>
          <p:cNvPr id="336" name="Google Shape;336;p32"/>
          <p:cNvSpPr txBox="1"/>
          <p:nvPr/>
        </p:nvSpPr>
        <p:spPr>
          <a:xfrm>
            <a:off x="431800" y="757813"/>
            <a:ext cx="8008959" cy="11941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29F"/>
              </a:buClr>
              <a:buSzPts val="3086"/>
              <a:buFont typeface="Times New Roman"/>
              <a:buNone/>
            </a:pPr>
            <a:r>
              <a:rPr b="0" i="0" lang="es-CL" sz="3086" u="none" cap="none" strike="noStrike">
                <a:solidFill>
                  <a:srgbClr val="00729F"/>
                </a:solidFill>
                <a:latin typeface="Gill Sans"/>
                <a:ea typeface="Gill Sans"/>
                <a:cs typeface="Gill Sans"/>
                <a:sym typeface="Gill Sans"/>
              </a:rPr>
              <a:t>BIBLIOGRAFÍA</a:t>
            </a:r>
            <a:endParaRPr b="0" i="0" sz="3086" u="none" cap="none" strike="noStrike">
              <a:solidFill>
                <a:srgbClr val="00729F"/>
              </a:solidFill>
              <a:latin typeface="Gill Sans"/>
              <a:ea typeface="Gill Sans"/>
              <a:cs typeface="Gill Sans"/>
              <a:sym typeface="Gill Sans"/>
            </a:endParaRPr>
          </a:p>
        </p:txBody>
      </p:sp>
      <p:sp>
        <p:nvSpPr>
          <p:cNvPr id="337" name="Google Shape;337;p32"/>
          <p:cNvSpPr txBox="1"/>
          <p:nvPr/>
        </p:nvSpPr>
        <p:spPr>
          <a:xfrm>
            <a:off x="640724" y="1475581"/>
            <a:ext cx="8808147" cy="4002279"/>
          </a:xfrm>
          <a:prstGeom prst="rect">
            <a:avLst/>
          </a:prstGeom>
          <a:noFill/>
          <a:ln>
            <a:noFill/>
          </a:ln>
        </p:spPr>
        <p:txBody>
          <a:bodyPr anchorCtr="0" anchor="t" bIns="45700" lIns="91425" spcFirstLastPara="1" rIns="91425" wrap="square" tIns="45700">
            <a:noAutofit/>
          </a:bodyPr>
          <a:lstStyle/>
          <a:p>
            <a:pPr indent="-221398" lvl="0" marL="337304" marR="0" rtl="0" algn="l">
              <a:lnSpc>
                <a:spcPct val="100000"/>
              </a:lnSpc>
              <a:spcBef>
                <a:spcPts val="0"/>
              </a:spcBef>
              <a:spcAft>
                <a:spcPts val="0"/>
              </a:spcAft>
              <a:buClr>
                <a:schemeClr val="accent2"/>
              </a:buClr>
              <a:buSzPts val="1825"/>
              <a:buFont typeface="Noto Sans Symbols"/>
              <a:buNone/>
            </a:pPr>
            <a:r>
              <a:t/>
            </a:r>
            <a:endParaRPr b="0" i="0" sz="1984" u="none" cap="none" strike="noStrike">
              <a:solidFill>
                <a:schemeClr val="dk2"/>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23" name="Google Shape;123;p15"/>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lnSpcReduction="20000"/>
          </a:bodyPr>
          <a:lstStyle/>
          <a:p>
            <a:pPr indent="0" lvl="0" marL="0" rtl="0" algn="l">
              <a:spcBef>
                <a:spcPts val="360"/>
              </a:spcBef>
              <a:spcAft>
                <a:spcPts val="0"/>
              </a:spcAft>
              <a:buNone/>
            </a:pPr>
            <a:r>
              <a:rPr lang="es-CL"/>
              <a:t>Ensayo Clínico Aleatorizado (ECA), controlado, abierto.</a:t>
            </a:r>
            <a:endParaRPr/>
          </a:p>
          <a:p>
            <a:pPr indent="0" lvl="0" marL="0" rtl="0" algn="l">
              <a:spcBef>
                <a:spcPts val="661"/>
              </a:spcBef>
              <a:spcAft>
                <a:spcPts val="0"/>
              </a:spcAft>
              <a:buNone/>
            </a:pPr>
            <a:r>
              <a:rPr lang="es-CL"/>
              <a:t>102 sitios clínico</a:t>
            </a:r>
            <a:r>
              <a:rPr lang="es-CL"/>
              <a:t>s de EEUU y Puerto Rico</a:t>
            </a:r>
            <a:endParaRPr/>
          </a:p>
          <a:p>
            <a:pPr indent="0" lvl="0" marL="0" rtl="0" algn="l">
              <a:spcBef>
                <a:spcPts val="661"/>
              </a:spcBef>
              <a:spcAft>
                <a:spcPts val="0"/>
              </a:spcAft>
              <a:buNone/>
            </a:pPr>
            <a:r>
              <a:t/>
            </a:r>
            <a:endParaRPr/>
          </a:p>
          <a:p>
            <a:pPr indent="0" lvl="0" marL="630000" rtl="0" algn="l">
              <a:spcBef>
                <a:spcPts val="661"/>
              </a:spcBef>
              <a:spcAft>
                <a:spcPts val="0"/>
              </a:spcAft>
              <a:buNone/>
            </a:pPr>
            <a:r>
              <a:rPr lang="es-CL" sz="3000"/>
              <a:t>P:</a:t>
            </a:r>
            <a:r>
              <a:rPr lang="es-CL"/>
              <a:t> &gt;50 años, PAS 130-180, FRCV:  ECV clínica o subclínica (no ACV), ERCr </a:t>
            </a:r>
            <a:r>
              <a:rPr lang="es-CL"/>
              <a:t>con VFG 20-60 </a:t>
            </a:r>
            <a:r>
              <a:rPr lang="es-CL"/>
              <a:t>(no poliquístico), FRCV 10 años 15% (Framingham) o &gt;75 años. Excluidos: DM o ACV previo.</a:t>
            </a:r>
            <a:endParaRPr/>
          </a:p>
          <a:p>
            <a:pPr indent="0" lvl="0" marL="630000" rtl="0" algn="l">
              <a:spcBef>
                <a:spcPts val="661"/>
              </a:spcBef>
              <a:spcAft>
                <a:spcPts val="0"/>
              </a:spcAft>
              <a:buNone/>
            </a:pPr>
            <a:r>
              <a:rPr lang="es-CL" sz="3000"/>
              <a:t>I:</a:t>
            </a:r>
            <a:r>
              <a:rPr lang="es-CL"/>
              <a:t> Manejo intensivo → PAS &lt;120 mmHg</a:t>
            </a:r>
            <a:endParaRPr/>
          </a:p>
          <a:p>
            <a:pPr indent="0" lvl="0" marL="630000" rtl="0" algn="l">
              <a:spcBef>
                <a:spcPts val="661"/>
              </a:spcBef>
              <a:spcAft>
                <a:spcPts val="0"/>
              </a:spcAft>
              <a:buNone/>
            </a:pPr>
            <a:r>
              <a:rPr lang="es-CL" sz="3000"/>
              <a:t>C: </a:t>
            </a:r>
            <a:r>
              <a:rPr lang="es-CL"/>
              <a:t>Manejo estándar → PAS 135 - 140 mmHg.</a:t>
            </a:r>
            <a:endParaRPr/>
          </a:p>
          <a:p>
            <a:pPr indent="0" lvl="0" marL="630000" rtl="0" algn="l">
              <a:spcBef>
                <a:spcPts val="661"/>
              </a:spcBef>
              <a:spcAft>
                <a:spcPts val="0"/>
              </a:spcAft>
              <a:buNone/>
            </a:pPr>
            <a:r>
              <a:rPr lang="es-CL" sz="3000"/>
              <a:t>O: </a:t>
            </a:r>
            <a:r>
              <a:rPr lang="es-CL"/>
              <a:t>SCA, IAM, ACV, IC, Muerte por causas cardiovasculares. Renal: 50% VFG en pctes ERCr; 30% VFG pctes no ERCr</a:t>
            </a:r>
            <a:endParaRPr/>
          </a:p>
          <a:p>
            <a:pPr indent="0" lvl="0" marL="630000" rtl="0" algn="l">
              <a:spcBef>
                <a:spcPts val="661"/>
              </a:spcBef>
              <a:spcAft>
                <a:spcPts val="661"/>
              </a:spcAft>
              <a:buNone/>
            </a:pPr>
            <a:r>
              <a:rPr lang="es-CL" sz="3000"/>
              <a:t>T:</a:t>
            </a:r>
            <a:r>
              <a:rPr lang="es-CL"/>
              <a:t> Reclutamiento 2 años, seguimiento máximo 6 años.</a:t>
            </a:r>
            <a:endParaRPr/>
          </a:p>
        </p:txBody>
      </p:sp>
      <p:sp>
        <p:nvSpPr>
          <p:cNvPr id="124" name="Google Shape;124;p15"/>
          <p:cNvSpPr/>
          <p:nvPr/>
        </p:nvSpPr>
        <p:spPr>
          <a:xfrm>
            <a:off x="6218225" y="4171525"/>
            <a:ext cx="338400" cy="1194300"/>
          </a:xfrm>
          <a:prstGeom prst="rightBrace">
            <a:avLst>
              <a:gd fmla="val 50000" name="adj1"/>
              <a:gd fmla="val 52321"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6556625" y="4556500"/>
            <a:ext cx="168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a:latin typeface="Gill Sans"/>
                <a:ea typeface="Gill Sans"/>
                <a:cs typeface="Gill Sans"/>
                <a:sym typeface="Gill Sans"/>
              </a:rPr>
              <a:t>Pacientes y clínicos conocían los grupos</a:t>
            </a:r>
            <a:endParaRPr>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32" name="Google Shape;132;p16"/>
          <p:cNvSpPr txBox="1"/>
          <p:nvPr>
            <p:ph idx="1" type="body"/>
          </p:nvPr>
        </p:nvSpPr>
        <p:spPr>
          <a:xfrm>
            <a:off x="640724" y="2455961"/>
            <a:ext cx="8808000" cy="4002300"/>
          </a:xfrm>
          <a:prstGeom prst="rect">
            <a:avLst/>
          </a:prstGeom>
          <a:ln>
            <a:noFill/>
          </a:ln>
        </p:spPr>
        <p:txBody>
          <a:bodyPr anchorCtr="0" anchor="ctr" bIns="45700" lIns="91425" spcFirstLastPara="1" rIns="91425" wrap="square" tIns="45700">
            <a:normAutofit/>
          </a:bodyPr>
          <a:lstStyle/>
          <a:p>
            <a:pPr indent="0" lvl="0" marL="0" rtl="0" algn="l">
              <a:spcBef>
                <a:spcPts val="360"/>
              </a:spcBef>
              <a:spcAft>
                <a:spcPts val="0"/>
              </a:spcAft>
              <a:buNone/>
            </a:pPr>
            <a:r>
              <a:rPr lang="es-CL" sz="2086"/>
              <a:t>Régimen de tratamiento similar a estudio previo (ACCORD).</a:t>
            </a:r>
            <a:endParaRPr sz="2086"/>
          </a:p>
          <a:p>
            <a:pPr indent="0" lvl="0" marL="0" rtl="0" algn="l">
              <a:spcBef>
                <a:spcPts val="661"/>
              </a:spcBef>
              <a:spcAft>
                <a:spcPts val="0"/>
              </a:spcAft>
              <a:buNone/>
            </a:pPr>
            <a:r>
              <a:rPr lang="es-CL" sz="2086"/>
              <a:t>Evaluación mensual por 3 meses, luego cada 3 meses, con medición PA.</a:t>
            </a:r>
            <a:endParaRPr sz="2086"/>
          </a:p>
          <a:p>
            <a:pPr indent="0" lvl="0" marL="0" rtl="0" algn="l">
              <a:spcBef>
                <a:spcPts val="661"/>
              </a:spcBef>
              <a:spcAft>
                <a:spcPts val="0"/>
              </a:spcAft>
              <a:buNone/>
            </a:pPr>
            <a:r>
              <a:t/>
            </a:r>
            <a:endParaRPr sz="2084"/>
          </a:p>
          <a:p>
            <a:pPr indent="0" lvl="0" marL="0" rtl="0" algn="l">
              <a:spcBef>
                <a:spcPts val="661"/>
              </a:spcBef>
              <a:spcAft>
                <a:spcPts val="0"/>
              </a:spcAft>
              <a:buClr>
                <a:schemeClr val="dk1"/>
              </a:buClr>
              <a:buSzPts val="1100"/>
              <a:buFont typeface="Arial"/>
              <a:buNone/>
            </a:pPr>
            <a:r>
              <a:rPr lang="es-CL" sz="2084"/>
              <a:t>Datos demográficos recopilados al inicio del estudio.</a:t>
            </a:r>
            <a:endParaRPr sz="2084"/>
          </a:p>
          <a:p>
            <a:pPr indent="0" lvl="0" marL="0" rtl="0" algn="l">
              <a:spcBef>
                <a:spcPts val="661"/>
              </a:spcBef>
              <a:spcAft>
                <a:spcPts val="0"/>
              </a:spcAft>
              <a:buClr>
                <a:schemeClr val="dk1"/>
              </a:buClr>
              <a:buSzPts val="1100"/>
              <a:buFont typeface="Arial"/>
              <a:buNone/>
            </a:pPr>
            <a:r>
              <a:rPr lang="es-CL" sz="2084"/>
              <a:t>Datos clínicos y laboratorio al inicio y cada 3 meses.</a:t>
            </a:r>
            <a:endParaRPr sz="2084"/>
          </a:p>
          <a:p>
            <a:pPr indent="-360934" lvl="0" marL="457200" rtl="0" algn="l">
              <a:spcBef>
                <a:spcPts val="661"/>
              </a:spcBef>
              <a:spcAft>
                <a:spcPts val="0"/>
              </a:spcAft>
              <a:buSzPts val="2084"/>
              <a:buChar char="-"/>
            </a:pPr>
            <a:r>
              <a:rPr lang="es-CL" sz="2084"/>
              <a:t>Entrevista estructurada cada 3 meses → Autoreporte.</a:t>
            </a:r>
            <a:endParaRPr sz="2084"/>
          </a:p>
          <a:p>
            <a:pPr indent="-360934" lvl="0" marL="457200" rtl="0" algn="l">
              <a:spcBef>
                <a:spcPts val="0"/>
              </a:spcBef>
              <a:spcAft>
                <a:spcPts val="0"/>
              </a:spcAft>
              <a:buSzPts val="2084"/>
              <a:buChar char="-"/>
            </a:pPr>
            <a:r>
              <a:rPr lang="es-CL" sz="2084"/>
              <a:t>Historias clínicas y EKG → documentación de eventos.</a:t>
            </a:r>
            <a:endParaRPr sz="2084"/>
          </a:p>
          <a:p>
            <a:pPr indent="-360934" lvl="0" marL="457200" rtl="0" algn="l">
              <a:spcBef>
                <a:spcPts val="0"/>
              </a:spcBef>
              <a:spcAft>
                <a:spcPts val="0"/>
              </a:spcAft>
              <a:buSzPts val="2084"/>
              <a:buChar char="-"/>
            </a:pPr>
            <a:r>
              <a:rPr lang="es-CL" sz="2084"/>
              <a:t>Fallecimiento de paciente → Protocolo para obtener información del evento.</a:t>
            </a:r>
            <a:endParaRPr sz="2486">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Buena toma de PA</a:t>
            </a:r>
            <a:endParaRPr/>
          </a:p>
        </p:txBody>
      </p:sp>
      <p:sp>
        <p:nvSpPr>
          <p:cNvPr id="139" name="Google Shape;139;p17"/>
          <p:cNvSpPr txBox="1"/>
          <p:nvPr>
            <p:ph idx="1" type="body"/>
          </p:nvPr>
        </p:nvSpPr>
        <p:spPr>
          <a:xfrm>
            <a:off x="640725" y="2455950"/>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sz="2084"/>
          </a:p>
          <a:p>
            <a:pPr indent="0" lvl="0" marL="0" rtl="0" algn="l">
              <a:spcBef>
                <a:spcPts val="661"/>
              </a:spcBef>
              <a:spcAft>
                <a:spcPts val="661"/>
              </a:spcAft>
              <a:buNone/>
            </a:pPr>
            <a:r>
              <a:rPr lang="es-CL"/>
              <a:t>	</a:t>
            </a:r>
            <a:endParaRPr/>
          </a:p>
        </p:txBody>
      </p:sp>
      <p:pic>
        <p:nvPicPr>
          <p:cNvPr id="140" name="Google Shape;140;p17"/>
          <p:cNvPicPr preferRelativeResize="0"/>
          <p:nvPr/>
        </p:nvPicPr>
        <p:blipFill>
          <a:blip r:embed="rId3">
            <a:alphaModFix/>
          </a:blip>
          <a:stretch>
            <a:fillRect/>
          </a:stretch>
        </p:blipFill>
        <p:spPr>
          <a:xfrm>
            <a:off x="2644775" y="2137175"/>
            <a:ext cx="4403100" cy="5233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sp>
        <p:nvSpPr>
          <p:cNvPr id="147" name="Google Shape;147;p18"/>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661"/>
              </a:spcAft>
              <a:buNone/>
            </a:pPr>
            <a:r>
              <a:t/>
            </a:r>
            <a:endParaRPr/>
          </a:p>
        </p:txBody>
      </p:sp>
      <p:pic>
        <p:nvPicPr>
          <p:cNvPr id="148" name="Google Shape;148;p18"/>
          <p:cNvPicPr preferRelativeResize="0"/>
          <p:nvPr/>
        </p:nvPicPr>
        <p:blipFill>
          <a:blip r:embed="rId3">
            <a:alphaModFix/>
          </a:blip>
          <a:stretch>
            <a:fillRect/>
          </a:stretch>
        </p:blipFill>
        <p:spPr>
          <a:xfrm>
            <a:off x="640725" y="2008450"/>
            <a:ext cx="8808001" cy="5405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sp>
        <p:nvSpPr>
          <p:cNvPr id="155" name="Google Shape;155;p19"/>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661"/>
              </a:spcAft>
              <a:buNone/>
            </a:pPr>
            <a:r>
              <a:t/>
            </a:r>
            <a:endParaRPr/>
          </a:p>
        </p:txBody>
      </p:sp>
      <p:pic>
        <p:nvPicPr>
          <p:cNvPr id="156" name="Google Shape;156;p19"/>
          <p:cNvPicPr preferRelativeResize="0"/>
          <p:nvPr/>
        </p:nvPicPr>
        <p:blipFill>
          <a:blip r:embed="rId3">
            <a:alphaModFix/>
          </a:blip>
          <a:stretch>
            <a:fillRect/>
          </a:stretch>
        </p:blipFill>
        <p:spPr>
          <a:xfrm>
            <a:off x="0" y="235966"/>
            <a:ext cx="10080625" cy="70877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sp>
        <p:nvSpPr>
          <p:cNvPr id="163" name="Google Shape;163;p20"/>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s-CL" sz="3086">
                <a:solidFill>
                  <a:schemeClr val="lt1"/>
                </a:solidFill>
              </a:rPr>
              <a:t>METODOLOGÍA</a:t>
            </a:r>
            <a:endParaRPr sz="3086">
              <a:solidFill>
                <a:schemeClr val="lt1"/>
              </a:solidFill>
            </a:endParaRPr>
          </a:p>
          <a:p>
            <a:pPr indent="0" lvl="0" marL="0" rtl="0" algn="l">
              <a:spcBef>
                <a:spcPts val="360"/>
              </a:spcBef>
              <a:spcAft>
                <a:spcPts val="661"/>
              </a:spcAft>
              <a:buNone/>
            </a:pPr>
            <a:r>
              <a:t/>
            </a:r>
            <a:endParaRPr/>
          </a:p>
        </p:txBody>
      </p:sp>
      <p:pic>
        <p:nvPicPr>
          <p:cNvPr id="164" name="Google Shape;164;p20"/>
          <p:cNvPicPr preferRelativeResize="0"/>
          <p:nvPr/>
        </p:nvPicPr>
        <p:blipFill>
          <a:blip r:embed="rId3">
            <a:alphaModFix/>
          </a:blip>
          <a:stretch>
            <a:fillRect/>
          </a:stretch>
        </p:blipFill>
        <p:spPr>
          <a:xfrm>
            <a:off x="0" y="168867"/>
            <a:ext cx="10080624" cy="7221940"/>
          </a:xfrm>
          <a:prstGeom prst="rect">
            <a:avLst/>
          </a:prstGeom>
          <a:noFill/>
          <a:ln>
            <a:noFill/>
          </a:ln>
        </p:spPr>
      </p:pic>
      <p:sp>
        <p:nvSpPr>
          <p:cNvPr id="165" name="Google Shape;165;p20"/>
          <p:cNvSpPr/>
          <p:nvPr/>
        </p:nvSpPr>
        <p:spPr>
          <a:xfrm>
            <a:off x="5562025" y="953125"/>
            <a:ext cx="587700" cy="26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a:off x="5392300" y="3916900"/>
            <a:ext cx="496200" cy="287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Resultados</a:t>
            </a:r>
            <a:endParaRPr/>
          </a:p>
        </p:txBody>
      </p:sp>
      <p:sp>
        <p:nvSpPr>
          <p:cNvPr id="173" name="Google Shape;173;p21"/>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371856" lvl="0" marL="457200" rtl="0" algn="l">
              <a:spcBef>
                <a:spcPts val="360"/>
              </a:spcBef>
              <a:spcAft>
                <a:spcPts val="0"/>
              </a:spcAft>
              <a:buSzPts val="2256"/>
              <a:buChar char="●"/>
            </a:pPr>
            <a:r>
              <a:rPr lang="es-CL" sz="2584"/>
              <a:t>Eventos adversos graves:</a:t>
            </a:r>
            <a:endParaRPr sz="2584"/>
          </a:p>
          <a:p>
            <a:pPr indent="-371856" lvl="1" marL="914400" rtl="0" algn="l">
              <a:spcBef>
                <a:spcPts val="0"/>
              </a:spcBef>
              <a:spcAft>
                <a:spcPts val="0"/>
              </a:spcAft>
              <a:buSzPts val="2256"/>
              <a:buChar char="○"/>
            </a:pPr>
            <a:r>
              <a:rPr lang="es-CL" sz="2364"/>
              <a:t>Hipotensión, </a:t>
            </a:r>
            <a:r>
              <a:rPr lang="es-CL" sz="2364"/>
              <a:t>síncope</a:t>
            </a:r>
            <a:r>
              <a:rPr lang="es-CL" sz="2364"/>
              <a:t>, alteraciones electrolíticas, AKI.</a:t>
            </a:r>
            <a:endParaRPr sz="2364"/>
          </a:p>
          <a:p>
            <a:pPr indent="-371856" lvl="2" marL="1371600" rtl="0" algn="l">
              <a:spcBef>
                <a:spcPts val="0"/>
              </a:spcBef>
              <a:spcAft>
                <a:spcPts val="0"/>
              </a:spcAft>
              <a:buSzPts val="2256"/>
              <a:buChar char="■"/>
            </a:pPr>
            <a:r>
              <a:rPr lang="es-CL" sz="2143"/>
              <a:t>Fue más frecuente en el grupo de manejo intensivo.</a:t>
            </a:r>
            <a:endParaRPr sz="2143"/>
          </a:p>
          <a:p>
            <a:pPr indent="0" lvl="0" marL="1371600" rtl="0" algn="l">
              <a:spcBef>
                <a:spcPts val="661"/>
              </a:spcBef>
              <a:spcAft>
                <a:spcPts val="0"/>
              </a:spcAft>
              <a:buNone/>
            </a:pPr>
            <a:r>
              <a:t/>
            </a:r>
            <a:endParaRPr sz="2143"/>
          </a:p>
          <a:p>
            <a:pPr indent="-371856" lvl="1" marL="914400" rtl="0" algn="l">
              <a:spcBef>
                <a:spcPts val="661"/>
              </a:spcBef>
              <a:spcAft>
                <a:spcPts val="0"/>
              </a:spcAft>
              <a:buSzPts val="2256"/>
              <a:buChar char="○"/>
            </a:pPr>
            <a:r>
              <a:rPr lang="es-CL" sz="2364"/>
              <a:t>Caídas con lesiones o bradicardia.</a:t>
            </a:r>
            <a:endParaRPr sz="2364"/>
          </a:p>
          <a:p>
            <a:pPr indent="-371856" lvl="2" marL="1371600" rtl="0" algn="l">
              <a:spcBef>
                <a:spcPts val="0"/>
              </a:spcBef>
              <a:spcAft>
                <a:spcPts val="0"/>
              </a:spcAft>
              <a:buSzPts val="2256"/>
              <a:buChar char="■"/>
            </a:pPr>
            <a:r>
              <a:rPr lang="es-CL" sz="2143"/>
              <a:t>S</a:t>
            </a:r>
            <a:r>
              <a:rPr lang="es-CL" sz="2143"/>
              <a:t>in diferencia significativa en ambos grupos.</a:t>
            </a:r>
            <a:endParaRPr sz="2143"/>
          </a:p>
          <a:p>
            <a:pPr indent="0" lvl="0" marL="1371600" rtl="0" algn="l">
              <a:spcBef>
                <a:spcPts val="661"/>
              </a:spcBef>
              <a:spcAft>
                <a:spcPts val="0"/>
              </a:spcAft>
              <a:buNone/>
            </a:pPr>
            <a:r>
              <a:t/>
            </a:r>
            <a:endParaRPr sz="2143"/>
          </a:p>
          <a:p>
            <a:pPr indent="-371856" lvl="0" marL="457200" rtl="0" algn="l">
              <a:spcBef>
                <a:spcPts val="661"/>
              </a:spcBef>
              <a:spcAft>
                <a:spcPts val="0"/>
              </a:spcAft>
              <a:buSzPts val="2256"/>
              <a:buChar char="●"/>
            </a:pPr>
            <a:r>
              <a:rPr lang="es-CL" sz="2584"/>
              <a:t>Hipotensión ortostática:</a:t>
            </a:r>
            <a:endParaRPr sz="2584"/>
          </a:p>
          <a:p>
            <a:pPr indent="-371856" lvl="1" marL="914400" rtl="0" algn="l">
              <a:spcBef>
                <a:spcPts val="0"/>
              </a:spcBef>
              <a:spcAft>
                <a:spcPts val="0"/>
              </a:spcAft>
              <a:buSzPts val="2256"/>
              <a:buChar char="○"/>
            </a:pPr>
            <a:r>
              <a:rPr lang="es-CL" sz="2364"/>
              <a:t>Fue significativamente menor en el grupo de manejo intensivo.</a:t>
            </a:r>
            <a:endParaRPr sz="2364"/>
          </a:p>
        </p:txBody>
      </p:sp>
    </p:spTree>
  </p:cSld>
  <p:clrMapOvr>
    <a:masterClrMapping/>
  </p:clrMapOvr>
</p:sld>
</file>

<file path=ppt/theme/theme1.xml><?xml version="1.0" encoding="utf-8"?>
<a:theme xmlns:a="http://schemas.openxmlformats.org/drawingml/2006/main" xmlns:r="http://schemas.openxmlformats.org/officeDocument/2006/relationships" name="Dividendo">
  <a:themeElements>
    <a:clrScheme name="SAN BORJA">
      <a:dk1>
        <a:srgbClr val="000000"/>
      </a:dk1>
      <a:lt1>
        <a:srgbClr val="FFFFFF"/>
      </a:lt1>
      <a:dk2>
        <a:srgbClr val="44546A"/>
      </a:dk2>
      <a:lt2>
        <a:srgbClr val="E7E6E6"/>
      </a:lt2>
      <a:accent1>
        <a:srgbClr val="0099D5"/>
      </a:accent1>
      <a:accent2>
        <a:srgbClr val="ED7D31"/>
      </a:accent2>
      <a:accent3>
        <a:srgbClr val="A5A5A5"/>
      </a:accent3>
      <a:accent4>
        <a:srgbClr val="5BB51C"/>
      </a:accent4>
      <a:accent5>
        <a:srgbClr val="5B9BD5"/>
      </a:accent5>
      <a:accent6>
        <a:srgbClr val="FBD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