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7559675" cx="10080625"/>
  <p:notesSz cx="7772400" cy="10058400"/>
  <p:embeddedFontLst>
    <p:embeddedFont>
      <p:font typeface="Roboto"/>
      <p:regular r:id="rId30"/>
      <p:bold r:id="rId31"/>
      <p:italic r:id="rId32"/>
      <p:boldItalic r:id="rId33"/>
    </p:embeddedFont>
    <p:embeddedFont>
      <p:font typeface="Quicksan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GoogleSlidesCustomDataVersion2">
      <go:slidesCustomData xmlns:go="http://customooxmlschemas.google.com/" r:id="rId36" roundtripDataSignature="AMtx7mjfRH5LT/fPX3piIoTizG0Js5V9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E2F4D1B-6ED4-480A-9B40-8BB27F0D956E}">
  <a:tblStyle styleId="{CE2F4D1B-6ED4-480A-9B40-8BB27F0D956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Quicksand-bold.fntdata"/><Relationship Id="rId12" Type="http://schemas.openxmlformats.org/officeDocument/2006/relationships/slide" Target="slides/slide6.xml"/><Relationship Id="rId34" Type="http://schemas.openxmlformats.org/officeDocument/2006/relationships/font" Target="fonts/Quicksand-regular.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4398962" y="9555162"/>
            <a:ext cx="3371850" cy="501650"/>
          </a:xfrm>
          <a:prstGeom prst="rect">
            <a:avLst/>
          </a:prstGeom>
          <a:noFill/>
          <a:ln>
            <a:noFill/>
          </a:ln>
        </p:spPr>
        <p:txBody>
          <a:bodyPr anchorCtr="0" anchor="b" bIns="0" lIns="0" spcFirstLastPara="1" rIns="0" wrap="square" tIns="0">
            <a:noAutofit/>
          </a:bodyPr>
          <a:lstStyle/>
          <a:p>
            <a:pPr indent="0" lvl="0" marL="0" marR="0" rtl="0" algn="l">
              <a:lnSpc>
                <a:spcPct val="93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 name="Google Shape;4;n"/>
          <p:cNvSpPr/>
          <p:nvPr>
            <p:ph idx="2" type="sldImg"/>
          </p:nvPr>
        </p:nvSpPr>
        <p:spPr>
          <a:xfrm>
            <a:off x="1371600" y="763587"/>
            <a:ext cx="5027612" cy="37703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5" name="Google Shape;5;n"/>
          <p:cNvSpPr txBox="1"/>
          <p:nvPr>
            <p:ph idx="1" type="body"/>
          </p:nvPr>
        </p:nvSpPr>
        <p:spPr>
          <a:xfrm>
            <a:off x="777875" y="4776787"/>
            <a:ext cx="6216650" cy="45243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 name="Google Shape;6;n"/>
          <p:cNvSpPr txBox="1"/>
          <p:nvPr>
            <p:ph idx="3" type="hdr"/>
          </p:nvPr>
        </p:nvSpPr>
        <p:spPr>
          <a:xfrm>
            <a:off x="0" y="0"/>
            <a:ext cx="3371850" cy="501650"/>
          </a:xfrm>
          <a:prstGeom prst="rect">
            <a:avLst/>
          </a:prstGeom>
          <a:noFill/>
          <a:ln>
            <a:noFill/>
          </a:ln>
        </p:spPr>
        <p:txBody>
          <a:bodyPr anchorCtr="0" anchor="t" bIns="0" lIns="0" spcFirstLastPara="1" rIns="0" wrap="square" tIns="0">
            <a:noAutofit/>
          </a:bodyPr>
          <a:lstStyle>
            <a:lvl1pPr lvl="0" marR="0" rtl="0" algn="l">
              <a:lnSpc>
                <a:spcPct val="104000"/>
              </a:lnSpc>
              <a:spcBef>
                <a:spcPts val="0"/>
              </a:spcBef>
              <a:spcAft>
                <a:spcPts val="0"/>
              </a:spcAft>
              <a:buClr>
                <a:srgbClr val="000000"/>
              </a:buClr>
              <a:buSzPts val="1400"/>
              <a:buFont typeface="Arial"/>
              <a:buNone/>
              <a:defRPr b="0" i="0" sz="1400" u="none" cap="none" strike="noStrike">
                <a:solidFill>
                  <a:srgbClr val="484848"/>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0" type="dt"/>
          </p:nvPr>
        </p:nvSpPr>
        <p:spPr>
          <a:xfrm>
            <a:off x="4398962" y="0"/>
            <a:ext cx="3371850" cy="501650"/>
          </a:xfrm>
          <a:prstGeom prst="rect">
            <a:avLst/>
          </a:prstGeom>
          <a:noFill/>
          <a:ln>
            <a:noFill/>
          </a:ln>
        </p:spPr>
        <p:txBody>
          <a:bodyPr anchorCtr="0" anchor="t" bIns="0" lIns="0" spcFirstLastPara="1" rIns="0" wrap="square" tIns="0">
            <a:noAutofit/>
          </a:bodyPr>
          <a:lstStyle>
            <a:lvl1pPr lvl="0" marR="0" rtl="0" algn="r">
              <a:lnSpc>
                <a:spcPct val="104000"/>
              </a:lnSpc>
              <a:spcBef>
                <a:spcPts val="0"/>
              </a:spcBef>
              <a:spcAft>
                <a:spcPts val="0"/>
              </a:spcAft>
              <a:buClr>
                <a:srgbClr val="000000"/>
              </a:buClr>
              <a:buSzPts val="1400"/>
              <a:buFont typeface="Arial"/>
              <a:buNone/>
              <a:defRPr b="0" i="0" sz="1400" u="none" cap="none" strike="noStrike">
                <a:solidFill>
                  <a:srgbClr val="484848"/>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1" type="ftr"/>
          </p:nvPr>
        </p:nvSpPr>
        <p:spPr>
          <a:xfrm>
            <a:off x="0" y="9555162"/>
            <a:ext cx="3371850" cy="501650"/>
          </a:xfrm>
          <a:prstGeom prst="rect">
            <a:avLst/>
          </a:prstGeom>
          <a:noFill/>
          <a:ln>
            <a:noFill/>
          </a:ln>
        </p:spPr>
        <p:txBody>
          <a:bodyPr anchorCtr="0" anchor="b" bIns="0" lIns="0" spcFirstLastPara="1" rIns="0" wrap="square" tIns="0">
            <a:noAutofit/>
          </a:bodyPr>
          <a:lstStyle>
            <a:lvl1pPr lvl="0" marR="0" rtl="0" algn="l">
              <a:lnSpc>
                <a:spcPct val="104000"/>
              </a:lnSpc>
              <a:spcBef>
                <a:spcPts val="0"/>
              </a:spcBef>
              <a:spcAft>
                <a:spcPts val="0"/>
              </a:spcAft>
              <a:buClr>
                <a:srgbClr val="000000"/>
              </a:buClr>
              <a:buSzPts val="1400"/>
              <a:buFont typeface="Arial"/>
              <a:buNone/>
              <a:defRPr b="0" i="0" sz="1400" u="none" cap="none" strike="noStrike">
                <a:solidFill>
                  <a:srgbClr val="484848"/>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n"/>
          <p:cNvSpPr txBox="1"/>
          <p:nvPr>
            <p:ph idx="4" type="sldNum"/>
          </p:nvPr>
        </p:nvSpPr>
        <p:spPr>
          <a:xfrm>
            <a:off x="4398962" y="9555162"/>
            <a:ext cx="3371850" cy="501650"/>
          </a:xfrm>
          <a:prstGeom prst="rect">
            <a:avLst/>
          </a:prstGeom>
          <a:noFill/>
          <a:ln>
            <a:noFill/>
          </a:ln>
        </p:spPr>
        <p:txBody>
          <a:bodyPr anchorCtr="0" anchor="b" bIns="0" lIns="0" spcFirstLastPara="1" rIns="0" wrap="square" tIns="0">
            <a:noAutofit/>
          </a:bodyPr>
          <a:lstStyle/>
          <a:p>
            <a:pPr indent="0" lvl="0" marL="0" marR="0" rtl="0" algn="r">
              <a:lnSpc>
                <a:spcPct val="104000"/>
              </a:lnSpc>
              <a:spcBef>
                <a:spcPts val="0"/>
              </a:spcBef>
              <a:spcAft>
                <a:spcPts val="0"/>
              </a:spcAft>
              <a:buClr>
                <a:srgbClr val="484848"/>
              </a:buClr>
              <a:buSzPts val="1400"/>
              <a:buFont typeface="Arial"/>
              <a:buNone/>
            </a:pPr>
            <a:fld id="{00000000-1234-1234-1234-123412341234}" type="slidenum">
              <a:rPr b="0" i="0" lang="en-US" sz="1400" u="none" cap="none" strike="noStrike">
                <a:solidFill>
                  <a:srgbClr val="484848"/>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1: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 name="Google Shape;26;p1: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7900c66908_0_43: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114" name="Google Shape;114;g27900c66908_0_43: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7900c66908_0_43: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6" name="Google Shape;116;g27900c66908_0_43: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900c66908_0_60: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124" name="Google Shape;124;g27900c66908_0_60: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7900c66908_0_60: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6" name="Google Shape;126;g27900c66908_0_60: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78a71dbee2_12_2:notes"/>
          <p:cNvSpPr txBox="1"/>
          <p:nvPr>
            <p:ph idx="12" type="sldNum"/>
          </p:nvPr>
        </p:nvSpPr>
        <p:spPr>
          <a:xfrm>
            <a:off x="4398962" y="9555162"/>
            <a:ext cx="3372000" cy="501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000000"/>
              </a:buClr>
              <a:buSzPts val="1800"/>
              <a:buFont typeface="Arial"/>
              <a:buNone/>
            </a:pPr>
            <a:fld id="{00000000-1234-1234-1234-123412341234}" type="slidenum">
              <a:rPr lang="en-US"/>
              <a:t>‹#›</a:t>
            </a:fld>
            <a:endParaRPr sz="1400"/>
          </a:p>
        </p:txBody>
      </p:sp>
      <p:sp>
        <p:nvSpPr>
          <p:cNvPr id="133" name="Google Shape;133;g278a71dbee2_12_2: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g278a71dbee2_12_2:notes"/>
          <p:cNvSpPr txBox="1"/>
          <p:nvPr>
            <p:ph idx="1" type="body"/>
          </p:nvPr>
        </p:nvSpPr>
        <p:spPr>
          <a:xfrm>
            <a:off x="777875" y="4776787"/>
            <a:ext cx="6216600" cy="4524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35" name="Google Shape;135;g278a71dbee2_12_2:notes"/>
          <p:cNvSpPr txBox="1"/>
          <p:nvPr>
            <p:ph idx="3" type="sldNum"/>
          </p:nvPr>
        </p:nvSpPr>
        <p:spPr>
          <a:xfrm>
            <a:off x="4398962" y="9555162"/>
            <a:ext cx="3372000" cy="5016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900c66908_21_7: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142" name="Google Shape;142;g27900c66908_21_7: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7900c66908_21_7: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4" name="Google Shape;144;g27900c66908_21_7: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7900c66908_0_72: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153" name="Google Shape;153;g27900c66908_0_72: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7900c66908_0_72: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5" name="Google Shape;155;g27900c66908_0_72: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900c66908_21_0: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162" name="Google Shape;162;g27900c66908_21_0: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7900c66908_21_0: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4" name="Google Shape;164;g27900c66908_21_0: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7900c66908_21_19: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171" name="Google Shape;171;g27900c66908_21_19: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7900c66908_21_19: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3" name="Google Shape;173;g27900c66908_21_19: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7900c66908_0_1: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180" name="Google Shape;180;g27900c66908_0_1: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7900c66908_0_1: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US" sz="800">
                <a:solidFill>
                  <a:schemeClr val="dk1"/>
                </a:solidFill>
              </a:rPr>
              <a:t>REASONS FOR SCREENING FAILURE</a:t>
            </a:r>
            <a:endParaRPr b="1" sz="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US" sz="800">
                <a:solidFill>
                  <a:schemeClr val="dk1"/>
                </a:solidFill>
              </a:rPr>
              <a:t>118 centros en 15 países</a:t>
            </a:r>
            <a:endParaRPr i="1" sz="8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n-US" sz="800">
                <a:solidFill>
                  <a:schemeClr val="dk1"/>
                </a:solidFill>
              </a:rPr>
              <a:t>La mediana del tiempo desde el ingreso hospitalario hasta la aleatorización fue de 3 días</a:t>
            </a:r>
            <a:endParaRPr b="1" i="1" sz="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800">
                <a:solidFill>
                  <a:schemeClr val="dk1"/>
                </a:solidFill>
              </a:rPr>
              <a:t>Doble ciego -&gt;  ayuda a minimizar sesgos en la evaluación de resultados y la toma de decisiones</a:t>
            </a:r>
            <a:endParaRPr sz="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800">
                <a:solidFill>
                  <a:schemeClr val="dk1"/>
                </a:solidFill>
              </a:rPr>
              <a:t>Resultados se analizaron según el principio de intención de tratar, lo que ayuda a mantener la integridad de la aleatorización inicial.</a:t>
            </a:r>
            <a:endParaRPr sz="800">
              <a:solidFill>
                <a:schemeClr val="dk1"/>
              </a:solidFill>
            </a:endParaRPr>
          </a:p>
          <a:p>
            <a:pPr indent="0" lvl="0" marL="0" rtl="0" algn="l">
              <a:spcBef>
                <a:spcPts val="0"/>
              </a:spcBef>
              <a:spcAft>
                <a:spcPts val="0"/>
              </a:spcAft>
              <a:buNone/>
            </a:pPr>
            <a:r>
              <a:t/>
            </a:r>
            <a:endParaRPr i="1"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rPr i="1" lang="en-US" sz="1200">
                <a:solidFill>
                  <a:schemeClr val="dk1"/>
                </a:solidFill>
                <a:latin typeface="Calibri"/>
                <a:ea typeface="Calibri"/>
                <a:cs typeface="Calibri"/>
                <a:sym typeface="Calibri"/>
              </a:rPr>
              <a:t> Quinientos veinticuatro pacientes recibieron al menos una dosis del fármaco del ensayo (260 en el grupo de empagliflozina y 264 en el grupo de placebo, Fig. 1).</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US">
                <a:solidFill>
                  <a:schemeClr val="dk1"/>
                </a:solidFill>
              </a:rPr>
              <a:t>. La mediana de edad fue de 71 años (rango intercuartílico, 61 a 78 años), el 34 % eran mujeres y el 78 % eran blancos</a:t>
            </a:r>
            <a:endParaRPr i="1">
              <a:solidFill>
                <a:schemeClr val="dk1"/>
              </a:solidFill>
            </a:endParaRPr>
          </a:p>
          <a:p>
            <a:pPr indent="0" lvl="0" marL="0" rtl="0" algn="l">
              <a:spcBef>
                <a:spcPts val="0"/>
              </a:spcBef>
              <a:spcAft>
                <a:spcPts val="0"/>
              </a:spcAft>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rPr i="1" lang="en-US" sz="1200">
                <a:solidFill>
                  <a:schemeClr val="dk1"/>
                </a:solidFill>
                <a:latin typeface="Calibri"/>
                <a:ea typeface="Calibri"/>
                <a:cs typeface="Calibri"/>
                <a:sym typeface="Calibri"/>
              </a:rPr>
              <a:t>Resultados analizados después de 90 días de trtamiento → la </a:t>
            </a:r>
            <a:r>
              <a:rPr b="1" i="1" lang="en-US" sz="1200">
                <a:solidFill>
                  <a:schemeClr val="dk1"/>
                </a:solidFill>
                <a:highlight>
                  <a:srgbClr val="FFFF00"/>
                </a:highlight>
                <a:latin typeface="Calibri"/>
                <a:ea typeface="Calibri"/>
                <a:cs typeface="Calibri"/>
                <a:sym typeface="Calibri"/>
              </a:rPr>
              <a:t>reducción de las muertes por todas las causas</a:t>
            </a:r>
            <a:endParaRPr i="1" sz="1200">
              <a:solidFill>
                <a:schemeClr val="dk1"/>
              </a:solidFill>
              <a:latin typeface="Calibri"/>
              <a:ea typeface="Calibri"/>
              <a:cs typeface="Calibri"/>
              <a:sym typeface="Calibri"/>
            </a:endParaRPr>
          </a:p>
        </p:txBody>
      </p:sp>
      <p:sp>
        <p:nvSpPr>
          <p:cNvPr id="182" name="Google Shape;182;g27900c66908_0_1: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900c66908_4_2: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196" name="Google Shape;196;g27900c66908_4_2: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7900c66908_4_2: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8" name="Google Shape;198;g27900c66908_4_2: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7900c66908_0_8: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209" name="Google Shape;209;g27900c66908_0_8: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7900c66908_0_8: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1" name="Google Shape;211;g27900c66908_0_8: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p:nvPr>
            <p:ph idx="2" type="sldImg"/>
          </p:nvPr>
        </p:nvSpPr>
        <p:spPr>
          <a:xfrm>
            <a:off x="1371600" y="763587"/>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 name="Google Shape;32;p2:notes"/>
          <p:cNvSpPr txBox="1"/>
          <p:nvPr>
            <p:ph idx="1" type="body"/>
          </p:nvPr>
        </p:nvSpPr>
        <p:spPr>
          <a:xfrm>
            <a:off x="777875" y="4776787"/>
            <a:ext cx="6218237" cy="4525962"/>
          </a:xfrm>
          <a:prstGeom prst="rect">
            <a:avLst/>
          </a:prstGeom>
          <a:noFill/>
          <a:ln>
            <a:noFill/>
          </a:ln>
        </p:spPr>
        <p:txBody>
          <a:bodyPr anchorCtr="0" anchor="ctr" bIns="0" lIns="0" spcFirstLastPara="1" rIns="0" wrap="square" tIns="0">
            <a:noAutofit/>
          </a:bodyPr>
          <a:lstStyle/>
          <a:p>
            <a:pPr indent="0" lvl="0" marL="0" rtl="0" algn="just">
              <a:lnSpc>
                <a:spcPct val="115000"/>
              </a:lnSpc>
              <a:spcBef>
                <a:spcPts val="0"/>
              </a:spcBef>
              <a:spcAft>
                <a:spcPts val="0"/>
              </a:spcAft>
              <a:buClr>
                <a:schemeClr val="dk1"/>
              </a:buClr>
              <a:buSzPts val="1100"/>
              <a:buFont typeface="Arial"/>
              <a:buNone/>
            </a:pPr>
            <a:r>
              <a:t/>
            </a:r>
            <a:endParaRPr sz="1500">
              <a:solidFill>
                <a:schemeClr val="dk1"/>
              </a:solidFill>
              <a:latin typeface="Calibri"/>
              <a:ea typeface="Calibri"/>
              <a:cs typeface="Calibri"/>
              <a:sym typeface="Calibri"/>
            </a:endParaRPr>
          </a:p>
          <a:p>
            <a:pPr indent="0" lvl="0" marL="0" rtl="0" algn="just">
              <a:lnSpc>
                <a:spcPct val="115000"/>
              </a:lnSpc>
              <a:spcBef>
                <a:spcPts val="0"/>
              </a:spcBef>
              <a:spcAft>
                <a:spcPts val="0"/>
              </a:spcAft>
              <a:buSzPts val="1100"/>
              <a:buNone/>
            </a:pPr>
            <a:r>
              <a:t/>
            </a:r>
            <a:endParaRPr sz="15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y se asocia a amyor mrobildiad, mortaldiad y peor calidad de vida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se presentaba un terreno árido -_&gt; ICA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muchos trabajos q era buenos en ic aguda disminuian sus resultados al alta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empa y dapa glifozina reducen muerte y hospitalziacion. ambos en reducida, y empa incluye preservada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elñ emba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7900c66908_8_3: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222" name="Google Shape;222;g27900c66908_8_3: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7900c66908_8_3: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4" name="Google Shape;224;g27900c66908_8_3: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900c66908_0_15: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233" name="Google Shape;233;g27900c66908_0_15: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7900c66908_0_15: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317500" lvl="0" marL="457200" rtl="0" algn="l">
              <a:lnSpc>
                <a:spcPct val="104000"/>
              </a:lnSpc>
              <a:spcBef>
                <a:spcPts val="0"/>
              </a:spcBef>
              <a:spcAft>
                <a:spcPts val="0"/>
              </a:spcAft>
              <a:buSzPts val="1400"/>
              <a:buAutoNum type="arabicPeriod"/>
            </a:pPr>
            <a:r>
              <a:rPr lang="en-US" sz="1500">
                <a:solidFill>
                  <a:schemeClr val="dk1"/>
                </a:solidFill>
              </a:rPr>
              <a:t>Esta observación es alentadora ya que, a menudo, es difícil lograr mejoras clínicas significativas en un período relativamente corto en pacientes con insuficiencia cardíaca aguda.</a:t>
            </a:r>
            <a:endParaRPr sz="1500">
              <a:solidFill>
                <a:schemeClr val="dk1"/>
              </a:solidFill>
            </a:endParaRPr>
          </a:p>
          <a:p>
            <a:pPr indent="-323850" lvl="0" marL="457200" rtl="0" algn="l">
              <a:lnSpc>
                <a:spcPct val="104000"/>
              </a:lnSpc>
              <a:spcBef>
                <a:spcPts val="0"/>
              </a:spcBef>
              <a:spcAft>
                <a:spcPts val="0"/>
              </a:spcAft>
              <a:buClr>
                <a:schemeClr val="dk1"/>
              </a:buClr>
              <a:buSzPts val="1500"/>
              <a:buAutoNum type="arabicPeriod"/>
            </a:pPr>
            <a:r>
              <a:rPr lang="en-US" sz="1500">
                <a:solidFill>
                  <a:schemeClr val="dk1"/>
                </a:solidFill>
              </a:rPr>
              <a:t> sin preocupaciones de seguridad significativas.</a:t>
            </a:r>
            <a:endParaRPr sz="1500">
              <a:solidFill>
                <a:schemeClr val="dk1"/>
              </a:solidFill>
            </a:endParaRPr>
          </a:p>
          <a:p>
            <a:pPr indent="-323850" lvl="0" marL="457200" rtl="0" algn="l">
              <a:lnSpc>
                <a:spcPct val="104000"/>
              </a:lnSpc>
              <a:spcBef>
                <a:spcPts val="0"/>
              </a:spcBef>
              <a:spcAft>
                <a:spcPts val="0"/>
              </a:spcAft>
              <a:buClr>
                <a:schemeClr val="dk1"/>
              </a:buClr>
              <a:buSzPts val="1500"/>
              <a:buAutoNum type="arabicPeriod"/>
            </a:pPr>
            <a:r>
              <a:rPr lang="en-US" sz="1500">
                <a:solidFill>
                  <a:schemeClr val="dk1"/>
                </a:solidFill>
              </a:rPr>
              <a:t>Esto respalda la idea de que la empagliflozina podría ser una opción segura para pacientes hospitalizados por insuficiencia cardíaca aguda.</a:t>
            </a:r>
            <a:endParaRPr sz="1500">
              <a:solidFill>
                <a:schemeClr val="dk1"/>
              </a:solidFill>
            </a:endParaRPr>
          </a:p>
          <a:p>
            <a:pPr indent="0" lvl="0" marL="0" rtl="0" algn="l">
              <a:lnSpc>
                <a:spcPct val="104000"/>
              </a:lnSpc>
              <a:spcBef>
                <a:spcPts val="0"/>
              </a:spcBef>
              <a:spcAft>
                <a:spcPts val="0"/>
              </a:spcAft>
              <a:buNone/>
            </a:pPr>
            <a:r>
              <a:t/>
            </a:r>
            <a:endParaRPr sz="1500">
              <a:solidFill>
                <a:schemeClr val="dk1"/>
              </a:solidFill>
            </a:endParaRPr>
          </a:p>
          <a:p>
            <a:pPr indent="0" lvl="0" marL="0" rtl="0" algn="l">
              <a:lnSpc>
                <a:spcPct val="104000"/>
              </a:lnSpc>
              <a:spcBef>
                <a:spcPts val="0"/>
              </a:spcBef>
              <a:spcAft>
                <a:spcPts val="0"/>
              </a:spcAft>
              <a:buClr>
                <a:schemeClr val="dk1"/>
              </a:buClr>
              <a:buSzPts val="1100"/>
              <a:buFont typeface="Arial"/>
              <a:buNone/>
            </a:pPr>
            <a:r>
              <a:rPr b="1" lang="en-US" sz="1400">
                <a:solidFill>
                  <a:schemeClr val="dk1"/>
                </a:solidFill>
              </a:rPr>
              <a:t>Beneficio Clínico →</a:t>
            </a:r>
            <a:r>
              <a:rPr lang="en-US" sz="1400">
                <a:solidFill>
                  <a:schemeClr val="dk1"/>
                </a:solidFill>
              </a:rPr>
              <a:t> demuestra que la empagliflozina al inicio temprano lleva a una mejora estadísticamente significativa y clínicamente relevante en la supervivencia, la reducción de episodios de insuficiencia cardíaca y la calidad de vida en los 90 días posteriores a la aleatorización. </a:t>
            </a:r>
            <a:endParaRPr sz="1400">
              <a:solidFill>
                <a:schemeClr val="dk1"/>
              </a:solidFill>
            </a:endParaRPr>
          </a:p>
          <a:p>
            <a:pPr indent="0" lvl="0" marL="0" rtl="0" algn="l">
              <a:lnSpc>
                <a:spcPct val="104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4000"/>
              </a:lnSpc>
              <a:spcBef>
                <a:spcPts val="0"/>
              </a:spcBef>
              <a:spcAft>
                <a:spcPts val="0"/>
              </a:spcAft>
              <a:buClr>
                <a:schemeClr val="dk1"/>
              </a:buClr>
              <a:buSzPts val="1100"/>
              <a:buFont typeface="Arial"/>
              <a:buNone/>
            </a:pPr>
            <a:r>
              <a:rPr b="1" lang="en-US" sz="1400">
                <a:solidFill>
                  <a:schemeClr val="dk1"/>
                </a:solidFill>
              </a:rPr>
              <a:t>Amplio Espectro de Pacientes →</a:t>
            </a:r>
            <a:r>
              <a:rPr lang="en-US" sz="1400">
                <a:solidFill>
                  <a:schemeClr val="dk1"/>
                </a:solidFill>
              </a:rPr>
              <a:t> incluyó variedad de pacientes con diferentes tipos de IC. Sugiere que la empagliflozina podría ser beneficiosa en una amplia gama de situaciones clínicas y perfiles de pacientes.</a:t>
            </a:r>
            <a:endParaRPr sz="1400">
              <a:solidFill>
                <a:schemeClr val="dk1"/>
              </a:solidFill>
            </a:endParaRPr>
          </a:p>
          <a:p>
            <a:pPr indent="0" lvl="0" marL="0" rtl="0" algn="l">
              <a:lnSpc>
                <a:spcPct val="104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4000"/>
              </a:lnSpc>
              <a:spcBef>
                <a:spcPts val="0"/>
              </a:spcBef>
              <a:spcAft>
                <a:spcPts val="0"/>
              </a:spcAft>
              <a:buClr>
                <a:schemeClr val="dk1"/>
              </a:buClr>
              <a:buSzPts val="1100"/>
              <a:buFont typeface="Arial"/>
              <a:buNone/>
            </a:pPr>
            <a:r>
              <a:rPr b="1" lang="en-US" sz="1400">
                <a:solidFill>
                  <a:schemeClr val="dk1"/>
                </a:solidFill>
              </a:rPr>
              <a:t>Seguridad y Tolerabilidad → </a:t>
            </a:r>
            <a:r>
              <a:rPr lang="en-US" sz="1400">
                <a:solidFill>
                  <a:schemeClr val="dk1"/>
                </a:solidFill>
              </a:rPr>
              <a:t>no se observaron eventos adversos graves, como cetoacidosis, y los cambios en la presión arterial fueron menores y comparables entre los grupos. </a:t>
            </a:r>
            <a:endParaRPr sz="1400">
              <a:solidFill>
                <a:schemeClr val="dk1"/>
              </a:solidFill>
            </a:endParaRPr>
          </a:p>
          <a:p>
            <a:pPr indent="0" lvl="0" marL="0" rtl="0" algn="l">
              <a:lnSpc>
                <a:spcPct val="104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4000"/>
              </a:lnSpc>
              <a:spcBef>
                <a:spcPts val="0"/>
              </a:spcBef>
              <a:spcAft>
                <a:spcPts val="0"/>
              </a:spcAft>
              <a:buClr>
                <a:schemeClr val="dk1"/>
              </a:buClr>
              <a:buSzPts val="1100"/>
              <a:buFont typeface="Arial"/>
              <a:buNone/>
            </a:pPr>
            <a:r>
              <a:rPr b="1" lang="en-US" sz="1400">
                <a:solidFill>
                  <a:schemeClr val="dk1"/>
                </a:solidFill>
              </a:rPr>
              <a:t>Potencial para Cambiar la Práctica Clínica → </a:t>
            </a:r>
            <a:r>
              <a:rPr lang="en-US" sz="1400">
                <a:solidFill>
                  <a:schemeClr val="dk1"/>
                </a:solidFill>
              </a:rPr>
              <a:t>Los resultados del estudio EMPULSE pueden tener un impacto en la práctica clínica al proporcionar evidencia sólida sobre los beneficios de iniciar empagliflozina en pacientes hospitalizados por insuficiencia cardíaca aguda. Esto podría llevar a cambios en las pautas de tratamiento y al uso más frecuente de inhibidores de SGLT2 en este contexto clínico.</a:t>
            </a:r>
            <a:endParaRPr sz="1400">
              <a:solidFill>
                <a:schemeClr val="dk1"/>
              </a:solidFill>
            </a:endParaRPr>
          </a:p>
          <a:p>
            <a:pPr indent="0" lvl="0" marL="0" rtl="0" algn="l">
              <a:lnSpc>
                <a:spcPct val="104000"/>
              </a:lnSpc>
              <a:spcBef>
                <a:spcPts val="0"/>
              </a:spcBef>
              <a:spcAft>
                <a:spcPts val="0"/>
              </a:spcAft>
              <a:buNone/>
            </a:pPr>
            <a:r>
              <a:t/>
            </a:r>
            <a:endParaRPr sz="1500">
              <a:solidFill>
                <a:schemeClr val="dk1"/>
              </a:solidFill>
            </a:endParaRPr>
          </a:p>
          <a:p>
            <a:pPr indent="0" lvl="0" marL="0" rtl="0" algn="l">
              <a:lnSpc>
                <a:spcPct val="104000"/>
              </a:lnSpc>
              <a:spcBef>
                <a:spcPts val="0"/>
              </a:spcBef>
              <a:spcAft>
                <a:spcPts val="0"/>
              </a:spcAft>
              <a:buNone/>
            </a:pPr>
            <a:r>
              <a:rPr lang="en-US" sz="1500">
                <a:solidFill>
                  <a:schemeClr val="dk1"/>
                </a:solidFill>
              </a:rPr>
              <a:t>emperor reduced y emperor preserved</a:t>
            </a:r>
            <a:endParaRPr sz="1500">
              <a:solidFill>
                <a:schemeClr val="dk1"/>
              </a:solidFill>
            </a:endParaRPr>
          </a:p>
        </p:txBody>
      </p:sp>
      <p:sp>
        <p:nvSpPr>
          <p:cNvPr id="235" name="Google Shape;235;g27900c66908_0_15: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900c66908_0_29: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244" name="Google Shape;244;g27900c66908_0_29: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7900c66908_0_29: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agudo de novo o cronico descompensado</a:t>
            </a:r>
            <a:endParaRPr/>
          </a:p>
        </p:txBody>
      </p:sp>
      <p:sp>
        <p:nvSpPr>
          <p:cNvPr id="246" name="Google Shape;246;g27900c66908_0_29: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900c66908_0_22: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252" name="Google Shape;252;g27900c66908_0_22: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7900c66908_0_22: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295275" lvl="0" marL="457200" rtl="0" algn="l">
              <a:spcBef>
                <a:spcPts val="0"/>
              </a:spcBef>
              <a:spcAft>
                <a:spcPts val="0"/>
              </a:spcAft>
              <a:buClr>
                <a:schemeClr val="dk1"/>
              </a:buClr>
              <a:buSzPts val="1050"/>
              <a:buChar char="➢"/>
            </a:pPr>
            <a:r>
              <a:rPr lang="en-US" sz="1050">
                <a:solidFill>
                  <a:schemeClr val="dk1"/>
                </a:solidFill>
              </a:rPr>
              <a:t>es decir, aquellos que no cumplían con los criterios de estabilidad clínica previamente descritos.</a:t>
            </a:r>
            <a:endParaRPr sz="1050">
              <a:solidFill>
                <a:schemeClr val="dk1"/>
              </a:solidFill>
            </a:endParaRPr>
          </a:p>
          <a:p>
            <a:pPr indent="0" lvl="0" marL="0" rtl="0" algn="l">
              <a:spcBef>
                <a:spcPts val="0"/>
              </a:spcBef>
              <a:spcAft>
                <a:spcPts val="0"/>
              </a:spcAft>
              <a:buNone/>
            </a:pPr>
            <a:r>
              <a:rPr lang="en-US" sz="1050">
                <a:solidFill>
                  <a:schemeClr val="dk1"/>
                </a:solidFill>
              </a:rPr>
              <a:t>muhcos estudios se aplcia en primeras 48-72 horas, y ninguna a seguimiento largo	</a:t>
            </a:r>
            <a:endParaRPr sz="1050">
              <a:solidFill>
                <a:schemeClr val="dk1"/>
              </a:solidFill>
            </a:endParaRPr>
          </a:p>
          <a:p>
            <a:pPr indent="0" lvl="0" marL="0" rtl="0" algn="l">
              <a:spcBef>
                <a:spcPts val="0"/>
              </a:spcBef>
              <a:spcAft>
                <a:spcPts val="0"/>
              </a:spcAft>
              <a:buNone/>
            </a:pPr>
            <a:r>
              <a:t/>
            </a:r>
            <a:endParaRPr sz="1050">
              <a:solidFill>
                <a:schemeClr val="dk1"/>
              </a:solidFill>
            </a:endParaRPr>
          </a:p>
          <a:p>
            <a:pPr indent="0" lvl="0" marL="0" rtl="0" algn="l">
              <a:spcBef>
                <a:spcPts val="0"/>
              </a:spcBef>
              <a:spcAft>
                <a:spcPts val="0"/>
              </a:spcAft>
              <a:buNone/>
            </a:pPr>
            <a:r>
              <a:rPr lang="en-US" sz="1050">
                <a:solidFill>
                  <a:schemeClr val="dk1"/>
                </a:solidFill>
              </a:rPr>
              <a:t>complementario. </a:t>
            </a:r>
            <a:endParaRPr sz="1050">
              <a:solidFill>
                <a:schemeClr val="dk1"/>
              </a:solidFill>
            </a:endParaRPr>
          </a:p>
          <a:p>
            <a:pPr indent="0" lvl="0" marL="0" rtl="0" algn="l">
              <a:spcBef>
                <a:spcPts val="0"/>
              </a:spcBef>
              <a:spcAft>
                <a:spcPts val="0"/>
              </a:spcAft>
              <a:buNone/>
            </a:pPr>
            <a:r>
              <a:rPr lang="en-US" sz="1200">
                <a:solidFill>
                  <a:srgbClr val="374151"/>
                </a:solidFill>
                <a:highlight>
                  <a:srgbClr val="F7F7F8"/>
                </a:highlight>
                <a:latin typeface="Roboto"/>
                <a:ea typeface="Roboto"/>
                <a:cs typeface="Roboto"/>
                <a:sym typeface="Roboto"/>
              </a:rPr>
              <a:t>PIONEER-HF (Comparación de Sacubitril/Valsartán versus Enalapril en el Efecto sobre NT-proBNP en Pacientes Estabilizados por un Episodio de Insuficiencia Cardíaca Aguda) tuvo un diseño similar a EMPULSE, pero principalmente evalu</a:t>
            </a:r>
            <a:endParaRPr sz="1050">
              <a:solidFill>
                <a:schemeClr val="dk1"/>
              </a:solidFill>
            </a:endParaRPr>
          </a:p>
        </p:txBody>
      </p:sp>
      <p:sp>
        <p:nvSpPr>
          <p:cNvPr id="254" name="Google Shape;254;g27900c66908_0_22: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27900c66908_19_1: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41" name="Google Shape;41;g27900c66908_19_1: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42" name="Google Shape;42;g27900c66908_19_1: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terreno árido → especialmente por los THE y cambios hemodinamicos en agudo ¿seguro?</a:t>
            </a:r>
            <a:endParaRPr/>
          </a:p>
        </p:txBody>
      </p:sp>
      <p:sp>
        <p:nvSpPr>
          <p:cNvPr id="43" name="Google Shape;43;g27900c66908_19_1: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7900c66908_20_1: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53" name="Google Shape;53;g27900c66908_20_1: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54" name="Google Shape;54;g27900c66908_20_1: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seguridad → v</a:t>
            </a:r>
            <a:r>
              <a:rPr lang="en-US" sz="1500">
                <a:solidFill>
                  <a:srgbClr val="636D89"/>
                </a:solidFill>
                <a:highlight>
                  <a:srgbClr val="FFFFFF"/>
                </a:highlight>
              </a:rPr>
              <a:t>ulnerable con grandes cambios de volumen y cambios hemodinámicos</a:t>
            </a:r>
            <a:endParaRPr sz="1500">
              <a:solidFill>
                <a:srgbClr val="636D89"/>
              </a:solidFill>
              <a:highlight>
                <a:srgbClr val="FFFFFF"/>
              </a:highlight>
            </a:endParaRPr>
          </a:p>
          <a:p>
            <a:pPr indent="0" lvl="0" marL="0" rtl="0" algn="l">
              <a:spcBef>
                <a:spcPts val="0"/>
              </a:spcBef>
              <a:spcAft>
                <a:spcPts val="0"/>
              </a:spcAft>
              <a:buNone/>
            </a:pPr>
            <a:r>
              <a:rPr lang="en-US" sz="1500">
                <a:solidFill>
                  <a:srgbClr val="636D89"/>
                </a:solidFill>
                <a:highlight>
                  <a:srgbClr val="FFFFFF"/>
                </a:highlight>
              </a:rPr>
              <a:t>eficax durante 90 días</a:t>
            </a:r>
            <a:endParaRPr sz="1500">
              <a:solidFill>
                <a:srgbClr val="636D89"/>
              </a:solidFill>
              <a:highlight>
                <a:srgbClr val="FFFFFF"/>
              </a:highlight>
            </a:endParaRPr>
          </a:p>
        </p:txBody>
      </p:sp>
      <p:sp>
        <p:nvSpPr>
          <p:cNvPr id="55" name="Google Shape;55;g27900c66908_20_1: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7900c66908_5_20:notes"/>
          <p:cNvSpPr txBox="1"/>
          <p:nvPr>
            <p:ph idx="12" type="sldNum"/>
          </p:nvPr>
        </p:nvSpPr>
        <p:spPr>
          <a:xfrm>
            <a:off x="4398962" y="9555162"/>
            <a:ext cx="3372000" cy="501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US"/>
              <a:t>‹#›</a:t>
            </a:fld>
            <a:endParaRPr sz="1400"/>
          </a:p>
        </p:txBody>
      </p:sp>
      <p:sp>
        <p:nvSpPr>
          <p:cNvPr id="67" name="Google Shape;67;g27900c66908_5_20: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g27900c66908_5_20:notes"/>
          <p:cNvSpPr txBox="1"/>
          <p:nvPr>
            <p:ph idx="1" type="body"/>
          </p:nvPr>
        </p:nvSpPr>
        <p:spPr>
          <a:xfrm>
            <a:off x="777875" y="4776787"/>
            <a:ext cx="6216600" cy="4524300"/>
          </a:xfrm>
          <a:prstGeom prst="rect">
            <a:avLst/>
          </a:prstGeom>
          <a:noFill/>
          <a:ln>
            <a:noFill/>
          </a:ln>
        </p:spPr>
        <p:txBody>
          <a:bodyPr anchorCtr="0" anchor="t" bIns="0" lIns="0" spcFirstLastPara="1" rIns="0" wrap="square" tIns="0">
            <a:noAutofit/>
          </a:bodyPr>
          <a:lstStyle/>
          <a:p>
            <a:pPr indent="0" lvl="0" marL="0" rtl="0" algn="just">
              <a:lnSpc>
                <a:spcPct val="104000"/>
              </a:lnSpc>
              <a:spcBef>
                <a:spcPts val="0"/>
              </a:spcBef>
              <a:spcAft>
                <a:spcPts val="0"/>
              </a:spcAft>
              <a:buNone/>
            </a:pPr>
            <a:r>
              <a:t/>
            </a:r>
            <a:endParaRPr b="1" sz="2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chemeClr val="dk1"/>
              </a:solidFill>
            </a:endParaRPr>
          </a:p>
          <a:p>
            <a:pPr indent="0" lvl="0" marL="0" rtl="0" algn="l">
              <a:lnSpc>
                <a:spcPct val="100000"/>
              </a:lnSpc>
              <a:spcBef>
                <a:spcPts val="0"/>
              </a:spcBef>
              <a:spcAft>
                <a:spcPts val="0"/>
              </a:spcAft>
              <a:buSzPts val="1400"/>
              <a:buNone/>
            </a:pPr>
            <a:r>
              <a:t/>
            </a:r>
            <a:endParaRPr/>
          </a:p>
        </p:txBody>
      </p:sp>
      <p:sp>
        <p:nvSpPr>
          <p:cNvPr id="69" name="Google Shape;69;g27900c66908_5_20:notes"/>
          <p:cNvSpPr txBox="1"/>
          <p:nvPr>
            <p:ph idx="3" type="sldNum"/>
          </p:nvPr>
        </p:nvSpPr>
        <p:spPr>
          <a:xfrm>
            <a:off x="4398962" y="9555162"/>
            <a:ext cx="3372000" cy="5016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400"/>
              <a:buNone/>
            </a:pPr>
            <a:fld id="{00000000-1234-1234-1234-123412341234}" type="slidenum">
              <a:rPr lang="en-US"/>
              <a:t>‹#›</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f5a64587a_0_21:notes"/>
          <p:cNvSpPr txBox="1"/>
          <p:nvPr>
            <p:ph idx="12" type="sldNum"/>
          </p:nvPr>
        </p:nvSpPr>
        <p:spPr>
          <a:xfrm>
            <a:off x="4398962" y="9555162"/>
            <a:ext cx="3372000" cy="5016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fld id="{00000000-1234-1234-1234-123412341234}" type="slidenum">
              <a:rPr lang="en-US"/>
              <a:t>‹#›</a:t>
            </a:fld>
            <a:endParaRPr sz="1400"/>
          </a:p>
        </p:txBody>
      </p:sp>
      <p:sp>
        <p:nvSpPr>
          <p:cNvPr id="76" name="Google Shape;76;g25f5a64587a_0_21: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g25f5a64587a_0_21:notes"/>
          <p:cNvSpPr txBox="1"/>
          <p:nvPr>
            <p:ph idx="1" type="body"/>
          </p:nvPr>
        </p:nvSpPr>
        <p:spPr>
          <a:xfrm>
            <a:off x="777875" y="4776787"/>
            <a:ext cx="6216600" cy="4524300"/>
          </a:xfrm>
          <a:prstGeom prst="rect">
            <a:avLst/>
          </a:prstGeom>
          <a:noFill/>
          <a:ln>
            <a:noFill/>
          </a:ln>
        </p:spPr>
        <p:txBody>
          <a:bodyPr anchorCtr="0" anchor="t" bIns="0" lIns="0" spcFirstLastPara="1" rIns="0" wrap="square" tIns="0">
            <a:noAutofit/>
          </a:bodyPr>
          <a:lstStyle/>
          <a:p>
            <a:pPr indent="0" lvl="0" marL="0" rtl="0" algn="just">
              <a:lnSpc>
                <a:spcPct val="104000"/>
              </a:lnSpc>
              <a:spcBef>
                <a:spcPts val="0"/>
              </a:spcBef>
              <a:spcAft>
                <a:spcPts val="0"/>
              </a:spcAft>
              <a:buNone/>
            </a:pPr>
            <a:r>
              <a:t/>
            </a:r>
            <a:endParaRPr b="1" sz="2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400">
              <a:solidFill>
                <a:schemeClr val="dk1"/>
              </a:solidFill>
            </a:endParaRPr>
          </a:p>
          <a:p>
            <a:pPr indent="0" lvl="0" marL="0" rtl="0" algn="l">
              <a:lnSpc>
                <a:spcPct val="100000"/>
              </a:lnSpc>
              <a:spcBef>
                <a:spcPts val="0"/>
              </a:spcBef>
              <a:spcAft>
                <a:spcPts val="0"/>
              </a:spcAft>
              <a:buSzPts val="1400"/>
              <a:buNone/>
            </a:pPr>
            <a:r>
              <a:t/>
            </a:r>
            <a:endParaRPr/>
          </a:p>
        </p:txBody>
      </p:sp>
      <p:sp>
        <p:nvSpPr>
          <p:cNvPr id="78" name="Google Shape;78;g25f5a64587a_0_21:notes"/>
          <p:cNvSpPr txBox="1"/>
          <p:nvPr>
            <p:ph idx="3" type="sldNum"/>
          </p:nvPr>
        </p:nvSpPr>
        <p:spPr>
          <a:xfrm>
            <a:off x="4398962" y="9555162"/>
            <a:ext cx="3372000" cy="5016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1400"/>
              <a:buNone/>
            </a:pPr>
            <a:fld id="{00000000-1234-1234-1234-123412341234}" type="slidenum">
              <a:rPr lang="en-US"/>
              <a:t>‹#›</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7900c66908_0_81: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87" name="Google Shape;87;g27900c66908_0_81: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88" name="Google Shape;88;g27900c66908_0_81: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SBP ≥100mmHg and no symptoms of hypotension in the preceding 6 h - No increase in i.v. diuretic dose for 6 h prior to randomization - No i.v. vasodilators including nitrates within the last 6 h prior to randomization - No i.v. inotropic drugs for 24 h prior to randomization</a:t>
            </a:r>
            <a:endParaRPr/>
          </a:p>
        </p:txBody>
      </p:sp>
      <p:sp>
        <p:nvSpPr>
          <p:cNvPr id="89" name="Google Shape;89;g27900c66908_0_81: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900c66908_0_36: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95" name="Google Shape;95;g27900c66908_0_36: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96" name="Google Shape;96;g27900c66908_0_36: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7" name="Google Shape;97;g27900c66908_0_36: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900c66908_5_5:notes"/>
          <p:cNvSpPr txBox="1"/>
          <p:nvPr>
            <p:ph idx="12"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800"/>
              <a:buFont typeface="Arial"/>
              <a:buNone/>
            </a:pPr>
            <a:fld id="{00000000-1234-1234-1234-123412341234}" type="slidenum">
              <a:rPr lang="en-US"/>
              <a:t>‹#›</a:t>
            </a:fld>
            <a:endParaRPr sz="1400"/>
          </a:p>
        </p:txBody>
      </p:sp>
      <p:sp>
        <p:nvSpPr>
          <p:cNvPr id="107" name="Google Shape;107;g27900c66908_5_5:notes"/>
          <p:cNvSpPr/>
          <p:nvPr>
            <p:ph idx="2" type="sldImg"/>
          </p:nvPr>
        </p:nvSpPr>
        <p:spPr>
          <a:xfrm>
            <a:off x="1371600" y="763587"/>
            <a:ext cx="5027700" cy="37704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7900c66908_5_5:notes"/>
          <p:cNvSpPr txBox="1"/>
          <p:nvPr>
            <p:ph idx="1" type="body"/>
          </p:nvPr>
        </p:nvSpPr>
        <p:spPr>
          <a:xfrm>
            <a:off x="777875" y="4776787"/>
            <a:ext cx="6216600" cy="452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9" name="Google Shape;109;g27900c66908_5_5:notes"/>
          <p:cNvSpPr txBox="1"/>
          <p:nvPr>
            <p:ph idx="3" type="sldNum"/>
          </p:nvPr>
        </p:nvSpPr>
        <p:spPr>
          <a:xfrm>
            <a:off x="4398962" y="9555162"/>
            <a:ext cx="3372000" cy="501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484848"/>
              </a:buClr>
              <a:buSzPts val="1400"/>
              <a:buFont typeface="Arial"/>
              <a:buNone/>
            </a:pPr>
            <a:fld id="{00000000-1234-1234-1234-123412341234}" type="slidenum">
              <a:rPr lang="en-US"/>
              <a:t>‹#›</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1270000" y="120650"/>
            <a:ext cx="7499350" cy="1260475"/>
          </a:xfrm>
          <a:prstGeom prst="rect">
            <a:avLst/>
          </a:prstGeom>
          <a:noFill/>
          <a:ln>
            <a:noFill/>
          </a:ln>
        </p:spPr>
        <p:txBody>
          <a:bodyPr anchorCtr="0" anchor="b" bIns="0" lIns="0" spcFirstLastPara="1" rIns="0" wrap="square" tIns="0">
            <a:noAutofit/>
          </a:bodyPr>
          <a:lstStyle>
            <a:lvl1pPr lvl="0" algn="ctr">
              <a:lnSpc>
                <a:spcPct val="104000"/>
              </a:lnSpc>
              <a:spcBef>
                <a:spcPts val="0"/>
              </a:spcBef>
              <a:spcAft>
                <a:spcPts val="0"/>
              </a:spcAft>
              <a:buSzPts val="1400"/>
              <a:buNone/>
              <a:defRPr/>
            </a:lvl1pPr>
            <a:lvl2pPr lvl="1" algn="ctr">
              <a:lnSpc>
                <a:spcPct val="104000"/>
              </a:lnSpc>
              <a:spcBef>
                <a:spcPts val="0"/>
              </a:spcBef>
              <a:spcAft>
                <a:spcPts val="0"/>
              </a:spcAft>
              <a:buSzPts val="1400"/>
              <a:buNone/>
              <a:defRPr/>
            </a:lvl2pPr>
            <a:lvl3pPr lvl="2" algn="ctr">
              <a:lnSpc>
                <a:spcPct val="104000"/>
              </a:lnSpc>
              <a:spcBef>
                <a:spcPts val="0"/>
              </a:spcBef>
              <a:spcAft>
                <a:spcPts val="0"/>
              </a:spcAft>
              <a:buSzPts val="1400"/>
              <a:buNone/>
              <a:defRPr/>
            </a:lvl3pPr>
            <a:lvl4pPr lvl="3" algn="ctr">
              <a:lnSpc>
                <a:spcPct val="104000"/>
              </a:lnSpc>
              <a:spcBef>
                <a:spcPts val="0"/>
              </a:spcBef>
              <a:spcAft>
                <a:spcPts val="0"/>
              </a:spcAft>
              <a:buSzPts val="1400"/>
              <a:buNone/>
              <a:defRPr/>
            </a:lvl4pPr>
            <a:lvl5pPr lvl="4" algn="ctr">
              <a:lnSpc>
                <a:spcPct val="104000"/>
              </a:lnSpc>
              <a:spcBef>
                <a:spcPts val="0"/>
              </a:spcBef>
              <a:spcAft>
                <a:spcPts val="0"/>
              </a:spcAft>
              <a:buSzPts val="1400"/>
              <a:buNone/>
              <a:defRPr/>
            </a:lvl5pPr>
            <a:lvl6pPr lvl="5" algn="ctr">
              <a:lnSpc>
                <a:spcPct val="104000"/>
              </a:lnSpc>
              <a:spcBef>
                <a:spcPts val="0"/>
              </a:spcBef>
              <a:spcAft>
                <a:spcPts val="0"/>
              </a:spcAft>
              <a:buSzPts val="1400"/>
              <a:buNone/>
              <a:defRPr/>
            </a:lvl6pPr>
            <a:lvl7pPr lvl="6" algn="ctr">
              <a:lnSpc>
                <a:spcPct val="104000"/>
              </a:lnSpc>
              <a:spcBef>
                <a:spcPts val="0"/>
              </a:spcBef>
              <a:spcAft>
                <a:spcPts val="0"/>
              </a:spcAft>
              <a:buSzPts val="1400"/>
              <a:buNone/>
              <a:defRPr/>
            </a:lvl7pPr>
            <a:lvl8pPr lvl="7" algn="ctr">
              <a:lnSpc>
                <a:spcPct val="104000"/>
              </a:lnSpc>
              <a:spcBef>
                <a:spcPts val="0"/>
              </a:spcBef>
              <a:spcAft>
                <a:spcPts val="0"/>
              </a:spcAft>
              <a:buSzPts val="1400"/>
              <a:buNone/>
              <a:defRPr/>
            </a:lvl8pPr>
            <a:lvl9pPr lvl="8" algn="ctr">
              <a:lnSpc>
                <a:spcPct val="104000"/>
              </a:lnSpc>
              <a:spcBef>
                <a:spcPts val="0"/>
              </a:spcBef>
              <a:spcAft>
                <a:spcPts val="0"/>
              </a:spcAft>
              <a:buSzPts val="1400"/>
              <a:buNone/>
              <a:defRPr/>
            </a:lvl9pPr>
          </a:lstStyle>
          <a:p/>
        </p:txBody>
      </p:sp>
      <p:sp>
        <p:nvSpPr>
          <p:cNvPr id="20" name="Google Shape;20;p4"/>
          <p:cNvSpPr txBox="1"/>
          <p:nvPr>
            <p:ph idx="1" type="body"/>
          </p:nvPr>
        </p:nvSpPr>
        <p:spPr>
          <a:xfrm>
            <a:off x="503237" y="1919287"/>
            <a:ext cx="9020175" cy="4662487"/>
          </a:xfrm>
          <a:prstGeom prst="rect">
            <a:avLst/>
          </a:prstGeom>
          <a:noFill/>
          <a:ln>
            <a:noFill/>
          </a:ln>
        </p:spPr>
        <p:txBody>
          <a:bodyPr anchorCtr="0" anchor="t" bIns="0" lIns="0" spcFirstLastPara="1" rIns="0" wrap="square" tIns="0">
            <a:noAutofit/>
          </a:bodyPr>
          <a:lstStyle>
            <a:lvl1pPr indent="-228600" lvl="0" marL="457200" algn="l">
              <a:lnSpc>
                <a:spcPct val="104000"/>
              </a:lnSpc>
              <a:spcBef>
                <a:spcPts val="0"/>
              </a:spcBef>
              <a:spcAft>
                <a:spcPts val="0"/>
              </a:spcAft>
              <a:buSzPts val="1400"/>
              <a:buNone/>
              <a:defRPr/>
            </a:lvl1pPr>
            <a:lvl2pPr indent="-228600" lvl="1" marL="914400" algn="l">
              <a:lnSpc>
                <a:spcPct val="104000"/>
              </a:lnSpc>
              <a:spcBef>
                <a:spcPts val="1400"/>
              </a:spcBef>
              <a:spcAft>
                <a:spcPts val="0"/>
              </a:spcAft>
              <a:buSzPts val="1400"/>
              <a:buNone/>
              <a:defRPr/>
            </a:lvl2pPr>
            <a:lvl3pPr indent="-228600" lvl="2" marL="1371600" algn="l">
              <a:lnSpc>
                <a:spcPct val="104000"/>
              </a:lnSpc>
              <a:spcBef>
                <a:spcPts val="1100"/>
              </a:spcBef>
              <a:spcAft>
                <a:spcPts val="0"/>
              </a:spcAft>
              <a:buSzPts val="1400"/>
              <a:buNone/>
              <a:defRPr/>
            </a:lvl3pPr>
            <a:lvl4pPr indent="-228600" lvl="3" marL="1828800" algn="l">
              <a:lnSpc>
                <a:spcPct val="104000"/>
              </a:lnSpc>
              <a:spcBef>
                <a:spcPts val="800"/>
              </a:spcBef>
              <a:spcAft>
                <a:spcPts val="0"/>
              </a:spcAft>
              <a:buSzPts val="1400"/>
              <a:buNone/>
              <a:defRPr/>
            </a:lvl4pPr>
            <a:lvl5pPr indent="-228600" lvl="4" marL="2286000" algn="l">
              <a:lnSpc>
                <a:spcPct val="104000"/>
              </a:lnSpc>
              <a:spcBef>
                <a:spcPts val="500"/>
              </a:spcBef>
              <a:spcAft>
                <a:spcPts val="0"/>
              </a:spcAft>
              <a:buSzPts val="1400"/>
              <a:buNone/>
              <a:defRPr/>
            </a:lvl5pPr>
            <a:lvl6pPr indent="-228600" lvl="5" marL="2743200" algn="l">
              <a:lnSpc>
                <a:spcPct val="104000"/>
              </a:lnSpc>
              <a:spcBef>
                <a:spcPts val="200"/>
              </a:spcBef>
              <a:spcAft>
                <a:spcPts val="0"/>
              </a:spcAft>
              <a:buSzPts val="1400"/>
              <a:buNone/>
              <a:defRPr/>
            </a:lvl6pPr>
            <a:lvl7pPr indent="-228600" lvl="6" marL="3200400" algn="l">
              <a:lnSpc>
                <a:spcPct val="104000"/>
              </a:lnSpc>
              <a:spcBef>
                <a:spcPts val="200"/>
              </a:spcBef>
              <a:spcAft>
                <a:spcPts val="0"/>
              </a:spcAft>
              <a:buSzPts val="1400"/>
              <a:buNone/>
              <a:defRPr/>
            </a:lvl7pPr>
            <a:lvl8pPr indent="-228600" lvl="7" marL="3657600" algn="l">
              <a:lnSpc>
                <a:spcPct val="104000"/>
              </a:lnSpc>
              <a:spcBef>
                <a:spcPts val="200"/>
              </a:spcBef>
              <a:spcAft>
                <a:spcPts val="0"/>
              </a:spcAft>
              <a:buSzPts val="1400"/>
              <a:buNone/>
              <a:defRPr/>
            </a:lvl8pPr>
            <a:lvl9pPr indent="-228600" lvl="8" marL="4114800" algn="l">
              <a:lnSpc>
                <a:spcPct val="104000"/>
              </a:lnSpc>
              <a:spcBef>
                <a:spcPts val="200"/>
              </a:spcBef>
              <a:spcAft>
                <a:spcPts val="200"/>
              </a:spcAft>
              <a:buSzPts val="1400"/>
              <a:buNone/>
              <a:defRPr/>
            </a:lvl9pPr>
          </a:lstStyle>
          <a:p/>
        </p:txBody>
      </p:sp>
      <p:sp>
        <p:nvSpPr>
          <p:cNvPr id="21" name="Google Shape;21;p4"/>
          <p:cNvSpPr txBox="1"/>
          <p:nvPr>
            <p:ph idx="10" type="dt"/>
          </p:nvPr>
        </p:nvSpPr>
        <p:spPr>
          <a:xfrm>
            <a:off x="503237" y="6886575"/>
            <a:ext cx="2346325" cy="520700"/>
          </a:xfrm>
          <a:prstGeom prst="rect">
            <a:avLst/>
          </a:prstGeom>
          <a:noFill/>
          <a:ln>
            <a:noFill/>
          </a:ln>
        </p:spPr>
        <p:txBody>
          <a:bodyPr anchorCtr="0" anchor="t" bIns="0" lIns="0" spcFirstLastPara="1" rIns="0" wrap="square" tIns="0">
            <a:noAutofit/>
          </a:bodyPr>
          <a:lstStyle>
            <a:lvl1pPr lvl="0" algn="l">
              <a:lnSpc>
                <a:spcPct val="104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22" name="Google Shape;22;p4"/>
          <p:cNvSpPr txBox="1"/>
          <p:nvPr>
            <p:ph idx="11" type="ftr"/>
          </p:nvPr>
        </p:nvSpPr>
        <p:spPr>
          <a:xfrm>
            <a:off x="3446462" y="6886575"/>
            <a:ext cx="3194050" cy="520700"/>
          </a:xfrm>
          <a:prstGeom prst="rect">
            <a:avLst/>
          </a:prstGeom>
          <a:noFill/>
          <a:ln>
            <a:noFill/>
          </a:ln>
        </p:spPr>
        <p:txBody>
          <a:bodyPr anchorCtr="0" anchor="t" bIns="0" lIns="0" spcFirstLastPara="1" rIns="0" wrap="square" tIns="0">
            <a:noAutofit/>
          </a:bodyPr>
          <a:lstStyle>
            <a:lvl1pPr lvl="0" algn="ctr">
              <a:lnSpc>
                <a:spcPct val="104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p:txBody>
      </p:sp>
      <p:sp>
        <p:nvSpPr>
          <p:cNvPr id="23" name="Google Shape;23;p4"/>
          <p:cNvSpPr txBox="1"/>
          <p:nvPr>
            <p:ph idx="12" type="sldNum"/>
          </p:nvPr>
        </p:nvSpPr>
        <p:spPr>
          <a:xfrm>
            <a:off x="7226300" y="6886575"/>
            <a:ext cx="2346325" cy="520700"/>
          </a:xfrm>
          <a:prstGeom prst="rect">
            <a:avLst/>
          </a:prstGeom>
          <a:noFill/>
          <a:ln>
            <a:noFill/>
          </a:ln>
        </p:spPr>
        <p:txBody>
          <a:bodyPr anchorCtr="0" anchor="t" bIns="0" lIns="0" spcFirstLastPara="1" rIns="0" wrap="square" tIns="0">
            <a:noAutofit/>
          </a:bodyPr>
          <a:lstStyle>
            <a:lvl1pPr indent="0" lvl="0" marL="0" marR="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1pPr>
            <a:lvl2pPr indent="0" lvl="1" marL="0" marR="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2pPr>
            <a:lvl3pPr indent="0" lvl="2" marL="0" marR="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3pPr>
            <a:lvl4pPr indent="0" lvl="3" marL="0" marR="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4pPr>
            <a:lvl5pPr indent="0" lvl="4" marL="0" marR="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5pPr>
            <a:lvl6pPr indent="0" lvl="5" marL="0" marR="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6pPr>
            <a:lvl7pPr indent="0" lvl="6" marL="0" marR="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7pPr>
            <a:lvl8pPr indent="0" lvl="7" marL="0" marR="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8pPr>
            <a:lvl9pPr indent="0" lvl="8" marL="0" marR="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 name="Shape 10"/>
        <p:cNvGrpSpPr/>
        <p:nvPr/>
      </p:nvGrpSpPr>
      <p:grpSpPr>
        <a:xfrm>
          <a:off x="0" y="0"/>
          <a:ext cx="0" cy="0"/>
          <a:chOff x="0" y="0"/>
          <a:chExt cx="0" cy="0"/>
        </a:xfrm>
      </p:grpSpPr>
      <p:sp>
        <p:nvSpPr>
          <p:cNvPr id="11" name="Google Shape;11;p3"/>
          <p:cNvSpPr txBox="1"/>
          <p:nvPr>
            <p:ph type="title"/>
          </p:nvPr>
        </p:nvSpPr>
        <p:spPr>
          <a:xfrm>
            <a:off x="1270000" y="120650"/>
            <a:ext cx="7499350" cy="1260475"/>
          </a:xfrm>
          <a:prstGeom prst="rect">
            <a:avLst/>
          </a:prstGeom>
          <a:noFill/>
          <a:ln>
            <a:noFill/>
          </a:ln>
        </p:spPr>
        <p:txBody>
          <a:bodyPr anchorCtr="0" anchor="b" bIns="0" lIns="0" spcFirstLastPara="1" rIns="0" wrap="square" tIns="0">
            <a:noAutofit/>
          </a:bodyPr>
          <a:lstStyle>
            <a:lvl1pPr lvl="0" marR="0" rtl="0" algn="ctr">
              <a:lnSpc>
                <a:spcPct val="104000"/>
              </a:lnSpc>
              <a:spcBef>
                <a:spcPts val="0"/>
              </a:spcBef>
              <a:spcAft>
                <a:spcPts val="0"/>
              </a:spcAft>
              <a:buClr>
                <a:srgbClr val="000000"/>
              </a:buClr>
              <a:buSzPts val="1400"/>
              <a:buFont typeface="Arial"/>
              <a:buNone/>
              <a:defRPr b="0" i="0" sz="6100" u="none" cap="none" strike="noStrike">
                <a:solidFill>
                  <a:srgbClr val="FFFFFF"/>
                </a:solidFill>
                <a:latin typeface="Arial"/>
                <a:ea typeface="Arial"/>
                <a:cs typeface="Arial"/>
                <a:sym typeface="Arial"/>
              </a:defRPr>
            </a:lvl1pPr>
            <a:lvl2pPr lvl="1" marR="0" rtl="0" algn="ctr">
              <a:lnSpc>
                <a:spcPct val="104000"/>
              </a:lnSpc>
              <a:spcBef>
                <a:spcPts val="0"/>
              </a:spcBef>
              <a:spcAft>
                <a:spcPts val="0"/>
              </a:spcAft>
              <a:buClr>
                <a:srgbClr val="000000"/>
              </a:buClr>
              <a:buSzPts val="1400"/>
              <a:buFont typeface="Arial"/>
              <a:buNone/>
              <a:defRPr b="0" i="0" sz="6100" u="none" cap="none" strike="noStrike">
                <a:solidFill>
                  <a:srgbClr val="FFFFFF"/>
                </a:solidFill>
                <a:latin typeface="Arial"/>
                <a:ea typeface="Arial"/>
                <a:cs typeface="Arial"/>
                <a:sym typeface="Arial"/>
              </a:defRPr>
            </a:lvl2pPr>
            <a:lvl3pPr lvl="2" marR="0" rtl="0" algn="ctr">
              <a:lnSpc>
                <a:spcPct val="104000"/>
              </a:lnSpc>
              <a:spcBef>
                <a:spcPts val="0"/>
              </a:spcBef>
              <a:spcAft>
                <a:spcPts val="0"/>
              </a:spcAft>
              <a:buClr>
                <a:srgbClr val="000000"/>
              </a:buClr>
              <a:buSzPts val="1400"/>
              <a:buFont typeface="Arial"/>
              <a:buNone/>
              <a:defRPr b="0" i="0" sz="6100" u="none" cap="none" strike="noStrike">
                <a:solidFill>
                  <a:srgbClr val="FFFFFF"/>
                </a:solidFill>
                <a:latin typeface="Arial"/>
                <a:ea typeface="Arial"/>
                <a:cs typeface="Arial"/>
                <a:sym typeface="Arial"/>
              </a:defRPr>
            </a:lvl3pPr>
            <a:lvl4pPr lvl="3" marR="0" rtl="0" algn="ctr">
              <a:lnSpc>
                <a:spcPct val="104000"/>
              </a:lnSpc>
              <a:spcBef>
                <a:spcPts val="0"/>
              </a:spcBef>
              <a:spcAft>
                <a:spcPts val="0"/>
              </a:spcAft>
              <a:buClr>
                <a:srgbClr val="000000"/>
              </a:buClr>
              <a:buSzPts val="1400"/>
              <a:buFont typeface="Arial"/>
              <a:buNone/>
              <a:defRPr b="0" i="0" sz="6100" u="none" cap="none" strike="noStrike">
                <a:solidFill>
                  <a:srgbClr val="FFFFFF"/>
                </a:solidFill>
                <a:latin typeface="Arial"/>
                <a:ea typeface="Arial"/>
                <a:cs typeface="Arial"/>
                <a:sym typeface="Arial"/>
              </a:defRPr>
            </a:lvl4pPr>
            <a:lvl5pPr lvl="4" marR="0" rtl="0" algn="ctr">
              <a:lnSpc>
                <a:spcPct val="104000"/>
              </a:lnSpc>
              <a:spcBef>
                <a:spcPts val="0"/>
              </a:spcBef>
              <a:spcAft>
                <a:spcPts val="0"/>
              </a:spcAft>
              <a:buClr>
                <a:srgbClr val="000000"/>
              </a:buClr>
              <a:buSzPts val="1400"/>
              <a:buFont typeface="Arial"/>
              <a:buNone/>
              <a:defRPr b="0" i="0" sz="6100" u="none" cap="none" strike="noStrike">
                <a:solidFill>
                  <a:srgbClr val="FFFFFF"/>
                </a:solidFill>
                <a:latin typeface="Arial"/>
                <a:ea typeface="Arial"/>
                <a:cs typeface="Arial"/>
                <a:sym typeface="Arial"/>
              </a:defRPr>
            </a:lvl5pPr>
            <a:lvl6pPr lvl="5" marR="0" rtl="0" algn="ctr">
              <a:lnSpc>
                <a:spcPct val="104000"/>
              </a:lnSpc>
              <a:spcBef>
                <a:spcPts val="0"/>
              </a:spcBef>
              <a:spcAft>
                <a:spcPts val="0"/>
              </a:spcAft>
              <a:buClr>
                <a:srgbClr val="000000"/>
              </a:buClr>
              <a:buSzPts val="1400"/>
              <a:buFont typeface="Arial"/>
              <a:buNone/>
              <a:defRPr b="0" i="0" sz="6100" u="none" cap="none" strike="noStrike">
                <a:solidFill>
                  <a:srgbClr val="FFFFFF"/>
                </a:solidFill>
                <a:latin typeface="Arial"/>
                <a:ea typeface="Arial"/>
                <a:cs typeface="Arial"/>
                <a:sym typeface="Arial"/>
              </a:defRPr>
            </a:lvl6pPr>
            <a:lvl7pPr lvl="6" marR="0" rtl="0" algn="ctr">
              <a:lnSpc>
                <a:spcPct val="104000"/>
              </a:lnSpc>
              <a:spcBef>
                <a:spcPts val="0"/>
              </a:spcBef>
              <a:spcAft>
                <a:spcPts val="0"/>
              </a:spcAft>
              <a:buClr>
                <a:srgbClr val="000000"/>
              </a:buClr>
              <a:buSzPts val="1400"/>
              <a:buFont typeface="Arial"/>
              <a:buNone/>
              <a:defRPr b="0" i="0" sz="6100" u="none" cap="none" strike="noStrike">
                <a:solidFill>
                  <a:srgbClr val="FFFFFF"/>
                </a:solidFill>
                <a:latin typeface="Arial"/>
                <a:ea typeface="Arial"/>
                <a:cs typeface="Arial"/>
                <a:sym typeface="Arial"/>
              </a:defRPr>
            </a:lvl7pPr>
            <a:lvl8pPr lvl="7" marR="0" rtl="0" algn="ctr">
              <a:lnSpc>
                <a:spcPct val="104000"/>
              </a:lnSpc>
              <a:spcBef>
                <a:spcPts val="0"/>
              </a:spcBef>
              <a:spcAft>
                <a:spcPts val="0"/>
              </a:spcAft>
              <a:buClr>
                <a:srgbClr val="000000"/>
              </a:buClr>
              <a:buSzPts val="1400"/>
              <a:buFont typeface="Arial"/>
              <a:buNone/>
              <a:defRPr b="0" i="0" sz="6100" u="none" cap="none" strike="noStrike">
                <a:solidFill>
                  <a:srgbClr val="FFFFFF"/>
                </a:solidFill>
                <a:latin typeface="Arial"/>
                <a:ea typeface="Arial"/>
                <a:cs typeface="Arial"/>
                <a:sym typeface="Arial"/>
              </a:defRPr>
            </a:lvl8pPr>
            <a:lvl9pPr lvl="8" marR="0" rtl="0" algn="ctr">
              <a:lnSpc>
                <a:spcPct val="104000"/>
              </a:lnSpc>
              <a:spcBef>
                <a:spcPts val="0"/>
              </a:spcBef>
              <a:spcAft>
                <a:spcPts val="0"/>
              </a:spcAft>
              <a:buClr>
                <a:srgbClr val="000000"/>
              </a:buClr>
              <a:buSzPts val="1400"/>
              <a:buFont typeface="Arial"/>
              <a:buNone/>
              <a:defRPr b="0" i="0" sz="6100" u="none" cap="none" strike="noStrike">
                <a:solidFill>
                  <a:srgbClr val="FFFFFF"/>
                </a:solidFill>
                <a:latin typeface="Arial"/>
                <a:ea typeface="Arial"/>
                <a:cs typeface="Arial"/>
                <a:sym typeface="Arial"/>
              </a:defRPr>
            </a:lvl9pPr>
          </a:lstStyle>
          <a:p/>
        </p:txBody>
      </p:sp>
      <p:sp>
        <p:nvSpPr>
          <p:cNvPr id="12" name="Google Shape;12;p3"/>
          <p:cNvSpPr txBox="1"/>
          <p:nvPr>
            <p:ph idx="1" type="body"/>
          </p:nvPr>
        </p:nvSpPr>
        <p:spPr>
          <a:xfrm>
            <a:off x="503237" y="1919287"/>
            <a:ext cx="9020175" cy="4662487"/>
          </a:xfrm>
          <a:prstGeom prst="rect">
            <a:avLst/>
          </a:prstGeom>
          <a:noFill/>
          <a:ln>
            <a:noFill/>
          </a:ln>
        </p:spPr>
        <p:txBody>
          <a:bodyPr anchorCtr="0" anchor="t" bIns="0" lIns="0" spcFirstLastPara="1" rIns="0" wrap="square" tIns="0">
            <a:noAutofit/>
          </a:bodyPr>
          <a:lstStyle>
            <a:lvl1pPr indent="-228600" lvl="0" marL="457200" marR="0" rtl="0" algn="l">
              <a:lnSpc>
                <a:spcPct val="104000"/>
              </a:lnSpc>
              <a:spcBef>
                <a:spcPts val="0"/>
              </a:spcBef>
              <a:spcAft>
                <a:spcPts val="0"/>
              </a:spcAft>
              <a:buClr>
                <a:srgbClr val="000000"/>
              </a:buClr>
              <a:buSzPts val="1400"/>
              <a:buFont typeface="Arial"/>
              <a:buNone/>
              <a:defRPr b="0" i="0" sz="3200" u="none" cap="none" strike="noStrike">
                <a:solidFill>
                  <a:srgbClr val="000000"/>
                </a:solidFill>
                <a:latin typeface="Arial"/>
                <a:ea typeface="Arial"/>
                <a:cs typeface="Arial"/>
                <a:sym typeface="Arial"/>
              </a:defRPr>
            </a:lvl1pPr>
            <a:lvl2pPr indent="-228600" lvl="1" marL="914400" marR="0" rtl="0" algn="l">
              <a:lnSpc>
                <a:spcPct val="104000"/>
              </a:lnSpc>
              <a:spcBef>
                <a:spcPts val="140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2pPr>
            <a:lvl3pPr indent="-228600" lvl="2" marL="1371600" marR="0" rtl="0" algn="l">
              <a:lnSpc>
                <a:spcPct val="104000"/>
              </a:lnSpc>
              <a:spcBef>
                <a:spcPts val="110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indent="-228600" lvl="3" marL="1828800" marR="0" rtl="0" algn="l">
              <a:lnSpc>
                <a:spcPct val="104000"/>
              </a:lnSpc>
              <a:spcBef>
                <a:spcPts val="80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indent="-228600" lvl="4" marL="2286000" marR="0" rtl="0" algn="l">
              <a:lnSpc>
                <a:spcPct val="104000"/>
              </a:lnSpc>
              <a:spcBef>
                <a:spcPts val="50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indent="-228600" lvl="5" marL="2743200" marR="0" rtl="0" algn="l">
              <a:lnSpc>
                <a:spcPct val="104000"/>
              </a:lnSpc>
              <a:spcBef>
                <a:spcPts val="20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indent="-228600" lvl="6" marL="3200400" marR="0" rtl="0" algn="l">
              <a:lnSpc>
                <a:spcPct val="104000"/>
              </a:lnSpc>
              <a:spcBef>
                <a:spcPts val="20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indent="-228600" lvl="7" marL="3657600" marR="0" rtl="0" algn="l">
              <a:lnSpc>
                <a:spcPct val="104000"/>
              </a:lnSpc>
              <a:spcBef>
                <a:spcPts val="20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indent="-228600" lvl="8" marL="4114800" marR="0" rtl="0" algn="l">
              <a:lnSpc>
                <a:spcPct val="104000"/>
              </a:lnSpc>
              <a:spcBef>
                <a:spcPts val="200"/>
              </a:spcBef>
              <a:spcAft>
                <a:spcPts val="20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13" name="Google Shape;13;p3"/>
          <p:cNvSpPr txBox="1"/>
          <p:nvPr>
            <p:ph idx="10" type="dt"/>
          </p:nvPr>
        </p:nvSpPr>
        <p:spPr>
          <a:xfrm>
            <a:off x="503237" y="6886575"/>
            <a:ext cx="2346325" cy="520700"/>
          </a:xfrm>
          <a:prstGeom prst="rect">
            <a:avLst/>
          </a:prstGeom>
          <a:noFill/>
          <a:ln>
            <a:noFill/>
          </a:ln>
        </p:spPr>
        <p:txBody>
          <a:bodyPr anchorCtr="0" anchor="t" bIns="0" lIns="0" spcFirstLastPara="1" rIns="0" wrap="square" tIns="0">
            <a:noAutofit/>
          </a:bodyPr>
          <a:lstStyle>
            <a:lvl1pPr lvl="0" marR="0" rtl="0" algn="l">
              <a:lnSpc>
                <a:spcPct val="104000"/>
              </a:lnSpc>
              <a:spcBef>
                <a:spcPts val="0"/>
              </a:spcBef>
              <a:spcAft>
                <a:spcPts val="0"/>
              </a:spcAft>
              <a:buClr>
                <a:srgbClr val="000000"/>
              </a:buClr>
              <a:buSzPts val="1400"/>
              <a:buFont typeface="Arial"/>
              <a:buNone/>
              <a:defRPr b="0" i="0" sz="2400" u="none" cap="none" strike="noStrike">
                <a:solidFill>
                  <a:srgbClr val="484848"/>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3"/>
          <p:cNvSpPr txBox="1"/>
          <p:nvPr>
            <p:ph idx="11" type="ftr"/>
          </p:nvPr>
        </p:nvSpPr>
        <p:spPr>
          <a:xfrm>
            <a:off x="3446462" y="6886575"/>
            <a:ext cx="3194050" cy="520700"/>
          </a:xfrm>
          <a:prstGeom prst="rect">
            <a:avLst/>
          </a:prstGeom>
          <a:noFill/>
          <a:ln>
            <a:noFill/>
          </a:ln>
        </p:spPr>
        <p:txBody>
          <a:bodyPr anchorCtr="0" anchor="t" bIns="0" lIns="0" spcFirstLastPara="1" rIns="0" wrap="square" tIns="0">
            <a:noAutofit/>
          </a:bodyPr>
          <a:lstStyle>
            <a:lvl1pPr lvl="0" marR="0" rtl="0" algn="ctr">
              <a:lnSpc>
                <a:spcPct val="104000"/>
              </a:lnSpc>
              <a:spcBef>
                <a:spcPts val="0"/>
              </a:spcBef>
              <a:spcAft>
                <a:spcPts val="0"/>
              </a:spcAft>
              <a:buClr>
                <a:srgbClr val="000000"/>
              </a:buClr>
              <a:buSzPts val="1400"/>
              <a:buFont typeface="Arial"/>
              <a:buNone/>
              <a:defRPr b="0" i="0" sz="2400" u="none" cap="none" strike="noStrike">
                <a:solidFill>
                  <a:srgbClr val="484848"/>
                </a:solidFill>
                <a:latin typeface="Arial"/>
                <a:ea typeface="Arial"/>
                <a:cs typeface="Arial"/>
                <a:sym typeface="Arial"/>
              </a:defRPr>
            </a:lvl1pPr>
            <a:lvl2pPr lvl="1"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2" type="sldNum"/>
          </p:nvPr>
        </p:nvSpPr>
        <p:spPr>
          <a:xfrm>
            <a:off x="7226300" y="6886575"/>
            <a:ext cx="2346325" cy="520700"/>
          </a:xfrm>
          <a:prstGeom prst="rect">
            <a:avLst/>
          </a:prstGeom>
          <a:noFill/>
          <a:ln>
            <a:noFill/>
          </a:ln>
        </p:spPr>
        <p:txBody>
          <a:bodyPr anchorCtr="0" anchor="t" bIns="0" lIns="0" spcFirstLastPara="1" rIns="0" wrap="square" tIns="0">
            <a:noAutofit/>
          </a:bodyPr>
          <a:lstStyle>
            <a:lvl1pPr indent="0" lvl="0" marL="0" marR="0" rtl="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1pPr>
            <a:lvl2pPr indent="0" lvl="1" marL="0" marR="0" rtl="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2pPr>
            <a:lvl3pPr indent="0" lvl="2" marL="0" marR="0" rtl="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3pPr>
            <a:lvl4pPr indent="0" lvl="3" marL="0" marR="0" rtl="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4pPr>
            <a:lvl5pPr indent="0" lvl="4" marL="0" marR="0" rtl="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5pPr>
            <a:lvl6pPr indent="0" lvl="5" marL="0" marR="0" rtl="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6pPr>
            <a:lvl7pPr indent="0" lvl="6" marL="0" marR="0" rtl="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7pPr>
            <a:lvl8pPr indent="0" lvl="7" marL="0" marR="0" rtl="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8pPr>
            <a:lvl9pPr indent="0" lvl="8" marL="0" marR="0" rtl="0" algn="r">
              <a:lnSpc>
                <a:spcPct val="104000"/>
              </a:lnSpc>
              <a:spcBef>
                <a:spcPts val="0"/>
              </a:spcBef>
              <a:spcAft>
                <a:spcPts val="0"/>
              </a:spcAft>
              <a:buClr>
                <a:srgbClr val="484848"/>
              </a:buClr>
              <a:buSzPts val="2400"/>
              <a:buFont typeface="Arial"/>
              <a:buNone/>
              <a:defRPr b="0" i="0" sz="2400" u="none" cap="none" strike="noStrike">
                <a:solidFill>
                  <a:srgbClr val="48484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pic>
        <p:nvPicPr>
          <p:cNvPr id="16" name="Google Shape;16;p3"/>
          <p:cNvPicPr preferRelativeResize="0"/>
          <p:nvPr/>
        </p:nvPicPr>
        <p:blipFill rotWithShape="1">
          <a:blip r:embed="rId2">
            <a:alphaModFix/>
          </a:blip>
          <a:srcRect b="0" l="0" r="0" t="0"/>
          <a:stretch/>
        </p:blipFill>
        <p:spPr>
          <a:xfrm>
            <a:off x="0" y="0"/>
            <a:ext cx="1036637" cy="1439862"/>
          </a:xfrm>
          <a:prstGeom prst="rect">
            <a:avLst/>
          </a:prstGeom>
          <a:noFill/>
          <a:ln>
            <a:noFill/>
          </a:ln>
        </p:spPr>
      </p:pic>
      <p:pic>
        <p:nvPicPr>
          <p:cNvPr id="17" name="Google Shape;17;p3"/>
          <p:cNvPicPr preferRelativeResize="0"/>
          <p:nvPr/>
        </p:nvPicPr>
        <p:blipFill rotWithShape="1">
          <a:blip r:embed="rId3">
            <a:alphaModFix/>
          </a:blip>
          <a:srcRect b="0" l="0" r="0" t="0"/>
          <a:stretch/>
        </p:blipFill>
        <p:spPr>
          <a:xfrm>
            <a:off x="9040812" y="0"/>
            <a:ext cx="1038225" cy="14398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 name="Shape 27"/>
        <p:cNvGrpSpPr/>
        <p:nvPr/>
      </p:nvGrpSpPr>
      <p:grpSpPr>
        <a:xfrm>
          <a:off x="0" y="0"/>
          <a:ext cx="0" cy="0"/>
          <a:chOff x="0" y="0"/>
          <a:chExt cx="0" cy="0"/>
        </a:xfrm>
      </p:grpSpPr>
      <p:sp>
        <p:nvSpPr>
          <p:cNvPr id="28" name="Google Shape;28;p1"/>
          <p:cNvSpPr txBox="1"/>
          <p:nvPr>
            <p:ph type="title"/>
          </p:nvPr>
        </p:nvSpPr>
        <p:spPr>
          <a:xfrm>
            <a:off x="1270000" y="120650"/>
            <a:ext cx="7500937" cy="1262062"/>
          </a:xfrm>
          <a:prstGeom prst="rect">
            <a:avLst/>
          </a:prstGeom>
          <a:noFill/>
          <a:ln>
            <a:noFill/>
          </a:ln>
        </p:spPr>
        <p:txBody>
          <a:bodyPr anchorCtr="0" anchor="b" bIns="0" lIns="0" spcFirstLastPara="1" rIns="0" wrap="square" tIns="0">
            <a:noAutofit/>
          </a:bodyPr>
          <a:lstStyle/>
          <a:p>
            <a:pPr indent="0" lvl="0" marL="0" rtl="0" algn="ctr">
              <a:lnSpc>
                <a:spcPct val="104000"/>
              </a:lnSpc>
              <a:spcBef>
                <a:spcPts val="0"/>
              </a:spcBef>
              <a:spcAft>
                <a:spcPts val="0"/>
              </a:spcAft>
              <a:buSzPts val="1400"/>
              <a:buNone/>
            </a:pPr>
            <a:r>
              <a:rPr lang="en-US" sz="4400"/>
              <a:t>Revisión de Estudios Clínicos</a:t>
            </a:r>
            <a:endParaRPr b="0" i="0" sz="4400" u="none">
              <a:solidFill>
                <a:srgbClr val="FFFFFF"/>
              </a:solidFill>
              <a:latin typeface="Arial"/>
              <a:ea typeface="Arial"/>
              <a:cs typeface="Arial"/>
              <a:sym typeface="Arial"/>
            </a:endParaRPr>
          </a:p>
        </p:txBody>
      </p:sp>
      <p:sp>
        <p:nvSpPr>
          <p:cNvPr id="29" name="Google Shape;29;p1"/>
          <p:cNvSpPr txBox="1"/>
          <p:nvPr>
            <p:ph idx="1" type="body"/>
          </p:nvPr>
        </p:nvSpPr>
        <p:spPr>
          <a:xfrm>
            <a:off x="1101575" y="2433975"/>
            <a:ext cx="7905900" cy="4149300"/>
          </a:xfrm>
          <a:prstGeom prst="rect">
            <a:avLst/>
          </a:prstGeom>
          <a:noFill/>
          <a:ln>
            <a:noFill/>
          </a:ln>
        </p:spPr>
        <p:txBody>
          <a:bodyPr anchorCtr="0" anchor="t" bIns="0" lIns="0" spcFirstLastPara="1" rIns="0" wrap="square" tIns="0">
            <a:noAutofit/>
          </a:bodyPr>
          <a:lstStyle/>
          <a:p>
            <a:pPr indent="-342900" lvl="0" marL="800100" marR="0" rtl="0" algn="ctr">
              <a:lnSpc>
                <a:spcPct val="104000"/>
              </a:lnSpc>
              <a:spcBef>
                <a:spcPts val="0"/>
              </a:spcBef>
              <a:spcAft>
                <a:spcPts val="0"/>
              </a:spcAft>
              <a:buSzPts val="1100"/>
              <a:buNone/>
            </a:pPr>
            <a:r>
              <a:rPr lang="en-US" sz="5400"/>
              <a:t>Nature Medicine 2022:</a:t>
            </a:r>
            <a:endParaRPr sz="5400"/>
          </a:p>
          <a:p>
            <a:pPr indent="-342900" lvl="0" marL="800100" marR="0" rtl="0" algn="ctr">
              <a:lnSpc>
                <a:spcPct val="104000"/>
              </a:lnSpc>
              <a:spcBef>
                <a:spcPts val="0"/>
              </a:spcBef>
              <a:spcAft>
                <a:spcPts val="0"/>
              </a:spcAft>
              <a:buSzPts val="1100"/>
              <a:buNone/>
            </a:pPr>
            <a:r>
              <a:rPr b="1" lang="en-US" sz="5400"/>
              <a:t> </a:t>
            </a:r>
            <a:r>
              <a:rPr b="1" lang="en-US" sz="3700"/>
              <a:t>“</a:t>
            </a:r>
            <a:r>
              <a:rPr b="1" lang="en-US" sz="3700">
                <a:solidFill>
                  <a:schemeClr val="dk1"/>
                </a:solidFill>
              </a:rPr>
              <a:t>The SGLT2 inhibitor empagliflozin in patients hospitalized for acute heart failure: a multinational randomized trial</a:t>
            </a:r>
            <a:r>
              <a:rPr b="1" lang="en-US" sz="3700"/>
              <a:t>”</a:t>
            </a:r>
            <a:endParaRPr b="1" sz="3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7900c66908_0_43"/>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Metodología</a:t>
            </a:r>
            <a:endParaRPr/>
          </a:p>
        </p:txBody>
      </p:sp>
      <p:pic>
        <p:nvPicPr>
          <p:cNvPr id="119" name="Google Shape;119;g27900c66908_0_43"/>
          <p:cNvPicPr preferRelativeResize="0"/>
          <p:nvPr/>
        </p:nvPicPr>
        <p:blipFill>
          <a:blip r:embed="rId3">
            <a:alphaModFix/>
          </a:blip>
          <a:stretch>
            <a:fillRect/>
          </a:stretch>
        </p:blipFill>
        <p:spPr>
          <a:xfrm>
            <a:off x="1270000" y="1852375"/>
            <a:ext cx="7631277" cy="3338000"/>
          </a:xfrm>
          <a:prstGeom prst="rect">
            <a:avLst/>
          </a:prstGeom>
          <a:noFill/>
          <a:ln>
            <a:noFill/>
          </a:ln>
        </p:spPr>
      </p:pic>
      <p:sp>
        <p:nvSpPr>
          <p:cNvPr id="120" name="Google Shape;120;g27900c66908_0_43"/>
          <p:cNvSpPr txBox="1"/>
          <p:nvPr/>
        </p:nvSpPr>
        <p:spPr>
          <a:xfrm>
            <a:off x="1017975" y="1852375"/>
            <a:ext cx="909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1" name="Google Shape;121;g27900c66908_0_43"/>
          <p:cNvSpPr txBox="1"/>
          <p:nvPr/>
        </p:nvSpPr>
        <p:spPr>
          <a:xfrm>
            <a:off x="2047600" y="5661500"/>
            <a:ext cx="5944200" cy="1121100"/>
          </a:xfrm>
          <a:prstGeom prst="rect">
            <a:avLst/>
          </a:prstGeom>
          <a:solidFill>
            <a:srgbClr val="9FC5E8"/>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US"/>
              <a:t>- </a:t>
            </a:r>
            <a:r>
              <a:rPr b="1" i="1" lang="en-US"/>
              <a:t>La suspensión temprana del tratamiento ocurrió en 114 pacientes:</a:t>
            </a:r>
            <a:endParaRPr b="1" i="1"/>
          </a:p>
          <a:p>
            <a:pPr indent="-317500" lvl="0" marL="457200" rtl="0" algn="l">
              <a:spcBef>
                <a:spcPts val="0"/>
              </a:spcBef>
              <a:spcAft>
                <a:spcPts val="0"/>
              </a:spcAft>
              <a:buSzPts val="1400"/>
              <a:buChar char="-"/>
            </a:pPr>
            <a:r>
              <a:rPr b="1" i="1" lang="en-US"/>
              <a:t>52 (20%) en el grupo de Empaglifozina</a:t>
            </a:r>
            <a:endParaRPr b="1" i="1"/>
          </a:p>
          <a:p>
            <a:pPr indent="-317500" lvl="0" marL="457200" rtl="0" algn="l">
              <a:spcBef>
                <a:spcPts val="0"/>
              </a:spcBef>
              <a:spcAft>
                <a:spcPts val="0"/>
              </a:spcAft>
              <a:buSzPts val="1400"/>
              <a:buChar char="-"/>
            </a:pPr>
            <a:r>
              <a:rPr b="1" i="1" lang="en-US"/>
              <a:t>62 (23.5%) en el grupo de Placebo</a:t>
            </a:r>
            <a:endParaRPr b="1" i="1"/>
          </a:p>
          <a:p>
            <a:pPr indent="0" lvl="0" marL="0" rtl="0" algn="l">
              <a:spcBef>
                <a:spcPts val="0"/>
              </a:spcBef>
              <a:spcAft>
                <a:spcPts val="0"/>
              </a:spcAft>
              <a:buNone/>
            </a:pPr>
            <a:r>
              <a:rPr b="1" i="1" lang="en-US"/>
              <a:t>- </a:t>
            </a:r>
            <a:r>
              <a:rPr b="1" i="1" lang="en-US"/>
              <a:t>Se perdieron 11 pacientes en el seguimiento (2.1%)</a:t>
            </a:r>
            <a:endParaRPr b="1" i="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7900c66908_0_60"/>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Metodología</a:t>
            </a:r>
            <a:endParaRPr/>
          </a:p>
        </p:txBody>
      </p:sp>
      <p:pic>
        <p:nvPicPr>
          <p:cNvPr id="129" name="Google Shape;129;g27900c66908_0_60"/>
          <p:cNvPicPr preferRelativeResize="0"/>
          <p:nvPr/>
        </p:nvPicPr>
        <p:blipFill>
          <a:blip r:embed="rId3">
            <a:alphaModFix/>
          </a:blip>
          <a:stretch>
            <a:fillRect/>
          </a:stretch>
        </p:blipFill>
        <p:spPr>
          <a:xfrm>
            <a:off x="2438175" y="0"/>
            <a:ext cx="6552652" cy="7559675"/>
          </a:xfrm>
          <a:prstGeom prst="rect">
            <a:avLst/>
          </a:prstGeom>
          <a:noFill/>
          <a:ln>
            <a:noFill/>
          </a:ln>
        </p:spPr>
      </p:pic>
      <p:sp>
        <p:nvSpPr>
          <p:cNvPr id="130" name="Google Shape;130;g27900c66908_0_60"/>
          <p:cNvSpPr txBox="1"/>
          <p:nvPr/>
        </p:nvSpPr>
        <p:spPr>
          <a:xfrm>
            <a:off x="342100" y="3707025"/>
            <a:ext cx="3971700" cy="769500"/>
          </a:xfrm>
          <a:prstGeom prst="rect">
            <a:avLst/>
          </a:prstGeom>
          <a:solidFill>
            <a:srgbClr val="EA999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900"/>
              <a:t>OJO: OUTCOME PRIMARIO COMPUESTO POR 4 VARIABLES</a:t>
            </a:r>
            <a:endParaRPr b="1"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g278a71dbee2_12_2"/>
          <p:cNvPicPr preferRelativeResize="0"/>
          <p:nvPr/>
        </p:nvPicPr>
        <p:blipFill>
          <a:blip r:embed="rId3">
            <a:alphaModFix/>
          </a:blip>
          <a:stretch>
            <a:fillRect/>
          </a:stretch>
        </p:blipFill>
        <p:spPr>
          <a:xfrm>
            <a:off x="119025" y="1784025"/>
            <a:ext cx="5135023" cy="4889150"/>
          </a:xfrm>
          <a:prstGeom prst="rect">
            <a:avLst/>
          </a:prstGeom>
          <a:noFill/>
          <a:ln>
            <a:noFill/>
          </a:ln>
        </p:spPr>
      </p:pic>
      <p:pic>
        <p:nvPicPr>
          <p:cNvPr id="138" name="Google Shape;138;g278a71dbee2_12_2"/>
          <p:cNvPicPr preferRelativeResize="0"/>
          <p:nvPr/>
        </p:nvPicPr>
        <p:blipFill>
          <a:blip r:embed="rId4">
            <a:alphaModFix/>
          </a:blip>
          <a:stretch>
            <a:fillRect/>
          </a:stretch>
        </p:blipFill>
        <p:spPr>
          <a:xfrm>
            <a:off x="5093625" y="1784025"/>
            <a:ext cx="4718926" cy="4889150"/>
          </a:xfrm>
          <a:prstGeom prst="rect">
            <a:avLst/>
          </a:prstGeom>
          <a:noFill/>
          <a:ln>
            <a:noFill/>
          </a:ln>
        </p:spPr>
      </p:pic>
      <p:sp>
        <p:nvSpPr>
          <p:cNvPr id="139" name="Google Shape;139;g278a71dbee2_12_2"/>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Metodología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7900c66908_21_7"/>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Resultados</a:t>
            </a:r>
            <a:endParaRPr/>
          </a:p>
        </p:txBody>
      </p:sp>
      <p:sp>
        <p:nvSpPr>
          <p:cNvPr id="147" name="Google Shape;147;g27900c66908_21_7"/>
          <p:cNvSpPr txBox="1"/>
          <p:nvPr/>
        </p:nvSpPr>
        <p:spPr>
          <a:xfrm>
            <a:off x="2125263" y="5147975"/>
            <a:ext cx="2553000" cy="1138200"/>
          </a:xfrm>
          <a:prstGeom prst="rect">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latin typeface="Quicksand"/>
                <a:ea typeface="Quicksand"/>
                <a:cs typeface="Quicksand"/>
                <a:sym typeface="Quicksand"/>
              </a:rPr>
              <a:t>NNT</a:t>
            </a:r>
            <a:r>
              <a:rPr b="1" baseline="-25000" lang="en-US" sz="2000">
                <a:latin typeface="Quicksand"/>
                <a:ea typeface="Quicksand"/>
                <a:cs typeface="Quicksand"/>
                <a:sym typeface="Quicksand"/>
              </a:rPr>
              <a:t>endpoint 1°</a:t>
            </a:r>
            <a:r>
              <a:rPr b="1" lang="en-US" sz="2000">
                <a:latin typeface="Quicksand"/>
                <a:ea typeface="Quicksand"/>
                <a:cs typeface="Quicksand"/>
                <a:sym typeface="Quicksand"/>
              </a:rPr>
              <a:t> = 7,1 </a:t>
            </a:r>
            <a:endParaRPr b="1" sz="2000">
              <a:latin typeface="Quicksand"/>
              <a:ea typeface="Quicksand"/>
              <a:cs typeface="Quicksand"/>
              <a:sym typeface="Quicksand"/>
            </a:endParaRPr>
          </a:p>
        </p:txBody>
      </p:sp>
      <p:sp>
        <p:nvSpPr>
          <p:cNvPr id="148" name="Google Shape;148;g27900c66908_21_7"/>
          <p:cNvSpPr txBox="1"/>
          <p:nvPr/>
        </p:nvSpPr>
        <p:spPr>
          <a:xfrm>
            <a:off x="5402347" y="4495925"/>
            <a:ext cx="2553000" cy="11382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latin typeface="Quicksand"/>
                <a:ea typeface="Quicksand"/>
                <a:cs typeface="Quicksand"/>
                <a:sym typeface="Quicksand"/>
              </a:rPr>
              <a:t>NNH</a:t>
            </a:r>
            <a:r>
              <a:rPr b="1" baseline="-25000" lang="en-US" sz="2000">
                <a:latin typeface="Quicksand"/>
                <a:ea typeface="Quicksand"/>
                <a:cs typeface="Quicksand"/>
                <a:sym typeface="Quicksand"/>
              </a:rPr>
              <a:t>EA</a:t>
            </a:r>
            <a:r>
              <a:rPr b="1" lang="en-US" sz="2000">
                <a:latin typeface="Quicksand"/>
                <a:ea typeface="Quicksand"/>
                <a:cs typeface="Quicksand"/>
                <a:sym typeface="Quicksand"/>
              </a:rPr>
              <a:t> = 13,7</a:t>
            </a:r>
            <a:endParaRPr b="1" sz="2000">
              <a:latin typeface="Quicksand"/>
              <a:ea typeface="Quicksand"/>
              <a:cs typeface="Quicksand"/>
              <a:sym typeface="Quicksand"/>
            </a:endParaRPr>
          </a:p>
        </p:txBody>
      </p:sp>
      <p:pic>
        <p:nvPicPr>
          <p:cNvPr id="149" name="Google Shape;149;g27900c66908_21_7"/>
          <p:cNvPicPr preferRelativeResize="0"/>
          <p:nvPr/>
        </p:nvPicPr>
        <p:blipFill>
          <a:blip r:embed="rId3">
            <a:alphaModFix/>
          </a:blip>
          <a:stretch>
            <a:fillRect/>
          </a:stretch>
        </p:blipFill>
        <p:spPr>
          <a:xfrm>
            <a:off x="795350" y="2483450"/>
            <a:ext cx="8448675" cy="1638300"/>
          </a:xfrm>
          <a:prstGeom prst="rect">
            <a:avLst/>
          </a:prstGeom>
          <a:noFill/>
          <a:ln>
            <a:noFill/>
          </a:ln>
        </p:spPr>
      </p:pic>
      <p:sp>
        <p:nvSpPr>
          <p:cNvPr id="150" name="Google Shape;150;g27900c66908_21_7"/>
          <p:cNvSpPr txBox="1"/>
          <p:nvPr/>
        </p:nvSpPr>
        <p:spPr>
          <a:xfrm>
            <a:off x="5402350" y="5731400"/>
            <a:ext cx="2553000" cy="11382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latin typeface="Quicksand"/>
                <a:ea typeface="Quicksand"/>
                <a:cs typeface="Quicksand"/>
                <a:sym typeface="Quicksand"/>
              </a:rPr>
              <a:t>NNH</a:t>
            </a:r>
            <a:r>
              <a:rPr b="1" baseline="-25000" lang="en-US" sz="2000">
                <a:latin typeface="Quicksand"/>
                <a:ea typeface="Quicksand"/>
                <a:cs typeface="Quicksand"/>
                <a:sym typeface="Quicksand"/>
              </a:rPr>
              <a:t>EA graves</a:t>
            </a:r>
            <a:r>
              <a:rPr b="1" lang="en-US" sz="2000">
                <a:latin typeface="Quicksand"/>
                <a:ea typeface="Quicksand"/>
                <a:cs typeface="Quicksand"/>
                <a:sym typeface="Quicksand"/>
              </a:rPr>
              <a:t> = 8,89</a:t>
            </a:r>
            <a:endParaRPr b="1" sz="2000">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7900c66908_0_72"/>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Resultados</a:t>
            </a:r>
            <a:endParaRPr/>
          </a:p>
        </p:txBody>
      </p:sp>
      <p:sp>
        <p:nvSpPr>
          <p:cNvPr id="158" name="Google Shape;158;g27900c66908_0_72"/>
          <p:cNvSpPr txBox="1"/>
          <p:nvPr>
            <p:ph idx="1" type="body"/>
          </p:nvPr>
        </p:nvSpPr>
        <p:spPr>
          <a:xfrm>
            <a:off x="503237" y="1919287"/>
            <a:ext cx="9020100" cy="466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59" name="Google Shape;159;g27900c66908_0_72"/>
          <p:cNvPicPr preferRelativeResize="0"/>
          <p:nvPr/>
        </p:nvPicPr>
        <p:blipFill>
          <a:blip r:embed="rId3">
            <a:alphaModFix/>
          </a:blip>
          <a:stretch>
            <a:fillRect/>
          </a:stretch>
        </p:blipFill>
        <p:spPr>
          <a:xfrm>
            <a:off x="0" y="1545345"/>
            <a:ext cx="10080624" cy="54104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g27900c66908_21_0"/>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Resultados</a:t>
            </a:r>
            <a:endParaRPr/>
          </a:p>
        </p:txBody>
      </p:sp>
      <p:sp>
        <p:nvSpPr>
          <p:cNvPr id="167" name="Google Shape;167;g27900c66908_21_0"/>
          <p:cNvSpPr txBox="1"/>
          <p:nvPr>
            <p:ph idx="1" type="body"/>
          </p:nvPr>
        </p:nvSpPr>
        <p:spPr>
          <a:xfrm>
            <a:off x="503237" y="1919287"/>
            <a:ext cx="9020100" cy="466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68" name="Google Shape;168;g27900c66908_21_0"/>
          <p:cNvPicPr preferRelativeResize="0"/>
          <p:nvPr/>
        </p:nvPicPr>
        <p:blipFill>
          <a:blip r:embed="rId3">
            <a:alphaModFix/>
          </a:blip>
          <a:stretch>
            <a:fillRect/>
          </a:stretch>
        </p:blipFill>
        <p:spPr>
          <a:xfrm>
            <a:off x="136621" y="0"/>
            <a:ext cx="9807383" cy="7559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7900c66908_21_19"/>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Resultados</a:t>
            </a:r>
            <a:endParaRPr/>
          </a:p>
        </p:txBody>
      </p:sp>
      <p:sp>
        <p:nvSpPr>
          <p:cNvPr id="176" name="Google Shape;176;g27900c66908_21_19"/>
          <p:cNvSpPr txBox="1"/>
          <p:nvPr>
            <p:ph idx="1" type="body"/>
          </p:nvPr>
        </p:nvSpPr>
        <p:spPr>
          <a:xfrm>
            <a:off x="503237" y="1919287"/>
            <a:ext cx="9020100" cy="466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	</a:t>
            </a:r>
            <a:endParaRPr/>
          </a:p>
        </p:txBody>
      </p:sp>
      <p:pic>
        <p:nvPicPr>
          <p:cNvPr id="177" name="Google Shape;177;g27900c66908_21_19"/>
          <p:cNvPicPr preferRelativeResize="0"/>
          <p:nvPr/>
        </p:nvPicPr>
        <p:blipFill>
          <a:blip r:embed="rId3">
            <a:alphaModFix/>
          </a:blip>
          <a:stretch>
            <a:fillRect/>
          </a:stretch>
        </p:blipFill>
        <p:spPr>
          <a:xfrm>
            <a:off x="245382" y="55250"/>
            <a:ext cx="9589861" cy="7559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7900c66908_0_1"/>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Validez Interna</a:t>
            </a:r>
            <a:endParaRPr/>
          </a:p>
        </p:txBody>
      </p:sp>
      <p:sp>
        <p:nvSpPr>
          <p:cNvPr id="185" name="Google Shape;185;g27900c66908_0_1"/>
          <p:cNvSpPr txBox="1"/>
          <p:nvPr/>
        </p:nvSpPr>
        <p:spPr>
          <a:xfrm>
            <a:off x="185600" y="1639950"/>
            <a:ext cx="3207900" cy="4627800"/>
          </a:xfrm>
          <a:prstGeom prst="rect">
            <a:avLst/>
          </a:prstGeom>
          <a:noFill/>
          <a:ln>
            <a:noFill/>
          </a:ln>
        </p:spPr>
        <p:txBody>
          <a:bodyPr anchorCtr="0" anchor="t" bIns="91425" lIns="91425" spcFirstLastPara="1" rIns="91425" wrap="square" tIns="91425">
            <a:noAutofit/>
          </a:bodyPr>
          <a:lstStyle/>
          <a:p>
            <a:pPr indent="0" lvl="0" marL="0" rtl="0" algn="just">
              <a:lnSpc>
                <a:spcPct val="104000"/>
              </a:lnSpc>
              <a:spcBef>
                <a:spcPts val="0"/>
              </a:spcBef>
              <a:spcAft>
                <a:spcPts val="0"/>
              </a:spcAft>
              <a:buClr>
                <a:schemeClr val="dk1"/>
              </a:buClr>
              <a:buSzPts val="1100"/>
              <a:buFont typeface="Arial"/>
              <a:buNone/>
            </a:pPr>
            <a:r>
              <a:rPr b="1" lang="en-US" u="sng">
                <a:solidFill>
                  <a:schemeClr val="dk1"/>
                </a:solidFill>
              </a:rPr>
              <a:t>Diseño del Estudio:</a:t>
            </a:r>
            <a:endParaRPr b="1" u="sng">
              <a:solidFill>
                <a:schemeClr val="dk1"/>
              </a:solidFill>
            </a:endParaRPr>
          </a:p>
          <a:p>
            <a:pPr indent="0" lvl="0" marL="0" rtl="0" algn="just">
              <a:lnSpc>
                <a:spcPct val="104000"/>
              </a:lnSpc>
              <a:spcBef>
                <a:spcPts val="0"/>
              </a:spcBef>
              <a:spcAft>
                <a:spcPts val="0"/>
              </a:spcAft>
              <a:buNone/>
            </a:pPr>
            <a:r>
              <a:t/>
            </a:r>
            <a:endParaRPr b="1">
              <a:solidFill>
                <a:schemeClr val="dk1"/>
              </a:solidFill>
            </a:endParaRPr>
          </a:p>
          <a:p>
            <a:pPr indent="0" lvl="0" marL="0" rtl="0" algn="just">
              <a:lnSpc>
                <a:spcPct val="104000"/>
              </a:lnSpc>
              <a:spcBef>
                <a:spcPts val="0"/>
              </a:spcBef>
              <a:spcAft>
                <a:spcPts val="0"/>
              </a:spcAft>
              <a:buClr>
                <a:schemeClr val="dk1"/>
              </a:buClr>
              <a:buSzPts val="1100"/>
              <a:buFont typeface="Arial"/>
              <a:buNone/>
            </a:pPr>
            <a:r>
              <a:rPr b="1" lang="en-US">
                <a:solidFill>
                  <a:schemeClr val="dk1"/>
                </a:solidFill>
              </a:rPr>
              <a:t>Aleatorizado → Temprana </a:t>
            </a:r>
            <a:r>
              <a:rPr lang="en-US">
                <a:solidFill>
                  <a:schemeClr val="dk1"/>
                </a:solidFill>
              </a:rPr>
              <a:t>en el curso de la hospitalización por IC aguda (mediana de 3 días después del ingreso hospitalario)</a:t>
            </a:r>
            <a:endParaRPr>
              <a:solidFill>
                <a:schemeClr val="dk1"/>
              </a:solidFill>
            </a:endParaRPr>
          </a:p>
          <a:p>
            <a:pPr indent="0" lvl="0" marL="0" rtl="0" algn="just">
              <a:lnSpc>
                <a:spcPct val="104000"/>
              </a:lnSpc>
              <a:spcBef>
                <a:spcPts val="0"/>
              </a:spcBef>
              <a:spcAft>
                <a:spcPts val="0"/>
              </a:spcAft>
              <a:buNone/>
            </a:pPr>
            <a:r>
              <a:t/>
            </a:r>
            <a:endParaRPr>
              <a:solidFill>
                <a:schemeClr val="dk1"/>
              </a:solidFill>
            </a:endParaRPr>
          </a:p>
          <a:p>
            <a:pPr indent="0" lvl="0" marL="0" rtl="0" algn="just">
              <a:lnSpc>
                <a:spcPct val="104000"/>
              </a:lnSpc>
              <a:spcBef>
                <a:spcPts val="0"/>
              </a:spcBef>
              <a:spcAft>
                <a:spcPts val="0"/>
              </a:spcAft>
              <a:buNone/>
            </a:pPr>
            <a:r>
              <a:rPr lang="en-US">
                <a:solidFill>
                  <a:schemeClr val="dk1"/>
                </a:solidFill>
              </a:rPr>
              <a:t>Controlado con placebo y doble ciego</a:t>
            </a:r>
            <a:endParaRPr>
              <a:solidFill>
                <a:schemeClr val="dk1"/>
              </a:solidFill>
            </a:endParaRPr>
          </a:p>
          <a:p>
            <a:pPr indent="0" lvl="0" marL="0" rtl="0" algn="just">
              <a:lnSpc>
                <a:spcPct val="104000"/>
              </a:lnSpc>
              <a:spcBef>
                <a:spcPts val="0"/>
              </a:spcBef>
              <a:spcAft>
                <a:spcPts val="0"/>
              </a:spcAft>
              <a:buNone/>
            </a:pPr>
            <a:r>
              <a:t/>
            </a:r>
            <a:endParaRPr>
              <a:solidFill>
                <a:schemeClr val="dk1"/>
              </a:solidFill>
            </a:endParaRPr>
          </a:p>
          <a:p>
            <a:pPr indent="0" lvl="0" marL="0" rtl="0" algn="just">
              <a:lnSpc>
                <a:spcPct val="104000"/>
              </a:lnSpc>
              <a:spcBef>
                <a:spcPts val="0"/>
              </a:spcBef>
              <a:spcAft>
                <a:spcPts val="0"/>
              </a:spcAft>
              <a:buNone/>
            </a:pPr>
            <a:r>
              <a:rPr b="1" lang="en-US" u="sng">
                <a:solidFill>
                  <a:schemeClr val="dk1"/>
                </a:solidFill>
              </a:rPr>
              <a:t>Tamaño de Muestra: </a:t>
            </a:r>
            <a:endParaRPr b="1" u="sng">
              <a:solidFill>
                <a:schemeClr val="dk1"/>
              </a:solidFill>
            </a:endParaRPr>
          </a:p>
          <a:p>
            <a:pPr indent="0" lvl="0" marL="0" rtl="0" algn="just">
              <a:lnSpc>
                <a:spcPct val="104000"/>
              </a:lnSpc>
              <a:spcBef>
                <a:spcPts val="0"/>
              </a:spcBef>
              <a:spcAft>
                <a:spcPts val="0"/>
              </a:spcAft>
              <a:buNone/>
            </a:pPr>
            <a:r>
              <a:t/>
            </a:r>
            <a:endParaRPr b="1">
              <a:solidFill>
                <a:schemeClr val="dk1"/>
              </a:solidFill>
            </a:endParaRPr>
          </a:p>
          <a:p>
            <a:pPr indent="0" lvl="0" marL="0" rtl="0" algn="ctr">
              <a:lnSpc>
                <a:spcPct val="104000"/>
              </a:lnSpc>
              <a:spcBef>
                <a:spcPts val="0"/>
              </a:spcBef>
              <a:spcAft>
                <a:spcPts val="0"/>
              </a:spcAft>
              <a:buNone/>
            </a:pPr>
            <a:r>
              <a:rPr lang="en-US">
                <a:solidFill>
                  <a:schemeClr val="dk1"/>
                </a:solidFill>
              </a:rPr>
              <a:t>Número de pacientes incluidos n = 530</a:t>
            </a:r>
            <a:endParaRPr>
              <a:solidFill>
                <a:schemeClr val="dk1"/>
              </a:solidFill>
            </a:endParaRPr>
          </a:p>
          <a:p>
            <a:pPr indent="0" lvl="0" marL="457200" rtl="0" algn="ctr">
              <a:lnSpc>
                <a:spcPct val="104000"/>
              </a:lnSpc>
              <a:spcBef>
                <a:spcPts val="0"/>
              </a:spcBef>
              <a:spcAft>
                <a:spcPts val="0"/>
              </a:spcAft>
              <a:buClr>
                <a:schemeClr val="dk1"/>
              </a:buClr>
              <a:buSzPts val="1100"/>
              <a:buFont typeface="Arial"/>
              <a:buNone/>
            </a:pPr>
            <a:r>
              <a:rPr lang="en-US">
                <a:solidFill>
                  <a:schemeClr val="dk1"/>
                </a:solidFill>
              </a:rPr>
              <a:t>Cálculo de potencia → 87%</a:t>
            </a:r>
            <a:endParaRPr>
              <a:solidFill>
                <a:schemeClr val="dk1"/>
              </a:solidFill>
            </a:endParaRPr>
          </a:p>
          <a:p>
            <a:pPr indent="0" lvl="0" marL="457200" rtl="0" algn="just">
              <a:lnSpc>
                <a:spcPct val="104000"/>
              </a:lnSpc>
              <a:spcBef>
                <a:spcPts val="0"/>
              </a:spcBef>
              <a:spcAft>
                <a:spcPts val="0"/>
              </a:spcAft>
              <a:buNone/>
            </a:pPr>
            <a:r>
              <a:t/>
            </a:r>
            <a:endParaRPr b="1">
              <a:solidFill>
                <a:schemeClr val="dk1"/>
              </a:solidFill>
            </a:endParaRPr>
          </a:p>
          <a:p>
            <a:pPr indent="0" lvl="0" marL="0" rtl="0" algn="just">
              <a:lnSpc>
                <a:spcPct val="104000"/>
              </a:lnSpc>
              <a:spcBef>
                <a:spcPts val="0"/>
              </a:spcBef>
              <a:spcAft>
                <a:spcPts val="0"/>
              </a:spcAft>
              <a:buClr>
                <a:schemeClr val="dk1"/>
              </a:buClr>
              <a:buSzPts val="1100"/>
              <a:buFont typeface="Arial"/>
              <a:buNone/>
            </a:pPr>
            <a:r>
              <a:rPr b="1" lang="en-US" u="sng">
                <a:solidFill>
                  <a:schemeClr val="dk1"/>
                </a:solidFill>
              </a:rPr>
              <a:t>Grupo de Comparación:</a:t>
            </a:r>
            <a:r>
              <a:rPr lang="en-US" u="sng">
                <a:solidFill>
                  <a:schemeClr val="dk1"/>
                </a:solidFill>
              </a:rPr>
              <a:t> </a:t>
            </a:r>
            <a:endParaRPr u="sng">
              <a:solidFill>
                <a:schemeClr val="dk1"/>
              </a:solidFill>
            </a:endParaRPr>
          </a:p>
          <a:p>
            <a:pPr indent="0" lvl="0" marL="0" rtl="0" algn="just">
              <a:lnSpc>
                <a:spcPct val="104000"/>
              </a:lnSpc>
              <a:spcBef>
                <a:spcPts val="0"/>
              </a:spcBef>
              <a:spcAft>
                <a:spcPts val="0"/>
              </a:spcAft>
              <a:buNone/>
            </a:pPr>
            <a:r>
              <a:t/>
            </a:r>
            <a:endParaRPr>
              <a:solidFill>
                <a:schemeClr val="dk1"/>
              </a:solidFill>
            </a:endParaRPr>
          </a:p>
          <a:p>
            <a:pPr indent="0" lvl="0" marL="0" rtl="0" algn="ctr">
              <a:lnSpc>
                <a:spcPct val="104000"/>
              </a:lnSpc>
              <a:spcBef>
                <a:spcPts val="0"/>
              </a:spcBef>
              <a:spcAft>
                <a:spcPts val="0"/>
              </a:spcAft>
              <a:buClr>
                <a:schemeClr val="dk1"/>
              </a:buClr>
              <a:buSzPts val="1100"/>
              <a:buFont typeface="Arial"/>
              <a:buNone/>
            </a:pPr>
            <a:r>
              <a:rPr lang="en-US">
                <a:solidFill>
                  <a:schemeClr val="dk1"/>
                </a:solidFill>
              </a:rPr>
              <a:t>Placebo (n= 265) vs Empagliflozina (n= 265) </a:t>
            </a:r>
            <a:endParaRPr>
              <a:solidFill>
                <a:schemeClr val="dk1"/>
              </a:solidFill>
            </a:endParaRPr>
          </a:p>
          <a:p>
            <a:pPr indent="0" lvl="0" marL="457200" rtl="0" algn="just">
              <a:lnSpc>
                <a:spcPct val="104000"/>
              </a:lnSpc>
              <a:spcBef>
                <a:spcPts val="0"/>
              </a:spcBef>
              <a:spcAft>
                <a:spcPts val="0"/>
              </a:spcAft>
              <a:buNone/>
            </a:pPr>
            <a:r>
              <a:t/>
            </a:r>
            <a:endParaRPr b="1">
              <a:solidFill>
                <a:schemeClr val="dk1"/>
              </a:solidFill>
            </a:endParaRPr>
          </a:p>
          <a:p>
            <a:pPr indent="0" lvl="0" marL="0" rtl="0" algn="just">
              <a:lnSpc>
                <a:spcPct val="104000"/>
              </a:lnSpc>
              <a:spcBef>
                <a:spcPts val="0"/>
              </a:spcBef>
              <a:spcAft>
                <a:spcPts val="0"/>
              </a:spcAft>
              <a:buNone/>
            </a:pPr>
            <a:r>
              <a:rPr b="1" lang="en-US" u="sng">
                <a:solidFill>
                  <a:schemeClr val="dk1"/>
                </a:solidFill>
              </a:rPr>
              <a:t>Análisis de eficacia:</a:t>
            </a:r>
            <a:endParaRPr b="1" u="sng">
              <a:solidFill>
                <a:schemeClr val="dk1"/>
              </a:solidFill>
            </a:endParaRPr>
          </a:p>
          <a:p>
            <a:pPr indent="0" lvl="0" marL="0" rtl="0" algn="just">
              <a:lnSpc>
                <a:spcPct val="104000"/>
              </a:lnSpc>
              <a:spcBef>
                <a:spcPts val="0"/>
              </a:spcBef>
              <a:spcAft>
                <a:spcPts val="0"/>
              </a:spcAft>
              <a:buClr>
                <a:schemeClr val="dk1"/>
              </a:buClr>
              <a:buSzPts val="1100"/>
              <a:buFont typeface="Arial"/>
              <a:buNone/>
            </a:pPr>
            <a:r>
              <a:t/>
            </a:r>
            <a:endParaRPr b="1" u="sng">
              <a:solidFill>
                <a:schemeClr val="dk1"/>
              </a:solidFill>
            </a:endParaRPr>
          </a:p>
          <a:p>
            <a:pPr indent="0" lvl="0" marL="0" rtl="0" algn="just">
              <a:lnSpc>
                <a:spcPct val="104000"/>
              </a:lnSpc>
              <a:spcBef>
                <a:spcPts val="0"/>
              </a:spcBef>
              <a:spcAft>
                <a:spcPts val="0"/>
              </a:spcAft>
              <a:buClr>
                <a:schemeClr val="dk1"/>
              </a:buClr>
              <a:buSzPts val="1100"/>
              <a:buFont typeface="Arial"/>
              <a:buNone/>
            </a:pPr>
            <a:r>
              <a:rPr lang="en-US">
                <a:solidFill>
                  <a:schemeClr val="dk1"/>
                </a:solidFill>
              </a:rPr>
              <a:t>Resultados se analizaron utilizando el principio de intención de tratar.</a:t>
            </a:r>
            <a:endParaRPr>
              <a:solidFill>
                <a:schemeClr val="dk1"/>
              </a:solidFill>
            </a:endParaRPr>
          </a:p>
          <a:p>
            <a:pPr indent="0" lvl="0" marL="0" rtl="0" algn="l">
              <a:spcBef>
                <a:spcPts val="0"/>
              </a:spcBef>
              <a:spcAft>
                <a:spcPts val="0"/>
              </a:spcAft>
              <a:buNone/>
            </a:pPr>
            <a:r>
              <a:t/>
            </a:r>
            <a:endParaRPr/>
          </a:p>
        </p:txBody>
      </p:sp>
      <p:pic>
        <p:nvPicPr>
          <p:cNvPr id="186" name="Google Shape;186;g27900c66908_0_1"/>
          <p:cNvPicPr preferRelativeResize="0"/>
          <p:nvPr/>
        </p:nvPicPr>
        <p:blipFill>
          <a:blip r:embed="rId3">
            <a:alphaModFix/>
          </a:blip>
          <a:stretch>
            <a:fillRect/>
          </a:stretch>
        </p:blipFill>
        <p:spPr>
          <a:xfrm>
            <a:off x="6044825" y="6585700"/>
            <a:ext cx="2351350" cy="897800"/>
          </a:xfrm>
          <a:prstGeom prst="rect">
            <a:avLst/>
          </a:prstGeom>
          <a:noFill/>
          <a:ln>
            <a:noFill/>
          </a:ln>
        </p:spPr>
      </p:pic>
      <p:sp>
        <p:nvSpPr>
          <p:cNvPr id="187" name="Google Shape;187;g27900c66908_0_1"/>
          <p:cNvSpPr txBox="1"/>
          <p:nvPr/>
        </p:nvSpPr>
        <p:spPr>
          <a:xfrm>
            <a:off x="3318186" y="3240990"/>
            <a:ext cx="537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88" name="Google Shape;188;g27900c66908_0_1"/>
          <p:cNvPicPr preferRelativeResize="0"/>
          <p:nvPr/>
        </p:nvPicPr>
        <p:blipFill>
          <a:blip r:embed="rId4">
            <a:alphaModFix/>
          </a:blip>
          <a:stretch>
            <a:fillRect/>
          </a:stretch>
        </p:blipFill>
        <p:spPr>
          <a:xfrm>
            <a:off x="3629950" y="1985474"/>
            <a:ext cx="6450676" cy="4468790"/>
          </a:xfrm>
          <a:prstGeom prst="rect">
            <a:avLst/>
          </a:prstGeom>
          <a:noFill/>
          <a:ln>
            <a:noFill/>
          </a:ln>
        </p:spPr>
      </p:pic>
      <p:sp>
        <p:nvSpPr>
          <p:cNvPr id="189" name="Google Shape;189;g27900c66908_0_1"/>
          <p:cNvSpPr txBox="1"/>
          <p:nvPr/>
        </p:nvSpPr>
        <p:spPr>
          <a:xfrm>
            <a:off x="3663350" y="2498675"/>
            <a:ext cx="6417300" cy="6150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190" name="Google Shape;190;g27900c66908_0_1"/>
          <p:cNvSpPr txBox="1"/>
          <p:nvPr/>
        </p:nvSpPr>
        <p:spPr>
          <a:xfrm>
            <a:off x="6254200" y="2738675"/>
            <a:ext cx="384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1" name="Google Shape;191;g27900c66908_0_1"/>
          <p:cNvSpPr txBox="1"/>
          <p:nvPr/>
        </p:nvSpPr>
        <p:spPr>
          <a:xfrm>
            <a:off x="3663350" y="3303575"/>
            <a:ext cx="6417300" cy="7575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192" name="Google Shape;192;g27900c66908_0_1"/>
          <p:cNvSpPr txBox="1"/>
          <p:nvPr/>
        </p:nvSpPr>
        <p:spPr>
          <a:xfrm>
            <a:off x="3663350" y="4173275"/>
            <a:ext cx="6417300" cy="471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193" name="Google Shape;193;g27900c66908_0_1"/>
          <p:cNvSpPr txBox="1"/>
          <p:nvPr/>
        </p:nvSpPr>
        <p:spPr>
          <a:xfrm>
            <a:off x="3677800" y="4756775"/>
            <a:ext cx="6417300" cy="6150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7900c66908_4_2"/>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Validez Interna</a:t>
            </a:r>
            <a:endParaRPr/>
          </a:p>
        </p:txBody>
      </p:sp>
      <p:pic>
        <p:nvPicPr>
          <p:cNvPr id="201" name="Google Shape;201;g27900c66908_4_2"/>
          <p:cNvPicPr preferRelativeResize="0"/>
          <p:nvPr/>
        </p:nvPicPr>
        <p:blipFill>
          <a:blip r:embed="rId3">
            <a:alphaModFix/>
          </a:blip>
          <a:stretch>
            <a:fillRect/>
          </a:stretch>
        </p:blipFill>
        <p:spPr>
          <a:xfrm>
            <a:off x="392750" y="1569250"/>
            <a:ext cx="9501551" cy="5905750"/>
          </a:xfrm>
          <a:prstGeom prst="rect">
            <a:avLst/>
          </a:prstGeom>
          <a:noFill/>
          <a:ln>
            <a:noFill/>
          </a:ln>
        </p:spPr>
      </p:pic>
      <p:sp>
        <p:nvSpPr>
          <p:cNvPr id="202" name="Google Shape;202;g27900c66908_4_2"/>
          <p:cNvSpPr txBox="1"/>
          <p:nvPr/>
        </p:nvSpPr>
        <p:spPr>
          <a:xfrm>
            <a:off x="392750" y="1813225"/>
            <a:ext cx="9460800" cy="444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203" name="Google Shape;203;g27900c66908_4_2"/>
          <p:cNvSpPr txBox="1"/>
          <p:nvPr/>
        </p:nvSpPr>
        <p:spPr>
          <a:xfrm>
            <a:off x="392750" y="2526450"/>
            <a:ext cx="9460800" cy="444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204" name="Google Shape;204;g27900c66908_4_2"/>
          <p:cNvSpPr txBox="1"/>
          <p:nvPr/>
        </p:nvSpPr>
        <p:spPr>
          <a:xfrm>
            <a:off x="392750" y="3640275"/>
            <a:ext cx="9460800" cy="13431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205" name="Google Shape;205;g27900c66908_4_2"/>
          <p:cNvSpPr txBox="1"/>
          <p:nvPr/>
        </p:nvSpPr>
        <p:spPr>
          <a:xfrm>
            <a:off x="413125" y="5190250"/>
            <a:ext cx="9460800" cy="4443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206" name="Google Shape;206;g27900c66908_4_2"/>
          <p:cNvSpPr txBox="1"/>
          <p:nvPr/>
        </p:nvSpPr>
        <p:spPr>
          <a:xfrm>
            <a:off x="392750" y="5841425"/>
            <a:ext cx="9460800" cy="16335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7900c66908_0_8"/>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Validez Externa</a:t>
            </a:r>
            <a:endParaRPr/>
          </a:p>
        </p:txBody>
      </p:sp>
      <p:sp>
        <p:nvSpPr>
          <p:cNvPr id="214" name="Google Shape;214;g27900c66908_0_8"/>
          <p:cNvSpPr txBox="1"/>
          <p:nvPr>
            <p:ph idx="1" type="body"/>
          </p:nvPr>
        </p:nvSpPr>
        <p:spPr>
          <a:xfrm>
            <a:off x="791913" y="5464025"/>
            <a:ext cx="8202600" cy="2018100"/>
          </a:xfrm>
          <a:prstGeom prst="rect">
            <a:avLst/>
          </a:prstGeom>
          <a:solidFill>
            <a:srgbClr val="9FC5E8"/>
          </a:solid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387350" lvl="0" marL="457200" rtl="0" algn="l">
              <a:spcBef>
                <a:spcPts val="0"/>
              </a:spcBef>
              <a:spcAft>
                <a:spcPts val="0"/>
              </a:spcAft>
              <a:buSzPts val="2500"/>
              <a:buChar char="●"/>
            </a:pPr>
            <a:r>
              <a:rPr lang="en-US" sz="2500"/>
              <a:t>Edad &lt; 80 años.</a:t>
            </a:r>
            <a:endParaRPr sz="2500"/>
          </a:p>
          <a:p>
            <a:pPr indent="-387350" lvl="0" marL="457200" rtl="0" algn="l">
              <a:spcBef>
                <a:spcPts val="0"/>
              </a:spcBef>
              <a:spcAft>
                <a:spcPts val="0"/>
              </a:spcAft>
              <a:buSzPts val="2500"/>
              <a:buChar char="●"/>
            </a:pPr>
            <a:r>
              <a:rPr lang="en-US" sz="2500"/>
              <a:t>Proporción hombres : mujeres</a:t>
            </a:r>
            <a:endParaRPr sz="2500"/>
          </a:p>
          <a:p>
            <a:pPr indent="-387350" lvl="0" marL="457200" rtl="0" algn="l">
              <a:spcBef>
                <a:spcPts val="0"/>
              </a:spcBef>
              <a:spcAft>
                <a:spcPts val="0"/>
              </a:spcAft>
              <a:buSzPts val="2500"/>
              <a:buChar char="●"/>
            </a:pPr>
            <a:r>
              <a:rPr lang="en-US" sz="2500"/>
              <a:t>Grupos </a:t>
            </a:r>
            <a:r>
              <a:rPr lang="en-US" sz="2500"/>
              <a:t>étnicos</a:t>
            </a:r>
            <a:r>
              <a:rPr lang="en-US" sz="2500"/>
              <a:t>: “blanco” alrededor de 80%</a:t>
            </a:r>
            <a:endParaRPr sz="2500"/>
          </a:p>
          <a:p>
            <a:pPr indent="-387350" lvl="0" marL="457200" rtl="0" algn="l">
              <a:spcBef>
                <a:spcPts val="0"/>
              </a:spcBef>
              <a:spcAft>
                <a:spcPts val="0"/>
              </a:spcAft>
              <a:buSzPts val="2500"/>
              <a:buChar char="●"/>
            </a:pPr>
            <a:r>
              <a:rPr lang="en-US" sz="2500"/>
              <a:t>Región </a:t>
            </a:r>
            <a:r>
              <a:rPr lang="en-US" sz="2500"/>
              <a:t>geográfica</a:t>
            </a:r>
            <a:r>
              <a:rPr lang="en-US" sz="2500"/>
              <a:t>: Europa&gt;Norte américa&gt; Asia</a:t>
            </a:r>
            <a:endParaRPr sz="2500"/>
          </a:p>
          <a:p>
            <a:pPr indent="-387350" lvl="0" marL="457200" rtl="0" algn="l">
              <a:spcBef>
                <a:spcPts val="0"/>
              </a:spcBef>
              <a:spcAft>
                <a:spcPts val="0"/>
              </a:spcAft>
              <a:buSzPts val="2500"/>
              <a:buChar char="●"/>
            </a:pPr>
            <a:r>
              <a:rPr lang="en-US" sz="2500"/>
              <a:t>FEVI &lt;40% alrededor de 65-68%</a:t>
            </a:r>
            <a:endParaRPr sz="2500"/>
          </a:p>
        </p:txBody>
      </p:sp>
      <p:pic>
        <p:nvPicPr>
          <p:cNvPr id="215" name="Google Shape;215;g27900c66908_0_8"/>
          <p:cNvPicPr preferRelativeResize="0"/>
          <p:nvPr/>
        </p:nvPicPr>
        <p:blipFill rotWithShape="1">
          <a:blip r:embed="rId3">
            <a:alphaModFix/>
          </a:blip>
          <a:srcRect b="28236" l="28362" r="14696" t="15460"/>
          <a:stretch/>
        </p:blipFill>
        <p:spPr>
          <a:xfrm>
            <a:off x="1484525" y="1526738"/>
            <a:ext cx="6817373" cy="3791788"/>
          </a:xfrm>
          <a:prstGeom prst="rect">
            <a:avLst/>
          </a:prstGeom>
          <a:noFill/>
          <a:ln>
            <a:noFill/>
          </a:ln>
        </p:spPr>
      </p:pic>
      <p:sp>
        <p:nvSpPr>
          <p:cNvPr id="216" name="Google Shape;216;g27900c66908_0_8"/>
          <p:cNvSpPr/>
          <p:nvPr/>
        </p:nvSpPr>
        <p:spPr>
          <a:xfrm>
            <a:off x="1608975" y="2126200"/>
            <a:ext cx="6219900" cy="148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27900c66908_0_8"/>
          <p:cNvSpPr/>
          <p:nvPr/>
        </p:nvSpPr>
        <p:spPr>
          <a:xfrm>
            <a:off x="1608975" y="2572825"/>
            <a:ext cx="6219900" cy="148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27900c66908_0_8"/>
          <p:cNvSpPr/>
          <p:nvPr/>
        </p:nvSpPr>
        <p:spPr>
          <a:xfrm>
            <a:off x="1608975" y="2907200"/>
            <a:ext cx="6219900" cy="148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7900c66908_0_8"/>
          <p:cNvSpPr/>
          <p:nvPr/>
        </p:nvSpPr>
        <p:spPr>
          <a:xfrm>
            <a:off x="1608975" y="3837000"/>
            <a:ext cx="6219900" cy="297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 name="Shape 33"/>
        <p:cNvGrpSpPr/>
        <p:nvPr/>
      </p:nvGrpSpPr>
      <p:grpSpPr>
        <a:xfrm>
          <a:off x="0" y="0"/>
          <a:ext cx="0" cy="0"/>
          <a:chOff x="0" y="0"/>
          <a:chExt cx="0" cy="0"/>
        </a:xfrm>
      </p:grpSpPr>
      <p:sp>
        <p:nvSpPr>
          <p:cNvPr id="34" name="Google Shape;34;p2"/>
          <p:cNvSpPr txBox="1"/>
          <p:nvPr>
            <p:ph type="title"/>
          </p:nvPr>
        </p:nvSpPr>
        <p:spPr>
          <a:xfrm>
            <a:off x="1270000" y="120650"/>
            <a:ext cx="7500937" cy="1262062"/>
          </a:xfrm>
          <a:prstGeom prst="rect">
            <a:avLst/>
          </a:prstGeom>
          <a:noFill/>
          <a:ln>
            <a:noFill/>
          </a:ln>
        </p:spPr>
        <p:txBody>
          <a:bodyPr anchorCtr="0" anchor="b" bIns="0" lIns="0" spcFirstLastPara="1" rIns="0" wrap="square" tIns="0">
            <a:noAutofit/>
          </a:bodyPr>
          <a:lstStyle/>
          <a:p>
            <a:pPr indent="0" lvl="0" marL="0" rtl="0" algn="ctr">
              <a:lnSpc>
                <a:spcPct val="104000"/>
              </a:lnSpc>
              <a:spcBef>
                <a:spcPts val="0"/>
              </a:spcBef>
              <a:spcAft>
                <a:spcPts val="0"/>
              </a:spcAft>
              <a:buSzPts val="1400"/>
              <a:buNone/>
            </a:pPr>
            <a:r>
              <a:rPr lang="en-US"/>
              <a:t>Introducción</a:t>
            </a:r>
            <a:endParaRPr b="0" i="0" sz="6100" u="none">
              <a:solidFill>
                <a:srgbClr val="FFFFFF"/>
              </a:solidFill>
              <a:latin typeface="Arial"/>
              <a:ea typeface="Arial"/>
              <a:cs typeface="Arial"/>
              <a:sym typeface="Arial"/>
            </a:endParaRPr>
          </a:p>
        </p:txBody>
      </p:sp>
      <p:sp>
        <p:nvSpPr>
          <p:cNvPr id="35" name="Google Shape;35;p2"/>
          <p:cNvSpPr txBox="1"/>
          <p:nvPr/>
        </p:nvSpPr>
        <p:spPr>
          <a:xfrm>
            <a:off x="268825" y="1791975"/>
            <a:ext cx="9543000" cy="1262100"/>
          </a:xfrm>
          <a:prstGeom prst="rect">
            <a:avLst/>
          </a:prstGeom>
          <a:solidFill>
            <a:srgbClr val="0000F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3300">
                <a:solidFill>
                  <a:schemeClr val="lt1"/>
                </a:solidFill>
              </a:rPr>
              <a:t>«</a:t>
            </a:r>
            <a:r>
              <a:rPr lang="en-US" sz="3300">
                <a:solidFill>
                  <a:schemeClr val="lt1"/>
                </a:solidFill>
              </a:rPr>
              <a:t>L</a:t>
            </a:r>
            <a:r>
              <a:rPr lang="en-US" sz="3300">
                <a:solidFill>
                  <a:schemeClr val="lt1"/>
                </a:solidFill>
              </a:rPr>
              <a:t>a falla cardiaca aguda es la causa </a:t>
            </a:r>
            <a:r>
              <a:rPr lang="en-US" sz="3300">
                <a:solidFill>
                  <a:schemeClr val="lt1"/>
                </a:solidFill>
              </a:rPr>
              <a:t>más</a:t>
            </a:r>
            <a:r>
              <a:rPr lang="en-US" sz="3300">
                <a:solidFill>
                  <a:schemeClr val="lt1"/>
                </a:solidFill>
              </a:rPr>
              <a:t> </a:t>
            </a:r>
            <a:r>
              <a:rPr lang="en-US" sz="3300">
                <a:solidFill>
                  <a:schemeClr val="lt1"/>
                </a:solidFill>
              </a:rPr>
              <a:t>común</a:t>
            </a:r>
            <a:r>
              <a:rPr lang="en-US" sz="3300">
                <a:solidFill>
                  <a:schemeClr val="lt1"/>
                </a:solidFill>
              </a:rPr>
              <a:t> de </a:t>
            </a:r>
            <a:r>
              <a:rPr lang="en-US" sz="3300">
                <a:solidFill>
                  <a:schemeClr val="lt1"/>
                </a:solidFill>
              </a:rPr>
              <a:t>hospitalización</a:t>
            </a:r>
            <a:r>
              <a:rPr lang="en-US" sz="3300">
                <a:solidFill>
                  <a:schemeClr val="lt1"/>
                </a:solidFill>
              </a:rPr>
              <a:t> en personas mayores»</a:t>
            </a:r>
            <a:endParaRPr sz="3300">
              <a:solidFill>
                <a:schemeClr val="lt1"/>
              </a:solidFill>
            </a:endParaRPr>
          </a:p>
        </p:txBody>
      </p:sp>
      <p:sp>
        <p:nvSpPr>
          <p:cNvPr id="36" name="Google Shape;36;p2"/>
          <p:cNvSpPr txBox="1"/>
          <p:nvPr/>
        </p:nvSpPr>
        <p:spPr>
          <a:xfrm>
            <a:off x="268825" y="3342450"/>
            <a:ext cx="3874500" cy="3848100"/>
          </a:xfrm>
          <a:prstGeom prst="rect">
            <a:avLst/>
          </a:prstGeom>
          <a:solidFill>
            <a:srgbClr val="00FFFF"/>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u="sng">
                <a:solidFill>
                  <a:schemeClr val="dk1"/>
                </a:solidFill>
              </a:rPr>
              <a:t>Una necesidad no satisfecha:</a:t>
            </a:r>
            <a:endParaRPr b="1" sz="3400" u="sng">
              <a:solidFill>
                <a:schemeClr val="dk1"/>
              </a:solidFill>
            </a:endParaRPr>
          </a:p>
          <a:p>
            <a:pPr indent="0" lvl="0" marL="0" rtl="0" algn="l">
              <a:spcBef>
                <a:spcPts val="0"/>
              </a:spcBef>
              <a:spcAft>
                <a:spcPts val="0"/>
              </a:spcAft>
              <a:buNone/>
            </a:pPr>
            <a:r>
              <a:rPr lang="en-US" sz="3400">
                <a:solidFill>
                  <a:schemeClr val="dk1"/>
                </a:solidFill>
              </a:rPr>
              <a:t>Ensayos previos en IC Aguda no han logrado mejorar resultados al alta.</a:t>
            </a:r>
            <a:endParaRPr sz="3400">
              <a:solidFill>
                <a:schemeClr val="dk1"/>
              </a:solidFill>
            </a:endParaRPr>
          </a:p>
        </p:txBody>
      </p:sp>
      <p:sp>
        <p:nvSpPr>
          <p:cNvPr id="37" name="Google Shape;37;p2"/>
          <p:cNvSpPr txBox="1"/>
          <p:nvPr/>
        </p:nvSpPr>
        <p:spPr>
          <a:xfrm>
            <a:off x="4391150" y="3342450"/>
            <a:ext cx="5420700" cy="2493600"/>
          </a:xfrm>
          <a:prstGeom prst="rect">
            <a:avLst/>
          </a:prstGeom>
          <a:solidFill>
            <a:srgbClr val="F1C232"/>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rPr>
              <a:t>Los iSGLT2 han demostrado reducir el riesgo de muerte cardiovascular y hospitalización por IC crónica. Sin embargo, su beneficio en pacientes hospitalizados por IC aguda es desconocido.</a:t>
            </a:r>
            <a:endParaRPr sz="2500"/>
          </a:p>
        </p:txBody>
      </p:sp>
      <p:pic>
        <p:nvPicPr>
          <p:cNvPr id="38" name="Google Shape;38;p2"/>
          <p:cNvPicPr preferRelativeResize="0"/>
          <p:nvPr/>
        </p:nvPicPr>
        <p:blipFill>
          <a:blip r:embed="rId4">
            <a:alphaModFix/>
          </a:blip>
          <a:stretch>
            <a:fillRect/>
          </a:stretch>
        </p:blipFill>
        <p:spPr>
          <a:xfrm>
            <a:off x="4640450" y="5914375"/>
            <a:ext cx="4922102" cy="127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7900c66908_8_3"/>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Validez Externa</a:t>
            </a:r>
            <a:endParaRPr/>
          </a:p>
        </p:txBody>
      </p:sp>
      <p:sp>
        <p:nvSpPr>
          <p:cNvPr id="227" name="Google Shape;227;g27900c66908_8_3"/>
          <p:cNvSpPr txBox="1"/>
          <p:nvPr>
            <p:ph idx="1" type="body"/>
          </p:nvPr>
        </p:nvSpPr>
        <p:spPr>
          <a:xfrm>
            <a:off x="503237" y="1919287"/>
            <a:ext cx="9020100" cy="466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28" name="Google Shape;228;g27900c66908_8_3"/>
          <p:cNvPicPr preferRelativeResize="0"/>
          <p:nvPr/>
        </p:nvPicPr>
        <p:blipFill rotWithShape="1">
          <a:blip r:embed="rId3">
            <a:alphaModFix/>
          </a:blip>
          <a:srcRect b="5360" l="27444" r="13010" t="22582"/>
          <a:stretch/>
        </p:blipFill>
        <p:spPr>
          <a:xfrm>
            <a:off x="765500" y="1559025"/>
            <a:ext cx="8549626" cy="5819674"/>
          </a:xfrm>
          <a:prstGeom prst="rect">
            <a:avLst/>
          </a:prstGeom>
          <a:noFill/>
          <a:ln>
            <a:noFill/>
          </a:ln>
        </p:spPr>
      </p:pic>
      <p:sp>
        <p:nvSpPr>
          <p:cNvPr id="229" name="Google Shape;229;g27900c66908_8_3"/>
          <p:cNvSpPr/>
          <p:nvPr/>
        </p:nvSpPr>
        <p:spPr>
          <a:xfrm>
            <a:off x="1112725" y="3912725"/>
            <a:ext cx="7791300" cy="148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7900c66908_8_3"/>
          <p:cNvSpPr/>
          <p:nvPr/>
        </p:nvSpPr>
        <p:spPr>
          <a:xfrm>
            <a:off x="1112725" y="4247075"/>
            <a:ext cx="7791300" cy="4926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7900c66908_0_15"/>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Aplicación Clínica</a:t>
            </a:r>
            <a:endParaRPr/>
          </a:p>
        </p:txBody>
      </p:sp>
      <p:sp>
        <p:nvSpPr>
          <p:cNvPr id="238" name="Google Shape;238;g27900c66908_0_15"/>
          <p:cNvSpPr txBox="1"/>
          <p:nvPr/>
        </p:nvSpPr>
        <p:spPr>
          <a:xfrm>
            <a:off x="81275" y="1694150"/>
            <a:ext cx="4796400" cy="1477500"/>
          </a:xfrm>
          <a:prstGeom prst="rect">
            <a:avLst/>
          </a:prstGeom>
          <a:noFill/>
          <a:ln cap="flat" cmpd="sng" w="38100">
            <a:solidFill>
              <a:srgbClr val="00CC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a:t>Elementos a favor:</a:t>
            </a:r>
            <a:endParaRPr b="1"/>
          </a:p>
          <a:p>
            <a:pPr indent="-317500" lvl="0" marL="457200" rtl="0" algn="l">
              <a:spcBef>
                <a:spcPts val="0"/>
              </a:spcBef>
              <a:spcAft>
                <a:spcPts val="0"/>
              </a:spcAft>
              <a:buSzPts val="1400"/>
              <a:buChar char="-"/>
            </a:pPr>
            <a:r>
              <a:rPr lang="en-US"/>
              <a:t>Multicéntrico (118) y multinacional (15).</a:t>
            </a:r>
            <a:endParaRPr/>
          </a:p>
          <a:p>
            <a:pPr indent="-317500" lvl="0" marL="457200" rtl="0" algn="l">
              <a:spcBef>
                <a:spcPts val="0"/>
              </a:spcBef>
              <a:spcAft>
                <a:spcPts val="0"/>
              </a:spcAft>
              <a:buSzPts val="1400"/>
              <a:buChar char="-"/>
            </a:pPr>
            <a:r>
              <a:rPr lang="en-US"/>
              <a:t>Amplio espectro de pacientes.</a:t>
            </a:r>
            <a:endParaRPr/>
          </a:p>
          <a:p>
            <a:pPr indent="-317500" lvl="0" marL="457200" rtl="0" algn="l">
              <a:spcBef>
                <a:spcPts val="0"/>
              </a:spcBef>
              <a:spcAft>
                <a:spcPts val="0"/>
              </a:spcAft>
              <a:buSzPts val="1400"/>
              <a:buChar char="-"/>
            </a:pPr>
            <a:r>
              <a:rPr lang="en-US"/>
              <a:t>Seguridad y tolerabilidad.</a:t>
            </a:r>
            <a:endParaRPr/>
          </a:p>
          <a:p>
            <a:pPr indent="-317500" lvl="0" marL="457200" rtl="0" algn="l">
              <a:spcBef>
                <a:spcPts val="0"/>
              </a:spcBef>
              <a:spcAft>
                <a:spcPts val="0"/>
              </a:spcAft>
              <a:buSzPts val="1400"/>
              <a:buChar char="-"/>
            </a:pPr>
            <a:r>
              <a:rPr lang="en-US"/>
              <a:t>Potencial para cambiar la práctica clínica.</a:t>
            </a:r>
            <a:endParaRPr/>
          </a:p>
          <a:p>
            <a:pPr indent="-317500" lvl="0" marL="457200" rtl="0" algn="l">
              <a:spcBef>
                <a:spcPts val="0"/>
              </a:spcBef>
              <a:spcAft>
                <a:spcPts val="0"/>
              </a:spcAft>
              <a:buSzPts val="1400"/>
              <a:buChar char="-"/>
            </a:pPr>
            <a:r>
              <a:rPr lang="en-US"/>
              <a:t>Resultado sigue línea a otros estudios.</a:t>
            </a:r>
            <a:endParaRPr/>
          </a:p>
        </p:txBody>
      </p:sp>
      <p:sp>
        <p:nvSpPr>
          <p:cNvPr id="239" name="Google Shape;239;g27900c66908_0_15"/>
          <p:cNvSpPr txBox="1"/>
          <p:nvPr/>
        </p:nvSpPr>
        <p:spPr>
          <a:xfrm>
            <a:off x="5197300" y="1694150"/>
            <a:ext cx="4796400" cy="1908600"/>
          </a:xfrm>
          <a:prstGeom prst="rect">
            <a:avLst/>
          </a:prstGeom>
          <a:noFill/>
          <a:ln cap="flat" cmpd="sng" w="38100">
            <a:solidFill>
              <a:srgbClr val="3333C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b="1" lang="en-US">
                <a:solidFill>
                  <a:srgbClr val="000000"/>
                </a:solidFill>
              </a:rPr>
              <a:t>Elementos a analizar:</a:t>
            </a:r>
            <a:endParaRPr b="1">
              <a:solidFill>
                <a:srgbClr val="000000"/>
              </a:solidFill>
            </a:endParaRPr>
          </a:p>
          <a:p>
            <a:pPr indent="-317500" lvl="0" marL="457200" rtl="0" algn="l">
              <a:spcBef>
                <a:spcPts val="0"/>
              </a:spcBef>
              <a:spcAft>
                <a:spcPts val="0"/>
              </a:spcAft>
              <a:buClr>
                <a:srgbClr val="000000"/>
              </a:buClr>
              <a:buSzPts val="1400"/>
              <a:buChar char="-"/>
            </a:pPr>
            <a:r>
              <a:rPr lang="en-US">
                <a:solidFill>
                  <a:srgbClr val="000000"/>
                </a:solidFill>
              </a:rPr>
              <a:t>Factores de riesgo de población estudiada son similares a mi población.</a:t>
            </a:r>
            <a:endParaRPr>
              <a:solidFill>
                <a:srgbClr val="000000"/>
              </a:solidFill>
            </a:endParaRPr>
          </a:p>
          <a:p>
            <a:pPr indent="-317500" lvl="0" marL="457200" rtl="0" algn="l">
              <a:spcBef>
                <a:spcPts val="0"/>
              </a:spcBef>
              <a:spcAft>
                <a:spcPts val="0"/>
              </a:spcAft>
              <a:buClr>
                <a:srgbClr val="000000"/>
              </a:buClr>
              <a:buSzPts val="1400"/>
              <a:buChar char="-"/>
            </a:pPr>
            <a:r>
              <a:rPr lang="en-US">
                <a:solidFill>
                  <a:srgbClr val="000000"/>
                </a:solidFill>
              </a:rPr>
              <a:t>Disponibilidad y costo de la medida en la población a la que pienso aplicar la medida.</a:t>
            </a:r>
            <a:endParaRPr>
              <a:solidFill>
                <a:srgbClr val="000000"/>
              </a:solidFill>
            </a:endParaRPr>
          </a:p>
          <a:p>
            <a:pPr indent="-317500" lvl="0" marL="457200" rtl="0" algn="l">
              <a:spcBef>
                <a:spcPts val="0"/>
              </a:spcBef>
              <a:spcAft>
                <a:spcPts val="0"/>
              </a:spcAft>
              <a:buClr>
                <a:srgbClr val="000000"/>
              </a:buClr>
              <a:buSzPts val="1400"/>
              <a:buChar char="-"/>
            </a:pPr>
            <a:r>
              <a:rPr lang="en-US">
                <a:solidFill>
                  <a:srgbClr val="000000"/>
                </a:solidFill>
              </a:rPr>
              <a:t>Efectos adversos que llevaron a la suspensiòn del fármaco.</a:t>
            </a:r>
            <a:endParaRPr>
              <a:solidFill>
                <a:srgbClr val="000000"/>
              </a:solidFill>
            </a:endParaRPr>
          </a:p>
          <a:p>
            <a:pPr indent="-317500" lvl="0" marL="457200" rtl="0" algn="l">
              <a:spcBef>
                <a:spcPts val="0"/>
              </a:spcBef>
              <a:spcAft>
                <a:spcPts val="0"/>
              </a:spcAft>
              <a:buClr>
                <a:srgbClr val="000000"/>
              </a:buClr>
              <a:buSzPts val="1400"/>
              <a:buChar char="-"/>
            </a:pPr>
            <a:r>
              <a:rPr lang="en-US"/>
              <a:t>Heterogeneidad como arma de doble filo.</a:t>
            </a:r>
            <a:endParaRPr/>
          </a:p>
        </p:txBody>
      </p:sp>
      <p:pic>
        <p:nvPicPr>
          <p:cNvPr id="240" name="Google Shape;240;g27900c66908_0_15"/>
          <p:cNvPicPr preferRelativeResize="0"/>
          <p:nvPr/>
        </p:nvPicPr>
        <p:blipFill rotWithShape="1">
          <a:blip r:embed="rId3">
            <a:alphaModFix/>
          </a:blip>
          <a:srcRect b="50394" l="0" r="0" t="0"/>
          <a:stretch/>
        </p:blipFill>
        <p:spPr>
          <a:xfrm>
            <a:off x="81275" y="4094702"/>
            <a:ext cx="4796399" cy="3204721"/>
          </a:xfrm>
          <a:prstGeom prst="rect">
            <a:avLst/>
          </a:prstGeom>
          <a:noFill/>
          <a:ln>
            <a:noFill/>
          </a:ln>
        </p:spPr>
      </p:pic>
      <p:pic>
        <p:nvPicPr>
          <p:cNvPr id="241" name="Google Shape;241;g27900c66908_0_15"/>
          <p:cNvPicPr preferRelativeResize="0"/>
          <p:nvPr/>
        </p:nvPicPr>
        <p:blipFill rotWithShape="1">
          <a:blip r:embed="rId3">
            <a:alphaModFix/>
          </a:blip>
          <a:srcRect b="0" l="0" r="0" t="49604"/>
          <a:stretch/>
        </p:blipFill>
        <p:spPr>
          <a:xfrm>
            <a:off x="5234819" y="4203325"/>
            <a:ext cx="4721368" cy="32047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7900c66908_0_29"/>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Discusión</a:t>
            </a:r>
            <a:endParaRPr/>
          </a:p>
        </p:txBody>
      </p:sp>
      <p:sp>
        <p:nvSpPr>
          <p:cNvPr id="249" name="Google Shape;249;g27900c66908_0_29"/>
          <p:cNvSpPr txBox="1"/>
          <p:nvPr>
            <p:ph idx="1" type="body"/>
          </p:nvPr>
        </p:nvSpPr>
        <p:spPr>
          <a:xfrm>
            <a:off x="213100" y="1908025"/>
            <a:ext cx="9613200" cy="5503800"/>
          </a:xfrm>
          <a:prstGeom prst="rect">
            <a:avLst/>
          </a:prstGeom>
        </p:spPr>
        <p:txBody>
          <a:bodyPr anchorCtr="0" anchor="t" bIns="0" lIns="0" spcFirstLastPara="1" rIns="0" wrap="square" tIns="0">
            <a:noAutofit/>
          </a:bodyPr>
          <a:lstStyle/>
          <a:p>
            <a:pPr indent="0" lvl="0" marL="0" rtl="0" algn="just">
              <a:spcBef>
                <a:spcPts val="0"/>
              </a:spcBef>
              <a:spcAft>
                <a:spcPts val="0"/>
              </a:spcAft>
              <a:buNone/>
            </a:pPr>
            <a:r>
              <a:rPr b="1" lang="en-US" sz="2500" u="sng"/>
              <a:t>Iniciar inhibidor de SGLT2 empagliflozina en pacientes hospitalizados por insuficiencia cardíaca aguda: </a:t>
            </a:r>
            <a:endParaRPr b="1" sz="2500" u="sng"/>
          </a:p>
          <a:p>
            <a:pPr indent="0" lvl="0" marL="0" rtl="0" algn="just">
              <a:spcBef>
                <a:spcPts val="0"/>
              </a:spcBef>
              <a:spcAft>
                <a:spcPts val="0"/>
              </a:spcAft>
              <a:buNone/>
            </a:pPr>
            <a:r>
              <a:t/>
            </a:r>
            <a:endParaRPr b="1" sz="2000" u="sng"/>
          </a:p>
          <a:p>
            <a:pPr indent="-355600" lvl="0" marL="457200" rtl="0" algn="just">
              <a:spcBef>
                <a:spcPts val="0"/>
              </a:spcBef>
              <a:spcAft>
                <a:spcPts val="0"/>
              </a:spcAft>
              <a:buSzPts val="2000"/>
              <a:buChar char="★"/>
            </a:pPr>
            <a:r>
              <a:rPr lang="en-US" sz="2000"/>
              <a:t>Beneficio estadística y clínicamente significativo en los 90 días posteriores a la aleatorización (“tiempo vulnerable”).</a:t>
            </a:r>
            <a:endParaRPr sz="2000"/>
          </a:p>
          <a:p>
            <a:pPr indent="-355600" lvl="0" marL="457200" rtl="0" algn="just">
              <a:spcBef>
                <a:spcPts val="0"/>
              </a:spcBef>
              <a:spcAft>
                <a:spcPts val="0"/>
              </a:spcAft>
              <a:buSzPts val="2000"/>
              <a:buChar char="★"/>
            </a:pPr>
            <a:r>
              <a:rPr lang="en-US" sz="2000"/>
              <a:t>Reducción de la muerte por todas las causas y los episodios de IC.</a:t>
            </a:r>
            <a:endParaRPr sz="2000"/>
          </a:p>
          <a:p>
            <a:pPr indent="-355600" lvl="0" marL="457200" rtl="0" algn="just">
              <a:spcBef>
                <a:spcPts val="0"/>
              </a:spcBef>
              <a:spcAft>
                <a:spcPts val="0"/>
              </a:spcAft>
              <a:buSzPts val="2000"/>
              <a:buChar char="★"/>
            </a:pPr>
            <a:r>
              <a:rPr lang="en-US" sz="2000"/>
              <a:t>Mejora los síntomas, ergo, la calidad de vida.</a:t>
            </a:r>
            <a:endParaRPr sz="2000"/>
          </a:p>
          <a:p>
            <a:pPr indent="-355600" lvl="0" marL="457200" rtl="0" algn="just">
              <a:spcBef>
                <a:spcPts val="0"/>
              </a:spcBef>
              <a:spcAft>
                <a:spcPts val="0"/>
              </a:spcAft>
              <a:buSzPts val="2000"/>
              <a:buChar char="★"/>
            </a:pPr>
            <a:r>
              <a:rPr lang="en-US" sz="2000"/>
              <a:t>Incluye a de novo o vírgenes de tratamiento.</a:t>
            </a:r>
            <a:endParaRPr sz="2000"/>
          </a:p>
          <a:p>
            <a:pPr indent="-355600" lvl="0" marL="457200" rtl="0" algn="just">
              <a:spcBef>
                <a:spcPts val="0"/>
              </a:spcBef>
              <a:spcAft>
                <a:spcPts val="0"/>
              </a:spcAft>
              <a:buSzPts val="2000"/>
              <a:buChar char="★"/>
            </a:pPr>
            <a:r>
              <a:rPr lang="en-US" sz="2000"/>
              <a:t>Más tolerada de lo que se espera (AKI, depleción de volumen, cetoacidosis).</a:t>
            </a:r>
            <a:endParaRPr sz="2000"/>
          </a:p>
          <a:p>
            <a:pPr indent="-355600" lvl="0" marL="457200" rtl="0" algn="just">
              <a:spcBef>
                <a:spcPts val="0"/>
              </a:spcBef>
              <a:spcAft>
                <a:spcPts val="0"/>
              </a:spcAft>
              <a:buSzPts val="2000"/>
              <a:buChar char="★"/>
            </a:pPr>
            <a:r>
              <a:rPr lang="en-US" sz="2000"/>
              <a:t>Beneficio clínico consistente en subgrupos.</a:t>
            </a:r>
            <a:endParaRPr sz="2000"/>
          </a:p>
          <a:p>
            <a:pPr indent="-355600" lvl="0" marL="457200" rtl="0" algn="just">
              <a:spcBef>
                <a:spcPts val="0"/>
              </a:spcBef>
              <a:spcAft>
                <a:spcPts val="0"/>
              </a:spcAft>
              <a:buSzPts val="2000"/>
              <a:buChar char="★"/>
            </a:pPr>
            <a:r>
              <a:rPr lang="en-US" sz="2000"/>
              <a:t>Incluyó tanto ICFER como ICFEP, la mayoría era ICFER.</a:t>
            </a:r>
            <a:endParaRPr sz="2000"/>
          </a:p>
          <a:p>
            <a:pPr indent="-355600" lvl="0" marL="457200" rtl="0" algn="just">
              <a:spcBef>
                <a:spcPts val="0"/>
              </a:spcBef>
              <a:spcAft>
                <a:spcPts val="0"/>
              </a:spcAft>
              <a:buSzPts val="2000"/>
              <a:buChar char="★"/>
            </a:pPr>
            <a:r>
              <a:rPr lang="en-US" sz="2000"/>
              <a:t>Criterios de inclusión y exclusión.</a:t>
            </a:r>
            <a:endParaRPr sz="2000"/>
          </a:p>
          <a:p>
            <a:pPr indent="-355600" lvl="0" marL="457200" rtl="0" algn="just">
              <a:spcBef>
                <a:spcPts val="0"/>
              </a:spcBef>
              <a:spcAft>
                <a:spcPts val="0"/>
              </a:spcAft>
              <a:buSzPts val="2000"/>
              <a:buChar char="★"/>
            </a:pPr>
            <a:r>
              <a:rPr lang="en-US" sz="2000">
                <a:solidFill>
                  <a:schemeClr val="dk1"/>
                </a:solidFill>
              </a:rPr>
              <a:t>Población no era 50:50. </a:t>
            </a:r>
            <a:r>
              <a:rPr lang="en-US" sz="2000"/>
              <a:t>Promedio </a:t>
            </a:r>
            <a:r>
              <a:rPr lang="en-US" sz="2000"/>
              <a:t>71 años (rango 61 a 78 años), el 34% eran mujeres, el 78% eran blancos, mayoría europeos.</a:t>
            </a:r>
            <a:endParaRPr sz="2000"/>
          </a:p>
          <a:p>
            <a:pPr indent="-355600" lvl="0" marL="457200" rtl="0" algn="just">
              <a:spcBef>
                <a:spcPts val="0"/>
              </a:spcBef>
              <a:spcAft>
                <a:spcPts val="0"/>
              </a:spcAft>
              <a:buSzPts val="2000"/>
              <a:buChar char="★"/>
            </a:pPr>
            <a:r>
              <a:rPr lang="en-US" sz="2000"/>
              <a:t>Medicamentos base de los pacientes aunque fue balanceado, varía.</a:t>
            </a:r>
            <a:endParaRPr sz="2000"/>
          </a:p>
          <a:p>
            <a:pPr indent="-355600" lvl="0" marL="457200" rtl="0" algn="just">
              <a:spcBef>
                <a:spcPts val="0"/>
              </a:spcBef>
              <a:spcAft>
                <a:spcPts val="0"/>
              </a:spcAft>
              <a:buSzPts val="2000"/>
              <a:buChar char="★"/>
            </a:pPr>
            <a:r>
              <a:rPr lang="en-US" sz="2000"/>
              <a:t>Discontinuación temprana en 21.8%, 8.5% y 12.9% por EA.</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7900c66908_0_22"/>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Conclusiones</a:t>
            </a:r>
            <a:endParaRPr/>
          </a:p>
        </p:txBody>
      </p:sp>
      <p:sp>
        <p:nvSpPr>
          <p:cNvPr id="257" name="Google Shape;257;g27900c66908_0_22"/>
          <p:cNvSpPr txBox="1"/>
          <p:nvPr/>
        </p:nvSpPr>
        <p:spPr>
          <a:xfrm>
            <a:off x="5021875" y="4890950"/>
            <a:ext cx="5025300" cy="221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u="sng"/>
              <a:t>En conclusión: </a:t>
            </a:r>
            <a:endParaRPr sz="1500" u="sng"/>
          </a:p>
          <a:p>
            <a:pPr indent="0" lvl="0" marL="0" rtl="0" algn="l">
              <a:spcBef>
                <a:spcPts val="0"/>
              </a:spcBef>
              <a:spcAft>
                <a:spcPts val="0"/>
              </a:spcAft>
              <a:buNone/>
            </a:pPr>
            <a:r>
              <a:t/>
            </a:r>
            <a:endParaRPr sz="1500"/>
          </a:p>
          <a:p>
            <a:pPr indent="0" lvl="0" marL="0" rtl="0" algn="ctr">
              <a:spcBef>
                <a:spcPts val="0"/>
              </a:spcBef>
              <a:spcAft>
                <a:spcPts val="0"/>
              </a:spcAft>
              <a:buNone/>
            </a:pPr>
            <a:r>
              <a:rPr lang="en-US" sz="1500"/>
              <a:t>Los resultados sugieren que el inicio de la empagliflozina como parte de la atención habitual en pacientes hospitalizados por insuficiencia cardíaca aguda dará como resultado un </a:t>
            </a:r>
            <a:r>
              <a:rPr b="1" lang="en-US" sz="1500"/>
              <a:t>beneficio clínicamente significativo en 90 días </a:t>
            </a:r>
            <a:r>
              <a:rPr lang="en-US" sz="1500"/>
              <a:t>sin problemas de seguridad.</a:t>
            </a:r>
            <a:endParaRPr sz="15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8" name="Google Shape;258;g27900c66908_0_22"/>
          <p:cNvSpPr txBox="1"/>
          <p:nvPr/>
        </p:nvSpPr>
        <p:spPr>
          <a:xfrm>
            <a:off x="201425" y="1606950"/>
            <a:ext cx="4592100" cy="28689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u="sng"/>
              <a:t>Limitaciones: </a:t>
            </a:r>
            <a:endParaRPr sz="1200" u="sng"/>
          </a:p>
          <a:p>
            <a:pPr indent="0" lvl="0" marL="0" rtl="0" algn="just">
              <a:spcBef>
                <a:spcPts val="0"/>
              </a:spcBef>
              <a:spcAft>
                <a:spcPts val="0"/>
              </a:spcAft>
              <a:buNone/>
            </a:pPr>
            <a:r>
              <a:t/>
            </a:r>
            <a:endParaRPr sz="1200"/>
          </a:p>
          <a:p>
            <a:pPr indent="-304800" lvl="0" marL="457200" rtl="0" algn="just">
              <a:spcBef>
                <a:spcPts val="0"/>
              </a:spcBef>
              <a:spcAft>
                <a:spcPts val="0"/>
              </a:spcAft>
              <a:buClr>
                <a:schemeClr val="dk1"/>
              </a:buClr>
              <a:buSzPts val="1200"/>
              <a:buChar char="➢"/>
            </a:pPr>
            <a:r>
              <a:rPr lang="en-US" sz="1200">
                <a:solidFill>
                  <a:schemeClr val="dk1"/>
                </a:solidFill>
              </a:rPr>
              <a:t>Se excluyen los escenarios más graves de presentación clínica de la IC aguda </a:t>
            </a:r>
            <a:endParaRPr sz="1200">
              <a:solidFill>
                <a:schemeClr val="dk1"/>
              </a:solidFill>
            </a:endParaRPr>
          </a:p>
          <a:p>
            <a:pPr indent="0" lvl="0" marL="457200" rtl="0" algn="just">
              <a:spcBef>
                <a:spcPts val="0"/>
              </a:spcBef>
              <a:spcAft>
                <a:spcPts val="0"/>
              </a:spcAft>
              <a:buNone/>
            </a:pPr>
            <a:r>
              <a:t/>
            </a:r>
            <a:endParaRPr sz="1200">
              <a:solidFill>
                <a:schemeClr val="dk1"/>
              </a:solidFill>
            </a:endParaRPr>
          </a:p>
          <a:p>
            <a:pPr indent="-304800" lvl="0" marL="457200" rtl="0" algn="just">
              <a:spcBef>
                <a:spcPts val="0"/>
              </a:spcBef>
              <a:spcAft>
                <a:spcPts val="0"/>
              </a:spcAft>
              <a:buClr>
                <a:schemeClr val="dk1"/>
              </a:buClr>
              <a:buSzPts val="1200"/>
              <a:buChar char="➢"/>
            </a:pPr>
            <a:r>
              <a:rPr lang="en-US" sz="1200">
                <a:solidFill>
                  <a:schemeClr val="dk1"/>
                </a:solidFill>
              </a:rPr>
              <a:t>El tiempo de seguimiento fue relativamente corto (90 días) → Sin embargo, evidencia proveniente de los estudios EMPEROR preserved y EMPEROR reduced, aseguran un potencial beneficio posterior a la fase de transición al alta y periodo vulnerable (primeros 3 meses del diagnóstico o de una hospitalización de falla cardiaca)</a:t>
            </a:r>
            <a:endParaRPr sz="1200">
              <a:solidFill>
                <a:schemeClr val="dk1"/>
              </a:solidFill>
            </a:endParaRPr>
          </a:p>
        </p:txBody>
      </p:sp>
      <p:sp>
        <p:nvSpPr>
          <p:cNvPr id="259" name="Google Shape;259;g27900c66908_0_22"/>
          <p:cNvSpPr txBox="1"/>
          <p:nvPr/>
        </p:nvSpPr>
        <p:spPr>
          <a:xfrm>
            <a:off x="5021875" y="1606950"/>
            <a:ext cx="4753500" cy="2868900"/>
          </a:xfrm>
          <a:prstGeom prst="rect">
            <a:avLst/>
          </a:prstGeom>
          <a:noFill/>
          <a:ln cap="flat" cmpd="sng" w="19050">
            <a:solidFill>
              <a:srgbClr val="93C47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u="sng"/>
              <a:t>Fortalezas:</a:t>
            </a:r>
            <a:endParaRPr sz="1200" u="sng"/>
          </a:p>
          <a:p>
            <a:pPr indent="0" lvl="0" marL="0" rtl="0" algn="l">
              <a:spcBef>
                <a:spcPts val="0"/>
              </a:spcBef>
              <a:spcAft>
                <a:spcPts val="0"/>
              </a:spcAft>
              <a:buNone/>
            </a:pPr>
            <a:r>
              <a:t/>
            </a:r>
            <a:endParaRPr/>
          </a:p>
          <a:p>
            <a:pPr indent="-304800" lvl="0" marL="457200" rtl="0" algn="just">
              <a:spcBef>
                <a:spcPts val="0"/>
              </a:spcBef>
              <a:spcAft>
                <a:spcPts val="0"/>
              </a:spcAft>
              <a:buClr>
                <a:schemeClr val="dk1"/>
              </a:buClr>
              <a:buSzPts val="1200"/>
              <a:buChar char="➢"/>
            </a:pPr>
            <a:r>
              <a:rPr lang="en-US" sz="1200">
                <a:solidFill>
                  <a:schemeClr val="dk1"/>
                </a:solidFill>
              </a:rPr>
              <a:t>Metodología estadística aplicada </a:t>
            </a:r>
            <a:r>
              <a:rPr b="1" lang="en-US" sz="1200">
                <a:solidFill>
                  <a:schemeClr val="dk1"/>
                </a:solidFill>
              </a:rPr>
              <a:t>(win ratio)</a:t>
            </a:r>
            <a:r>
              <a:rPr lang="en-US" sz="1200">
                <a:solidFill>
                  <a:schemeClr val="dk1"/>
                </a:solidFill>
              </a:rPr>
              <a:t> → realizar múltiples comparaciones de escenarios probables con adecuado poder estadístico y un tamaño de muestra menor. </a:t>
            </a:r>
            <a:endParaRPr sz="1200">
              <a:solidFill>
                <a:schemeClr val="dk1"/>
              </a:solidFill>
            </a:endParaRPr>
          </a:p>
          <a:p>
            <a:pPr indent="0" lvl="0" marL="457200" rtl="0" algn="just">
              <a:spcBef>
                <a:spcPts val="0"/>
              </a:spcBef>
              <a:spcAft>
                <a:spcPts val="0"/>
              </a:spcAft>
              <a:buNone/>
            </a:pPr>
            <a:r>
              <a:t/>
            </a:r>
            <a:endParaRPr sz="1200">
              <a:solidFill>
                <a:schemeClr val="dk1"/>
              </a:solidFill>
            </a:endParaRPr>
          </a:p>
          <a:p>
            <a:pPr indent="-304800" lvl="0" marL="457200" rtl="0" algn="just">
              <a:spcBef>
                <a:spcPts val="0"/>
              </a:spcBef>
              <a:spcAft>
                <a:spcPts val="0"/>
              </a:spcAft>
              <a:buClr>
                <a:schemeClr val="dk1"/>
              </a:buClr>
              <a:buSzPts val="1200"/>
              <a:buChar char="➢"/>
            </a:pPr>
            <a:r>
              <a:rPr lang="en-US" sz="1200">
                <a:solidFill>
                  <a:schemeClr val="dk1"/>
                </a:solidFill>
              </a:rPr>
              <a:t>Los desenlaces primarios pueden observarse a </a:t>
            </a:r>
            <a:r>
              <a:rPr b="1" lang="en-US" sz="1200">
                <a:solidFill>
                  <a:schemeClr val="dk1"/>
                </a:solidFill>
              </a:rPr>
              <a:t>corto plazo</a:t>
            </a:r>
            <a:r>
              <a:rPr lang="en-US" sz="1200">
                <a:solidFill>
                  <a:schemeClr val="dk1"/>
                </a:solidFill>
              </a:rPr>
              <a:t> (De manera representativa a los 90 días). </a:t>
            </a:r>
            <a:endParaRPr sz="1200">
              <a:solidFill>
                <a:schemeClr val="dk1"/>
              </a:solidFill>
            </a:endParaRPr>
          </a:p>
          <a:p>
            <a:pPr indent="0" lvl="0" marL="457200" rtl="0" algn="just">
              <a:spcBef>
                <a:spcPts val="0"/>
              </a:spcBef>
              <a:spcAft>
                <a:spcPts val="0"/>
              </a:spcAft>
              <a:buNone/>
            </a:pPr>
            <a:r>
              <a:t/>
            </a:r>
            <a:endParaRPr sz="1200">
              <a:solidFill>
                <a:schemeClr val="dk1"/>
              </a:solidFill>
            </a:endParaRPr>
          </a:p>
          <a:p>
            <a:pPr indent="-304800" lvl="0" marL="457200" rtl="0" algn="just">
              <a:spcBef>
                <a:spcPts val="0"/>
              </a:spcBef>
              <a:spcAft>
                <a:spcPts val="0"/>
              </a:spcAft>
              <a:buClr>
                <a:schemeClr val="dk1"/>
              </a:buClr>
              <a:buSzPts val="1200"/>
              <a:buChar char="➢"/>
            </a:pPr>
            <a:r>
              <a:rPr lang="en-US" sz="1200">
                <a:solidFill>
                  <a:schemeClr val="dk1"/>
                </a:solidFill>
              </a:rPr>
              <a:t>Evaluación de los beneficios de la empagliflozina en el contexto de insuficiencia cardiaca aguda, específicamente en la </a:t>
            </a:r>
            <a:r>
              <a:rPr b="1" lang="en-US" sz="1200">
                <a:solidFill>
                  <a:schemeClr val="dk1"/>
                </a:solidFill>
              </a:rPr>
              <a:t>transición al alta hospitalaria</a:t>
            </a:r>
            <a:r>
              <a:rPr lang="en-US" sz="1200">
                <a:solidFill>
                  <a:schemeClr val="dk1"/>
                </a:solidFill>
              </a:rPr>
              <a:t>.</a:t>
            </a:r>
            <a:endParaRPr sz="1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0" name="Google Shape;260;g27900c66908_0_22"/>
          <p:cNvSpPr txBox="1"/>
          <p:nvPr/>
        </p:nvSpPr>
        <p:spPr>
          <a:xfrm>
            <a:off x="201425" y="4612250"/>
            <a:ext cx="4592100" cy="27729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200" u="sng">
                <a:solidFill>
                  <a:schemeClr val="dk1"/>
                </a:solidFill>
              </a:rPr>
              <a:t>Pacientes con mayor beneficio: </a:t>
            </a:r>
            <a:endParaRPr sz="1200" u="sng">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Pacientes con IC crónica descompensada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Diabéticos</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Hombres europeos mayores de 70 años</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Niveles más elevados de NT-proBNP</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Menores tasas de filtración glomerular</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Sin fibrilación auricular</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FEVI &lt; 40%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US" sz="1200">
                <a:solidFill>
                  <a:schemeClr val="dk1"/>
                </a:solidFill>
              </a:rPr>
              <a:t>= PACIENTES FRÁGILES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Punto de máximo beneficio de </a:t>
            </a:r>
            <a:r>
              <a:rPr lang="en-US" sz="1200">
                <a:solidFill>
                  <a:schemeClr val="dk1"/>
                </a:solidFill>
              </a:rPr>
              <a:t>empagliflozina</a:t>
            </a:r>
            <a:r>
              <a:rPr lang="en-US" sz="1200">
                <a:solidFill>
                  <a:schemeClr val="dk1"/>
                </a:solidFill>
              </a:rPr>
              <a:t> →  fase de transición al alta hospitalaria en este estudio.</a:t>
            </a:r>
            <a:endParaRPr sz="1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pic>
        <p:nvPicPr>
          <p:cNvPr id="45" name="Google Shape;45;g27900c66908_19_1"/>
          <p:cNvPicPr preferRelativeResize="0"/>
          <p:nvPr/>
        </p:nvPicPr>
        <p:blipFill>
          <a:blip r:embed="rId3">
            <a:alphaModFix/>
          </a:blip>
          <a:stretch>
            <a:fillRect/>
          </a:stretch>
        </p:blipFill>
        <p:spPr>
          <a:xfrm>
            <a:off x="4441725" y="3349250"/>
            <a:ext cx="5711899" cy="4443650"/>
          </a:xfrm>
          <a:prstGeom prst="rect">
            <a:avLst/>
          </a:prstGeom>
          <a:noFill/>
          <a:ln>
            <a:noFill/>
          </a:ln>
        </p:spPr>
      </p:pic>
      <p:sp>
        <p:nvSpPr>
          <p:cNvPr id="46" name="Google Shape;46;g27900c66908_19_1"/>
          <p:cNvSpPr/>
          <p:nvPr/>
        </p:nvSpPr>
        <p:spPr>
          <a:xfrm>
            <a:off x="218675" y="1739650"/>
            <a:ext cx="8550600" cy="1533300"/>
          </a:xfrm>
          <a:prstGeom prst="wedgeRectCallout">
            <a:avLst>
              <a:gd fmla="val 38622" name="adj1"/>
              <a:gd fmla="val 79746" name="adj2"/>
            </a:avLst>
          </a:prstGeom>
          <a:solidFill>
            <a:schemeClr val="l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 name="Google Shape;47;g27900c66908_19_1"/>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Introducción</a:t>
            </a:r>
            <a:endParaRPr/>
          </a:p>
        </p:txBody>
      </p:sp>
      <p:sp>
        <p:nvSpPr>
          <p:cNvPr id="48" name="Google Shape;48;g27900c66908_19_1"/>
          <p:cNvSpPr txBox="1"/>
          <p:nvPr>
            <p:ph idx="1" type="body"/>
          </p:nvPr>
        </p:nvSpPr>
        <p:spPr>
          <a:xfrm>
            <a:off x="417600" y="1739650"/>
            <a:ext cx="8192700" cy="15333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b="1" lang="en-US" sz="3100">
                <a:solidFill>
                  <a:schemeClr val="dk1"/>
                </a:solidFill>
              </a:rPr>
              <a:t>Pregunta de investigación →</a:t>
            </a:r>
            <a:r>
              <a:rPr lang="en-US" sz="3100">
                <a:solidFill>
                  <a:schemeClr val="dk1"/>
                </a:solidFill>
              </a:rPr>
              <a:t> </a:t>
            </a:r>
            <a:r>
              <a:rPr i="1" lang="en-US" sz="3100">
                <a:solidFill>
                  <a:schemeClr val="dk1"/>
                </a:solidFill>
              </a:rPr>
              <a:t>¿ofrece la empagliflozina beneficio clínico en pacientes hospitalizados por IC aguda?</a:t>
            </a:r>
            <a:endParaRPr i="1" sz="3100">
              <a:solidFill>
                <a:schemeClr val="dk1"/>
              </a:solidFill>
            </a:endParaRPr>
          </a:p>
          <a:p>
            <a:pPr indent="0" lvl="0" marL="457200" rtl="0" algn="ctr">
              <a:lnSpc>
                <a:spcPct val="100000"/>
              </a:lnSpc>
              <a:spcBef>
                <a:spcPts val="0"/>
              </a:spcBef>
              <a:spcAft>
                <a:spcPts val="0"/>
              </a:spcAft>
              <a:buNone/>
            </a:pPr>
            <a:r>
              <a:t/>
            </a:r>
            <a:endParaRPr sz="3100">
              <a:solidFill>
                <a:schemeClr val="dk1"/>
              </a:solidFill>
            </a:endParaRPr>
          </a:p>
          <a:p>
            <a:pPr indent="0" lvl="0" marL="0" rtl="0" algn="ctr">
              <a:lnSpc>
                <a:spcPct val="100000"/>
              </a:lnSpc>
              <a:spcBef>
                <a:spcPts val="0"/>
              </a:spcBef>
              <a:spcAft>
                <a:spcPts val="0"/>
              </a:spcAft>
              <a:buNone/>
            </a:pPr>
            <a:r>
              <a:t/>
            </a:r>
            <a:endParaRPr sz="3100"/>
          </a:p>
        </p:txBody>
      </p:sp>
      <p:sp>
        <p:nvSpPr>
          <p:cNvPr id="49" name="Google Shape;49;g27900c66908_19_1"/>
          <p:cNvSpPr txBox="1"/>
          <p:nvPr/>
        </p:nvSpPr>
        <p:spPr>
          <a:xfrm>
            <a:off x="218675" y="3631350"/>
            <a:ext cx="3246900" cy="3570900"/>
          </a:xfrm>
          <a:prstGeom prst="rect">
            <a:avLst/>
          </a:prstGeom>
          <a:solidFill>
            <a:srgbClr val="F6B26B"/>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rPr>
              <a:t>Objetivos de estudio:</a:t>
            </a:r>
            <a:endParaRPr b="1" sz="2200">
              <a:solidFill>
                <a:schemeClr val="dk1"/>
              </a:solidFill>
            </a:endParaRPr>
          </a:p>
          <a:p>
            <a:pPr indent="0" lvl="0" marL="0" rtl="0" algn="l">
              <a:spcBef>
                <a:spcPts val="0"/>
              </a:spcBef>
              <a:spcAft>
                <a:spcPts val="0"/>
              </a:spcAft>
              <a:buNone/>
            </a:pPr>
            <a:r>
              <a:rPr lang="en-US" sz="2200">
                <a:solidFill>
                  <a:schemeClr val="dk1"/>
                </a:solidFill>
              </a:rPr>
              <a:t>Evaluar los efectos de la empagliflozina en la </a:t>
            </a:r>
            <a:r>
              <a:rPr b="1" lang="en-US" sz="2200">
                <a:solidFill>
                  <a:schemeClr val="dk1"/>
                </a:solidFill>
              </a:rPr>
              <a:t>supervivencia</a:t>
            </a:r>
            <a:r>
              <a:rPr lang="en-US" sz="2200">
                <a:solidFill>
                  <a:schemeClr val="dk1"/>
                </a:solidFill>
              </a:rPr>
              <a:t>, </a:t>
            </a:r>
            <a:r>
              <a:rPr b="1" lang="en-US" sz="2200">
                <a:solidFill>
                  <a:schemeClr val="dk1"/>
                </a:solidFill>
              </a:rPr>
              <a:t>reducción del empeoramiento</a:t>
            </a:r>
            <a:r>
              <a:rPr lang="en-US" sz="2200">
                <a:solidFill>
                  <a:schemeClr val="dk1"/>
                </a:solidFill>
              </a:rPr>
              <a:t> de la IC y </a:t>
            </a:r>
            <a:r>
              <a:rPr b="1" lang="en-US" sz="2200">
                <a:solidFill>
                  <a:schemeClr val="dk1"/>
                </a:solidFill>
              </a:rPr>
              <a:t>mejoría de síntomas </a:t>
            </a:r>
            <a:r>
              <a:rPr lang="en-US" sz="2200">
                <a:solidFill>
                  <a:schemeClr val="dk1"/>
                </a:solidFill>
              </a:rPr>
              <a:t>en pacientes hospitalizados por IC aguda.</a:t>
            </a:r>
            <a:endParaRPr sz="2200"/>
          </a:p>
        </p:txBody>
      </p:sp>
      <p:pic>
        <p:nvPicPr>
          <p:cNvPr id="50" name="Google Shape;50;g27900c66908_19_1"/>
          <p:cNvPicPr preferRelativeResize="0"/>
          <p:nvPr/>
        </p:nvPicPr>
        <p:blipFill rotWithShape="1">
          <a:blip r:embed="rId4">
            <a:alphaModFix/>
          </a:blip>
          <a:srcRect b="8265" l="0" r="49369" t="0"/>
          <a:stretch/>
        </p:blipFill>
        <p:spPr>
          <a:xfrm>
            <a:off x="4571999" y="4035787"/>
            <a:ext cx="1239475" cy="211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pic>
        <p:nvPicPr>
          <p:cNvPr id="57" name="Google Shape;57;g27900c66908_20_1"/>
          <p:cNvPicPr preferRelativeResize="0"/>
          <p:nvPr/>
        </p:nvPicPr>
        <p:blipFill>
          <a:blip r:embed="rId3">
            <a:alphaModFix/>
          </a:blip>
          <a:stretch>
            <a:fillRect/>
          </a:stretch>
        </p:blipFill>
        <p:spPr>
          <a:xfrm>
            <a:off x="4114784" y="4247399"/>
            <a:ext cx="1809831" cy="1799274"/>
          </a:xfrm>
          <a:prstGeom prst="rect">
            <a:avLst/>
          </a:prstGeom>
          <a:noFill/>
          <a:ln>
            <a:noFill/>
          </a:ln>
        </p:spPr>
      </p:pic>
      <p:sp>
        <p:nvSpPr>
          <p:cNvPr id="58" name="Google Shape;58;g27900c66908_20_1"/>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Introducción</a:t>
            </a:r>
            <a:endParaRPr/>
          </a:p>
        </p:txBody>
      </p:sp>
      <p:sp>
        <p:nvSpPr>
          <p:cNvPr id="59" name="Google Shape;59;g27900c66908_20_1"/>
          <p:cNvSpPr txBox="1"/>
          <p:nvPr>
            <p:ph idx="1" type="body"/>
          </p:nvPr>
        </p:nvSpPr>
        <p:spPr>
          <a:xfrm>
            <a:off x="236750" y="1626300"/>
            <a:ext cx="9675600" cy="984300"/>
          </a:xfrm>
          <a:prstGeom prst="rect">
            <a:avLst/>
          </a:prstGeom>
          <a:solidFill>
            <a:srgbClr val="00FFFF"/>
          </a:solidFill>
          <a:ln cap="flat" cmpd="sng" w="28575">
            <a:solidFill>
              <a:schemeClr val="dk1"/>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None/>
            </a:pPr>
            <a:r>
              <a:rPr lang="en-US" sz="2500">
                <a:solidFill>
                  <a:schemeClr val="dk1"/>
                </a:solidFill>
              </a:rPr>
              <a:t>E</a:t>
            </a:r>
            <a:r>
              <a:rPr lang="en-US" sz="2500">
                <a:solidFill>
                  <a:schemeClr val="dk1"/>
                </a:solidFill>
              </a:rPr>
              <a:t>nsayo clínico </a:t>
            </a:r>
            <a:r>
              <a:rPr b="1" lang="en-US" sz="2500">
                <a:solidFill>
                  <a:schemeClr val="dk1"/>
                </a:solidFill>
              </a:rPr>
              <a:t>aleatorizado </a:t>
            </a:r>
            <a:r>
              <a:rPr lang="en-US" sz="2500">
                <a:solidFill>
                  <a:schemeClr val="dk1"/>
                </a:solidFill>
              </a:rPr>
              <a:t>y </a:t>
            </a:r>
            <a:r>
              <a:rPr b="1" lang="en-US" sz="2500">
                <a:solidFill>
                  <a:schemeClr val="dk1"/>
                </a:solidFill>
              </a:rPr>
              <a:t>multinacional </a:t>
            </a:r>
            <a:r>
              <a:rPr lang="en-US" sz="2500">
                <a:solidFill>
                  <a:schemeClr val="dk1"/>
                </a:solidFill>
              </a:rPr>
              <a:t>que incluyó un amplio grupo de participantes.</a:t>
            </a:r>
            <a:endParaRPr sz="2500">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sz="2500">
              <a:solidFill>
                <a:schemeClr val="dk1"/>
              </a:solidFill>
            </a:endParaRPr>
          </a:p>
          <a:p>
            <a:pPr indent="0" lvl="0" marL="0" rtl="0" algn="l">
              <a:lnSpc>
                <a:spcPct val="100000"/>
              </a:lnSpc>
              <a:spcBef>
                <a:spcPts val="0"/>
              </a:spcBef>
              <a:spcAft>
                <a:spcPts val="0"/>
              </a:spcAft>
              <a:buNone/>
            </a:pPr>
            <a:r>
              <a:t/>
            </a:r>
            <a:endParaRPr sz="2500">
              <a:solidFill>
                <a:schemeClr val="dk1"/>
              </a:solidFill>
            </a:endParaRPr>
          </a:p>
          <a:p>
            <a:pPr indent="0" lvl="0" marL="0" rtl="0" algn="l">
              <a:spcBef>
                <a:spcPts val="0"/>
              </a:spcBef>
              <a:spcAft>
                <a:spcPts val="0"/>
              </a:spcAft>
              <a:buNone/>
            </a:pPr>
            <a:r>
              <a:t/>
            </a:r>
            <a:endParaRPr sz="2500"/>
          </a:p>
        </p:txBody>
      </p:sp>
      <p:sp>
        <p:nvSpPr>
          <p:cNvPr id="60" name="Google Shape;60;g27900c66908_20_1"/>
          <p:cNvSpPr txBox="1"/>
          <p:nvPr/>
        </p:nvSpPr>
        <p:spPr>
          <a:xfrm>
            <a:off x="1837100" y="2759400"/>
            <a:ext cx="6474900" cy="1339200"/>
          </a:xfrm>
          <a:prstGeom prst="rect">
            <a:avLst/>
          </a:prstGeom>
          <a:solidFill>
            <a:srgbClr val="00FFFF"/>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500">
                <a:solidFill>
                  <a:schemeClr val="dk1"/>
                </a:solidFill>
              </a:rPr>
              <a:t>Pacientes con un diagnóstico primario de IC crónica descompensada o aguda </a:t>
            </a:r>
            <a:r>
              <a:rPr i="1" lang="en-US" sz="2500">
                <a:solidFill>
                  <a:schemeClr val="dk1"/>
                </a:solidFill>
              </a:rPr>
              <a:t>de novo</a:t>
            </a:r>
            <a:r>
              <a:rPr lang="en-US" sz="2500">
                <a:solidFill>
                  <a:schemeClr val="dk1"/>
                </a:solidFill>
              </a:rPr>
              <a:t>, independientemente de la FEVI.</a:t>
            </a:r>
            <a:endParaRPr sz="2500"/>
          </a:p>
        </p:txBody>
      </p:sp>
      <p:sp>
        <p:nvSpPr>
          <p:cNvPr id="61" name="Google Shape;61;g27900c66908_20_1"/>
          <p:cNvSpPr txBox="1"/>
          <p:nvPr/>
        </p:nvSpPr>
        <p:spPr>
          <a:xfrm>
            <a:off x="462800" y="6195475"/>
            <a:ext cx="9223500" cy="1246800"/>
          </a:xfrm>
          <a:prstGeom prst="rect">
            <a:avLst/>
          </a:prstGeom>
          <a:solidFill>
            <a:srgbClr val="FFFF00"/>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solidFill>
                  <a:schemeClr val="dk1"/>
                </a:solidFill>
              </a:rPr>
              <a:t>Contribución del estudio → Proporciona información valiosa sobre la </a:t>
            </a:r>
            <a:r>
              <a:rPr b="1" lang="en-US" sz="2300">
                <a:solidFill>
                  <a:schemeClr val="dk1"/>
                </a:solidFill>
              </a:rPr>
              <a:t>seguridad </a:t>
            </a:r>
            <a:r>
              <a:rPr lang="en-US" sz="2300">
                <a:solidFill>
                  <a:schemeClr val="dk1"/>
                </a:solidFill>
              </a:rPr>
              <a:t>y </a:t>
            </a:r>
            <a:r>
              <a:rPr b="1" lang="en-US" sz="2300">
                <a:solidFill>
                  <a:schemeClr val="dk1"/>
                </a:solidFill>
              </a:rPr>
              <a:t>eficacia </a:t>
            </a:r>
            <a:r>
              <a:rPr lang="en-US" sz="2300">
                <a:solidFill>
                  <a:schemeClr val="dk1"/>
                </a:solidFill>
              </a:rPr>
              <a:t>de empagliflozina en el entorno de hospitalización por insuficiencia cardíaca aguda.</a:t>
            </a:r>
            <a:endParaRPr sz="2300"/>
          </a:p>
        </p:txBody>
      </p:sp>
      <p:pic>
        <p:nvPicPr>
          <p:cNvPr id="62" name="Google Shape;62;g27900c66908_20_1"/>
          <p:cNvPicPr preferRelativeResize="0"/>
          <p:nvPr/>
        </p:nvPicPr>
        <p:blipFill>
          <a:blip r:embed="rId4">
            <a:alphaModFix/>
          </a:blip>
          <a:stretch>
            <a:fillRect/>
          </a:stretch>
        </p:blipFill>
        <p:spPr>
          <a:xfrm>
            <a:off x="3973450" y="4477438"/>
            <a:ext cx="2092500" cy="1339200"/>
          </a:xfrm>
          <a:prstGeom prst="rect">
            <a:avLst/>
          </a:prstGeom>
          <a:noFill/>
          <a:ln>
            <a:noFill/>
          </a:ln>
        </p:spPr>
      </p:pic>
      <p:sp>
        <p:nvSpPr>
          <p:cNvPr id="63" name="Google Shape;63;g27900c66908_20_1"/>
          <p:cNvSpPr txBox="1"/>
          <p:nvPr/>
        </p:nvSpPr>
        <p:spPr>
          <a:xfrm>
            <a:off x="462800" y="4797200"/>
            <a:ext cx="3130200" cy="569400"/>
          </a:xfrm>
          <a:prstGeom prst="rect">
            <a:avLst/>
          </a:prstGeom>
          <a:solidFill>
            <a:srgbClr val="00FF00"/>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2500">
                <a:solidFill>
                  <a:schemeClr val="dk1"/>
                </a:solidFill>
              </a:rPr>
              <a:t>EMPAGLIFLOZINA</a:t>
            </a:r>
            <a:endParaRPr b="1" sz="2500"/>
          </a:p>
        </p:txBody>
      </p:sp>
      <p:sp>
        <p:nvSpPr>
          <p:cNvPr id="64" name="Google Shape;64;g27900c66908_20_1"/>
          <p:cNvSpPr txBox="1"/>
          <p:nvPr/>
        </p:nvSpPr>
        <p:spPr>
          <a:xfrm>
            <a:off x="6456750" y="4797200"/>
            <a:ext cx="3130200" cy="569400"/>
          </a:xfrm>
          <a:prstGeom prst="rect">
            <a:avLst/>
          </a:prstGeom>
          <a:solidFill>
            <a:srgbClr val="9900FF"/>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2500">
                <a:solidFill>
                  <a:schemeClr val="lt1"/>
                </a:solidFill>
              </a:rPr>
              <a:t>PLACEBO</a:t>
            </a:r>
            <a:endParaRPr b="1" sz="25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27900c66908_5_20"/>
          <p:cNvSpPr txBox="1"/>
          <p:nvPr>
            <p:ph type="title"/>
          </p:nvPr>
        </p:nvSpPr>
        <p:spPr>
          <a:xfrm>
            <a:off x="1270000" y="120650"/>
            <a:ext cx="7499400" cy="1260600"/>
          </a:xfrm>
          <a:prstGeom prst="rect">
            <a:avLst/>
          </a:prstGeom>
          <a:noFill/>
          <a:ln>
            <a:noFill/>
          </a:ln>
        </p:spPr>
        <p:txBody>
          <a:bodyPr anchorCtr="0" anchor="b" bIns="0" lIns="0" spcFirstLastPara="1" rIns="0" wrap="square" tIns="0">
            <a:noAutofit/>
          </a:bodyPr>
          <a:lstStyle/>
          <a:p>
            <a:pPr indent="0" lvl="0" marL="0" rtl="0" algn="ctr">
              <a:lnSpc>
                <a:spcPct val="104000"/>
              </a:lnSpc>
              <a:spcBef>
                <a:spcPts val="0"/>
              </a:spcBef>
              <a:spcAft>
                <a:spcPts val="0"/>
              </a:spcAft>
              <a:buSzPts val="1400"/>
              <a:buNone/>
            </a:pPr>
            <a:r>
              <a:rPr lang="en-US"/>
              <a:t>Metodología</a:t>
            </a:r>
            <a:endParaRPr/>
          </a:p>
        </p:txBody>
      </p:sp>
      <p:pic>
        <p:nvPicPr>
          <p:cNvPr id="72" name="Google Shape;72;g27900c66908_5_20"/>
          <p:cNvPicPr preferRelativeResize="0"/>
          <p:nvPr/>
        </p:nvPicPr>
        <p:blipFill rotWithShape="1">
          <a:blip r:embed="rId3">
            <a:alphaModFix/>
          </a:blip>
          <a:srcRect b="7827" l="1952" r="50668" t="35124"/>
          <a:stretch/>
        </p:blipFill>
        <p:spPr>
          <a:xfrm>
            <a:off x="260125" y="2200726"/>
            <a:ext cx="6327749" cy="4285875"/>
          </a:xfrm>
          <a:prstGeom prst="rect">
            <a:avLst/>
          </a:prstGeom>
          <a:noFill/>
          <a:ln>
            <a:noFill/>
          </a:ln>
        </p:spPr>
      </p:pic>
      <p:pic>
        <p:nvPicPr>
          <p:cNvPr id="73" name="Google Shape;73;g27900c66908_5_20"/>
          <p:cNvPicPr preferRelativeResize="0"/>
          <p:nvPr/>
        </p:nvPicPr>
        <p:blipFill rotWithShape="1">
          <a:blip r:embed="rId3">
            <a:alphaModFix/>
          </a:blip>
          <a:srcRect b="7338" l="51176" r="21970" t="29831"/>
          <a:stretch/>
        </p:blipFill>
        <p:spPr>
          <a:xfrm>
            <a:off x="6877250" y="2433425"/>
            <a:ext cx="2851766" cy="4053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5f5a64587a_0_21"/>
          <p:cNvSpPr txBox="1"/>
          <p:nvPr>
            <p:ph type="title"/>
          </p:nvPr>
        </p:nvSpPr>
        <p:spPr>
          <a:xfrm>
            <a:off x="1270000" y="120650"/>
            <a:ext cx="7499400" cy="1260600"/>
          </a:xfrm>
          <a:prstGeom prst="rect">
            <a:avLst/>
          </a:prstGeom>
          <a:noFill/>
          <a:ln>
            <a:noFill/>
          </a:ln>
        </p:spPr>
        <p:txBody>
          <a:bodyPr anchorCtr="0" anchor="b" bIns="0" lIns="0" spcFirstLastPara="1" rIns="0" wrap="square" tIns="0">
            <a:noAutofit/>
          </a:bodyPr>
          <a:lstStyle/>
          <a:p>
            <a:pPr indent="0" lvl="0" marL="0" rtl="0" algn="ctr">
              <a:lnSpc>
                <a:spcPct val="104000"/>
              </a:lnSpc>
              <a:spcBef>
                <a:spcPts val="0"/>
              </a:spcBef>
              <a:spcAft>
                <a:spcPts val="0"/>
              </a:spcAft>
              <a:buSzPts val="1400"/>
              <a:buNone/>
            </a:pPr>
            <a:r>
              <a:rPr lang="en-US"/>
              <a:t>Metodología</a:t>
            </a:r>
            <a:endParaRPr/>
          </a:p>
        </p:txBody>
      </p:sp>
      <p:pic>
        <p:nvPicPr>
          <p:cNvPr id="81" name="Google Shape;81;g25f5a64587a_0_21"/>
          <p:cNvPicPr preferRelativeResize="0"/>
          <p:nvPr/>
        </p:nvPicPr>
        <p:blipFill rotWithShape="1">
          <a:blip r:embed="rId3">
            <a:alphaModFix/>
          </a:blip>
          <a:srcRect b="15949" l="35422" r="19896" t="34471"/>
          <a:stretch/>
        </p:blipFill>
        <p:spPr>
          <a:xfrm>
            <a:off x="161300" y="1530650"/>
            <a:ext cx="9716798" cy="6029024"/>
          </a:xfrm>
          <a:prstGeom prst="rect">
            <a:avLst/>
          </a:prstGeom>
          <a:noFill/>
          <a:ln>
            <a:noFill/>
          </a:ln>
        </p:spPr>
      </p:pic>
      <p:sp>
        <p:nvSpPr>
          <p:cNvPr id="82" name="Google Shape;82;g25f5a64587a_0_21"/>
          <p:cNvSpPr txBox="1"/>
          <p:nvPr/>
        </p:nvSpPr>
        <p:spPr>
          <a:xfrm>
            <a:off x="161300" y="1615625"/>
            <a:ext cx="3069900" cy="1446900"/>
          </a:xfrm>
          <a:prstGeom prst="rect">
            <a:avLst/>
          </a:prstGeom>
          <a:solidFill>
            <a:srgbClr val="9FC5E8"/>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US"/>
              <a:t>-</a:t>
            </a:r>
            <a:r>
              <a:rPr b="1" i="1" lang="en-US"/>
              <a:t>Desde Junio 2020 a Febrero 2021</a:t>
            </a:r>
            <a:endParaRPr b="1" i="1"/>
          </a:p>
          <a:p>
            <a:pPr indent="0" lvl="0" marL="0" rtl="0" algn="l">
              <a:spcBef>
                <a:spcPts val="0"/>
              </a:spcBef>
              <a:spcAft>
                <a:spcPts val="0"/>
              </a:spcAft>
              <a:buNone/>
            </a:pPr>
            <a:r>
              <a:rPr b="1" i="1" lang="en-US"/>
              <a:t>-118 centros de 15 paises</a:t>
            </a:r>
            <a:endParaRPr b="1" i="1"/>
          </a:p>
          <a:p>
            <a:pPr indent="0" lvl="0" marL="0" rtl="0" algn="l">
              <a:spcBef>
                <a:spcPts val="0"/>
              </a:spcBef>
              <a:spcAft>
                <a:spcPts val="0"/>
              </a:spcAft>
              <a:buNone/>
            </a:pPr>
            <a:r>
              <a:rPr b="1" i="1" lang="en-US"/>
              <a:t>-Edad media 71 años</a:t>
            </a:r>
            <a:endParaRPr b="1" i="1"/>
          </a:p>
          <a:p>
            <a:pPr indent="0" lvl="0" marL="0" rtl="0" algn="l">
              <a:spcBef>
                <a:spcPts val="0"/>
              </a:spcBef>
              <a:spcAft>
                <a:spcPts val="0"/>
              </a:spcAft>
              <a:buNone/>
            </a:pPr>
            <a:r>
              <a:rPr b="1" i="1" lang="en-US"/>
              <a:t>-34% Mujeres</a:t>
            </a:r>
            <a:endParaRPr b="1" i="1"/>
          </a:p>
          <a:p>
            <a:pPr indent="0" lvl="0" marL="0" rtl="0" algn="l">
              <a:spcBef>
                <a:spcPts val="0"/>
              </a:spcBef>
              <a:spcAft>
                <a:spcPts val="0"/>
              </a:spcAft>
              <a:buNone/>
            </a:pPr>
            <a:r>
              <a:rPr b="1" i="1" lang="en-US"/>
              <a:t>-78% blancos</a:t>
            </a:r>
            <a:endParaRPr b="1" i="1"/>
          </a:p>
          <a:p>
            <a:pPr indent="0" lvl="0" marL="0" rtl="0" algn="l">
              <a:spcBef>
                <a:spcPts val="0"/>
              </a:spcBef>
              <a:spcAft>
                <a:spcPts val="0"/>
              </a:spcAft>
              <a:buNone/>
            </a:pPr>
            <a:r>
              <a:rPr b="1" i="1" lang="en-US"/>
              <a:t>-De 2 a 4 </a:t>
            </a:r>
            <a:r>
              <a:rPr b="1" i="1" lang="en-US"/>
              <a:t>días</a:t>
            </a:r>
            <a:r>
              <a:rPr b="1" i="1" lang="en-US"/>
              <a:t> de hospitalización.</a:t>
            </a:r>
            <a:endParaRPr b="1" i="1"/>
          </a:p>
        </p:txBody>
      </p:sp>
      <p:sp>
        <p:nvSpPr>
          <p:cNvPr id="83" name="Google Shape;83;g25f5a64587a_0_21"/>
          <p:cNvSpPr/>
          <p:nvPr/>
        </p:nvSpPr>
        <p:spPr>
          <a:xfrm>
            <a:off x="4264275" y="4280175"/>
            <a:ext cx="687300" cy="24300"/>
          </a:xfrm>
          <a:prstGeom prst="rec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0000"/>
              </a:solidFill>
            </a:endParaRPr>
          </a:p>
        </p:txBody>
      </p:sp>
      <p:sp>
        <p:nvSpPr>
          <p:cNvPr id="84" name="Google Shape;84;g25f5a64587a_0_21"/>
          <p:cNvSpPr txBox="1"/>
          <p:nvPr/>
        </p:nvSpPr>
        <p:spPr>
          <a:xfrm>
            <a:off x="161300" y="3178750"/>
            <a:ext cx="3069900" cy="1262100"/>
          </a:xfrm>
          <a:prstGeom prst="rect">
            <a:avLst/>
          </a:prstGeom>
          <a:solidFill>
            <a:srgbClr val="9FC5E8"/>
          </a:solidFill>
          <a:ln cap="flat" cmpd="sng" w="952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1" lang="en-US"/>
              <a:t>Análisis se realizó con el principio de intención de tratar para:</a:t>
            </a:r>
            <a:endParaRPr b="1" i="1"/>
          </a:p>
          <a:p>
            <a:pPr indent="-311150" lvl="0" marL="457200" rtl="0" algn="l">
              <a:spcBef>
                <a:spcPts val="0"/>
              </a:spcBef>
              <a:spcAft>
                <a:spcPts val="0"/>
              </a:spcAft>
              <a:buSzPts val="1300"/>
              <a:buChar char="●"/>
            </a:pPr>
            <a:r>
              <a:rPr b="1" i="1" lang="en-US"/>
              <a:t>Outcomes</a:t>
            </a:r>
            <a:endParaRPr b="1" i="1"/>
          </a:p>
          <a:p>
            <a:pPr indent="-311150" lvl="0" marL="457200" rtl="0" algn="l">
              <a:spcBef>
                <a:spcPts val="0"/>
              </a:spcBef>
              <a:spcAft>
                <a:spcPts val="0"/>
              </a:spcAft>
              <a:buSzPts val="1300"/>
              <a:buChar char="●"/>
            </a:pPr>
            <a:r>
              <a:rPr b="1" i="1" lang="en-US"/>
              <a:t>Análisis de seguridad</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7900c66908_0_81"/>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Metodología</a:t>
            </a:r>
            <a:endParaRPr/>
          </a:p>
        </p:txBody>
      </p:sp>
      <p:graphicFrame>
        <p:nvGraphicFramePr>
          <p:cNvPr id="92" name="Google Shape;92;g27900c66908_0_81"/>
          <p:cNvGraphicFramePr/>
          <p:nvPr/>
        </p:nvGraphicFramePr>
        <p:xfrm>
          <a:off x="287938" y="1551688"/>
          <a:ext cx="3000000" cy="3000000"/>
        </p:xfrm>
        <a:graphic>
          <a:graphicData uri="http://schemas.openxmlformats.org/drawingml/2006/table">
            <a:tbl>
              <a:tblPr>
                <a:noFill/>
                <a:tableStyleId>{CE2F4D1B-6ED4-480A-9B40-8BB27F0D956E}</a:tableStyleId>
              </a:tblPr>
              <a:tblGrid>
                <a:gridCol w="4609325"/>
                <a:gridCol w="4609325"/>
              </a:tblGrid>
              <a:tr h="470300">
                <a:tc>
                  <a:txBody>
                    <a:bodyPr/>
                    <a:lstStyle/>
                    <a:p>
                      <a:pPr indent="0" lvl="0" marL="0" rtl="0" algn="ctr">
                        <a:spcBef>
                          <a:spcPts val="0"/>
                        </a:spcBef>
                        <a:spcAft>
                          <a:spcPts val="0"/>
                        </a:spcAft>
                        <a:buNone/>
                      </a:pPr>
                      <a:r>
                        <a:rPr b="1" lang="en-US" sz="2000"/>
                        <a:t>CRITERIOS DE INCLUSIÓN</a:t>
                      </a:r>
                      <a:endParaRPr b="1" sz="2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A9ED8"/>
                    </a:solidFill>
                  </a:tcPr>
                </a:tc>
                <a:tc>
                  <a:txBody>
                    <a:bodyPr/>
                    <a:lstStyle/>
                    <a:p>
                      <a:pPr indent="0" lvl="0" marL="0" rtl="0" algn="ctr">
                        <a:spcBef>
                          <a:spcPts val="0"/>
                        </a:spcBef>
                        <a:spcAft>
                          <a:spcPts val="0"/>
                        </a:spcAft>
                        <a:buNone/>
                      </a:pPr>
                      <a:r>
                        <a:rPr b="1" lang="en-US" sz="2000"/>
                        <a:t>CRITERIOS</a:t>
                      </a:r>
                      <a:r>
                        <a:rPr b="1" lang="en-US" sz="2000"/>
                        <a:t> DE EXCLUSIÓN</a:t>
                      </a:r>
                      <a:endParaRPr b="1" sz="20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1A9ED8"/>
                    </a:solidFill>
                  </a:tcPr>
                </a:tc>
              </a:tr>
              <a:tr h="633525">
                <a:tc>
                  <a:txBody>
                    <a:bodyPr/>
                    <a:lstStyle/>
                    <a:p>
                      <a:pPr indent="-342900" lvl="0" marL="457200" rtl="0" algn="l">
                        <a:spcBef>
                          <a:spcPts val="0"/>
                        </a:spcBef>
                        <a:spcAft>
                          <a:spcPts val="0"/>
                        </a:spcAft>
                        <a:buSzPts val="1800"/>
                        <a:buAutoNum type="arabicPeriod"/>
                      </a:pPr>
                      <a:r>
                        <a:rPr lang="en-US" sz="1800"/>
                        <a:t>≥18 años </a:t>
                      </a:r>
                      <a:r>
                        <a:rPr lang="en-US" sz="1800"/>
                        <a:t>hospitalizado</a:t>
                      </a:r>
                      <a:r>
                        <a:rPr lang="en-US" sz="1800"/>
                        <a:t> por IC </a:t>
                      </a:r>
                      <a:endParaRPr sz="1800"/>
                    </a:p>
                    <a:p>
                      <a:pPr indent="-342900" lvl="0" marL="457200" rtl="0" algn="l">
                        <a:spcBef>
                          <a:spcPts val="0"/>
                        </a:spcBef>
                        <a:spcAft>
                          <a:spcPts val="0"/>
                        </a:spcAft>
                        <a:buSzPts val="1800"/>
                        <a:buAutoNum type="arabicPeriod"/>
                      </a:pPr>
                      <a:r>
                        <a:rPr lang="en-US" sz="1800"/>
                        <a:t>Hospitalizado con dg primario de IC de novo o descompensada con los siguientes signos al ingreso: disnea + al menos 2:</a:t>
                      </a:r>
                      <a:endParaRPr sz="1800"/>
                    </a:p>
                    <a:p>
                      <a:pPr indent="-342900" lvl="0" marL="457200" rtl="0" algn="l">
                        <a:spcBef>
                          <a:spcPts val="0"/>
                        </a:spcBef>
                        <a:spcAft>
                          <a:spcPts val="0"/>
                        </a:spcAft>
                        <a:buSzPts val="1800"/>
                        <a:buChar char="-"/>
                      </a:pPr>
                      <a:r>
                        <a:rPr lang="en-US" sz="1800"/>
                        <a:t>Rx con signos congestivos</a:t>
                      </a:r>
                      <a:endParaRPr sz="1800"/>
                    </a:p>
                    <a:p>
                      <a:pPr indent="-342900" lvl="0" marL="457200" rtl="0" algn="l">
                        <a:spcBef>
                          <a:spcPts val="0"/>
                        </a:spcBef>
                        <a:spcAft>
                          <a:spcPts val="0"/>
                        </a:spcAft>
                        <a:buSzPts val="1800"/>
                        <a:buChar char="-"/>
                      </a:pPr>
                      <a:r>
                        <a:rPr lang="en-US" sz="1800"/>
                        <a:t>Crépitos a la auscultación</a:t>
                      </a:r>
                      <a:endParaRPr sz="1800"/>
                    </a:p>
                    <a:p>
                      <a:pPr indent="-342900" lvl="0" marL="457200" rtl="0" algn="l">
                        <a:spcBef>
                          <a:spcPts val="0"/>
                        </a:spcBef>
                        <a:spcAft>
                          <a:spcPts val="0"/>
                        </a:spcAft>
                        <a:buSzPts val="1800"/>
                        <a:buChar char="-"/>
                      </a:pPr>
                      <a:r>
                        <a:rPr lang="en-US" sz="1800"/>
                        <a:t>Edema clínicamente relevante</a:t>
                      </a:r>
                      <a:endParaRPr sz="1800"/>
                    </a:p>
                    <a:p>
                      <a:pPr indent="-342900" lvl="0" marL="457200" rtl="0" algn="l">
                        <a:spcBef>
                          <a:spcPts val="0"/>
                        </a:spcBef>
                        <a:spcAft>
                          <a:spcPts val="0"/>
                        </a:spcAft>
                        <a:buSzPts val="1800"/>
                        <a:buChar char="-"/>
                      </a:pPr>
                      <a:r>
                        <a:rPr lang="en-US" sz="1800"/>
                        <a:t>Presión yugular aumentada</a:t>
                      </a:r>
                      <a:endParaRPr sz="1800"/>
                    </a:p>
                    <a:p>
                      <a:pPr indent="-342900" lvl="0" marL="457200" rtl="0" algn="l">
                        <a:spcBef>
                          <a:spcPts val="0"/>
                        </a:spcBef>
                        <a:spcAft>
                          <a:spcPts val="0"/>
                        </a:spcAft>
                        <a:buSzPts val="1800"/>
                        <a:buAutoNum type="arabicPeriod"/>
                      </a:pPr>
                      <a:r>
                        <a:rPr lang="en-US" sz="1800"/>
                        <a:t>Evidencia de FEVI medida</a:t>
                      </a:r>
                      <a:endParaRPr sz="1800"/>
                    </a:p>
                    <a:p>
                      <a:pPr indent="-342900" lvl="0" marL="457200" rtl="0" algn="l">
                        <a:spcBef>
                          <a:spcPts val="0"/>
                        </a:spcBef>
                        <a:spcAft>
                          <a:spcPts val="0"/>
                        </a:spcAft>
                        <a:buSzPts val="1800"/>
                        <a:buAutoNum type="arabicPeriod"/>
                      </a:pPr>
                      <a:r>
                        <a:rPr lang="en-US" sz="1800"/>
                        <a:t>Hospitalizados al menos por 24 hrs y menos de 5 días</a:t>
                      </a:r>
                      <a:endParaRPr sz="1800"/>
                    </a:p>
                    <a:p>
                      <a:pPr indent="-342900" lvl="0" marL="457200" rtl="0" algn="l">
                        <a:spcBef>
                          <a:spcPts val="0"/>
                        </a:spcBef>
                        <a:spcAft>
                          <a:spcPts val="0"/>
                        </a:spcAft>
                        <a:buSzPts val="1800"/>
                        <a:buAutoNum type="arabicPeriod"/>
                      </a:pPr>
                      <a:r>
                        <a:rPr lang="en-US" sz="1800"/>
                        <a:t>Cumplen  con criterio de estabilización*</a:t>
                      </a:r>
                      <a:endParaRPr sz="1800"/>
                    </a:p>
                    <a:p>
                      <a:pPr indent="-342900" lvl="0" marL="457200" rtl="0" algn="l">
                        <a:spcBef>
                          <a:spcPts val="0"/>
                        </a:spcBef>
                        <a:spcAft>
                          <a:spcPts val="0"/>
                        </a:spcAft>
                        <a:buSzPts val="1800"/>
                        <a:buAutoNum type="arabicPeriod"/>
                      </a:pPr>
                      <a:r>
                        <a:rPr lang="en-US" sz="1800"/>
                        <a:t>NT-proBNP ≥1600 pg/mL or BNP ≥400 pg/mL </a:t>
                      </a:r>
                      <a:endParaRPr sz="1800"/>
                    </a:p>
                    <a:p>
                      <a:pPr indent="-342900" lvl="0" marL="457200" rtl="0" algn="l">
                        <a:spcBef>
                          <a:spcPts val="0"/>
                        </a:spcBef>
                        <a:spcAft>
                          <a:spcPts val="0"/>
                        </a:spcAft>
                        <a:buSzPts val="1800"/>
                        <a:buAutoNum type="arabicPeriod"/>
                      </a:pPr>
                      <a:r>
                        <a:rPr lang="en-US" sz="1800"/>
                        <a:t>Descompensación debe haber sido tratada al menos con 40mg de furosemida IV</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342900" lvl="0" marL="457200" marR="0" rtl="0" algn="l">
                        <a:lnSpc>
                          <a:spcPct val="100000"/>
                        </a:lnSpc>
                        <a:spcBef>
                          <a:spcPts val="0"/>
                        </a:spcBef>
                        <a:spcAft>
                          <a:spcPts val="0"/>
                        </a:spcAft>
                        <a:buSzPts val="1800"/>
                        <a:buAutoNum type="arabicPeriod"/>
                      </a:pPr>
                      <a:r>
                        <a:rPr lang="en-US" sz="1800"/>
                        <a:t>Shock cardiogénico</a:t>
                      </a:r>
                      <a:endParaRPr sz="1800"/>
                    </a:p>
                    <a:p>
                      <a:pPr indent="-342900" lvl="0" marL="457200" marR="0" rtl="0" algn="l">
                        <a:lnSpc>
                          <a:spcPct val="100000"/>
                        </a:lnSpc>
                        <a:spcBef>
                          <a:spcPts val="0"/>
                        </a:spcBef>
                        <a:spcAft>
                          <a:spcPts val="0"/>
                        </a:spcAft>
                        <a:buSzPts val="1800"/>
                        <a:buAutoNum type="arabicPeriod"/>
                      </a:pPr>
                      <a:r>
                        <a:rPr lang="en-US" sz="1800"/>
                        <a:t>Hospitalizado por IC descompensada por TEP, ACV o IAM</a:t>
                      </a:r>
                      <a:endParaRPr sz="1800"/>
                    </a:p>
                    <a:p>
                      <a:pPr indent="-342900" lvl="0" marL="457200" marR="0" rtl="0" algn="l">
                        <a:lnSpc>
                          <a:spcPct val="100000"/>
                        </a:lnSpc>
                        <a:spcBef>
                          <a:spcPts val="0"/>
                        </a:spcBef>
                        <a:spcAft>
                          <a:spcPts val="0"/>
                        </a:spcAft>
                        <a:buSzPts val="1800"/>
                        <a:buAutoNum type="arabicPeriod"/>
                      </a:pPr>
                      <a:r>
                        <a:rPr lang="en-US" sz="1800"/>
                        <a:t>IC descompensada no causada por sobrecarga de volumen</a:t>
                      </a:r>
                      <a:endParaRPr sz="1800"/>
                    </a:p>
                    <a:p>
                      <a:pPr indent="-342900" lvl="0" marL="457200" marR="0" rtl="0" algn="l">
                        <a:lnSpc>
                          <a:spcPct val="100000"/>
                        </a:lnSpc>
                        <a:spcBef>
                          <a:spcPts val="0"/>
                        </a:spcBef>
                        <a:spcAft>
                          <a:spcPts val="0"/>
                        </a:spcAft>
                        <a:buSzPts val="1800"/>
                        <a:buAutoNum type="arabicPeriod"/>
                      </a:pPr>
                      <a:r>
                        <a:rPr lang="en-US" sz="1800"/>
                        <a:t>Intervenciones los últimos 30 días que incluyen: </a:t>
                      </a:r>
                      <a:endParaRPr sz="1800"/>
                    </a:p>
                    <a:p>
                      <a:pPr indent="-342900" lvl="0" marL="457200" marR="0" rtl="0" algn="l">
                        <a:lnSpc>
                          <a:spcPct val="100000"/>
                        </a:lnSpc>
                        <a:spcBef>
                          <a:spcPts val="0"/>
                        </a:spcBef>
                        <a:spcAft>
                          <a:spcPts val="0"/>
                        </a:spcAft>
                        <a:buSzPts val="1800"/>
                        <a:buChar char="-"/>
                      </a:pPr>
                      <a:r>
                        <a:rPr lang="en-US" sz="1800"/>
                        <a:t>Cirugía cardíaca mayor, PCI o Clip Mitral</a:t>
                      </a:r>
                      <a:endParaRPr sz="1800"/>
                    </a:p>
                    <a:p>
                      <a:pPr indent="-342900" lvl="0" marL="457200" marR="0" rtl="0" algn="l">
                        <a:lnSpc>
                          <a:spcPct val="100000"/>
                        </a:lnSpc>
                        <a:spcBef>
                          <a:spcPts val="0"/>
                        </a:spcBef>
                        <a:spcAft>
                          <a:spcPts val="0"/>
                        </a:spcAft>
                        <a:buSzPts val="1800"/>
                        <a:buChar char="-"/>
                      </a:pPr>
                      <a:r>
                        <a:rPr lang="en-US" sz="1800"/>
                        <a:t>CIrugías mayores</a:t>
                      </a:r>
                      <a:endParaRPr sz="1800"/>
                    </a:p>
                    <a:p>
                      <a:pPr indent="-342900" lvl="0" marL="457200" marR="0" rtl="0" algn="l">
                        <a:lnSpc>
                          <a:spcPct val="100000"/>
                        </a:lnSpc>
                        <a:spcBef>
                          <a:spcPts val="0"/>
                        </a:spcBef>
                        <a:spcAft>
                          <a:spcPts val="0"/>
                        </a:spcAft>
                        <a:buSzPts val="1800"/>
                        <a:buChar char="-"/>
                      </a:pPr>
                      <a:r>
                        <a:rPr lang="en-US" sz="1800"/>
                        <a:t>Implantación de resincronizador cardíaco</a:t>
                      </a:r>
                      <a:endParaRPr sz="1800"/>
                    </a:p>
                    <a:p>
                      <a:pPr indent="-342900" lvl="0" marL="457200" marR="0" rtl="0" algn="l">
                        <a:lnSpc>
                          <a:spcPct val="100000"/>
                        </a:lnSpc>
                        <a:spcBef>
                          <a:spcPts val="0"/>
                        </a:spcBef>
                        <a:spcAft>
                          <a:spcPts val="0"/>
                        </a:spcAft>
                        <a:buSzPts val="1800"/>
                        <a:buChar char="-"/>
                      </a:pPr>
                      <a:r>
                        <a:rPr lang="en-US" sz="1800"/>
                        <a:t>Revascularización carotidea</a:t>
                      </a:r>
                      <a:endParaRPr sz="1800"/>
                    </a:p>
                    <a:p>
                      <a:pPr indent="-342900" lvl="0" marL="457200" marR="0" rtl="0" algn="l">
                        <a:lnSpc>
                          <a:spcPct val="100000"/>
                        </a:lnSpc>
                        <a:spcBef>
                          <a:spcPts val="0"/>
                        </a:spcBef>
                        <a:spcAft>
                          <a:spcPts val="0"/>
                        </a:spcAft>
                        <a:buSzPts val="1800"/>
                        <a:buAutoNum type="arabicPeriod"/>
                      </a:pPr>
                      <a:r>
                        <a:rPr lang="en-US" sz="1800"/>
                        <a:t>SCA/IAM, ACV o TIA en los últimos 90 días</a:t>
                      </a:r>
                      <a:endParaRPr sz="18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7900c66908_0_36"/>
          <p:cNvSpPr txBox="1"/>
          <p:nvPr>
            <p:ph type="title"/>
          </p:nvPr>
        </p:nvSpPr>
        <p:spPr>
          <a:xfrm>
            <a:off x="1270000" y="120650"/>
            <a:ext cx="7499400" cy="1260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US"/>
              <a:t>Metodología</a:t>
            </a:r>
            <a:endParaRPr/>
          </a:p>
        </p:txBody>
      </p:sp>
      <p:pic>
        <p:nvPicPr>
          <p:cNvPr id="100" name="Google Shape;100;g27900c66908_0_36"/>
          <p:cNvPicPr preferRelativeResize="0"/>
          <p:nvPr/>
        </p:nvPicPr>
        <p:blipFill rotWithShape="1">
          <a:blip r:embed="rId3">
            <a:alphaModFix/>
          </a:blip>
          <a:srcRect b="10011" l="36002" r="18785" t="14715"/>
          <a:stretch/>
        </p:blipFill>
        <p:spPr>
          <a:xfrm>
            <a:off x="907418" y="-500650"/>
            <a:ext cx="8072155" cy="7559676"/>
          </a:xfrm>
          <a:prstGeom prst="rect">
            <a:avLst/>
          </a:prstGeom>
          <a:noFill/>
          <a:ln>
            <a:noFill/>
          </a:ln>
        </p:spPr>
      </p:pic>
      <p:sp>
        <p:nvSpPr>
          <p:cNvPr id="101" name="Google Shape;101;g27900c66908_0_36"/>
          <p:cNvSpPr/>
          <p:nvPr/>
        </p:nvSpPr>
        <p:spPr>
          <a:xfrm>
            <a:off x="1125325" y="1051350"/>
            <a:ext cx="6510600" cy="400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g27900c66908_0_36"/>
          <p:cNvSpPr/>
          <p:nvPr/>
        </p:nvSpPr>
        <p:spPr>
          <a:xfrm>
            <a:off x="1132575" y="1618750"/>
            <a:ext cx="6510600" cy="2241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g27900c66908_0_36"/>
          <p:cNvSpPr/>
          <p:nvPr/>
        </p:nvSpPr>
        <p:spPr>
          <a:xfrm>
            <a:off x="1125325" y="2707875"/>
            <a:ext cx="6578700" cy="6132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g27900c66908_0_36"/>
          <p:cNvSpPr/>
          <p:nvPr/>
        </p:nvSpPr>
        <p:spPr>
          <a:xfrm>
            <a:off x="1125325" y="5547025"/>
            <a:ext cx="6935100" cy="400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g27900c66908_5_5"/>
          <p:cNvPicPr preferRelativeResize="0"/>
          <p:nvPr/>
        </p:nvPicPr>
        <p:blipFill rotWithShape="1">
          <a:blip r:embed="rId3">
            <a:alphaModFix/>
          </a:blip>
          <a:srcRect b="20156" l="36786" r="18536" t="28224"/>
          <a:stretch/>
        </p:blipFill>
        <p:spPr>
          <a:xfrm>
            <a:off x="777050" y="1685500"/>
            <a:ext cx="8251176" cy="53625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2021-09-19T19:19:56Z</dcterms:created>
</cp:coreProperties>
</file>

<file path=docProps/custom.xml><?xml version="1.0" encoding="utf-8"?>
<Properties xmlns="http://schemas.openxmlformats.org/officeDocument/2006/custom-properties" xmlns:vt="http://schemas.openxmlformats.org/officeDocument/2006/docPropsVTypes"/>
</file>