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Roboto Thin"/>
      <p:regular r:id="rId35"/>
      <p:bold r:id="rId36"/>
      <p:italic r:id="rId37"/>
      <p:boldItalic r:id="rId38"/>
    </p:embeddedFont>
    <p:embeddedFont>
      <p:font typeface="Roboto Medium"/>
      <p:regular r:id="rId39"/>
      <p:bold r:id="rId40"/>
      <p:italic r:id="rId41"/>
      <p:boldItalic r:id="rId42"/>
    </p:embeddedFont>
    <p:embeddedFont>
      <p:font typeface="Roboto"/>
      <p:regular r:id="rId43"/>
      <p:bold r:id="rId44"/>
      <p:italic r:id="rId45"/>
      <p:boldItalic r:id="rId46"/>
    </p:embeddedFont>
    <p:embeddedFont>
      <p:font typeface="PT Sans Narrow"/>
      <p:regular r:id="rId47"/>
      <p:bold r:id="rId48"/>
    </p:embeddedFont>
    <p:embeddedFont>
      <p:font typeface="Helvetica Neue"/>
      <p:regular r:id="rId49"/>
      <p:bold r:id="rId50"/>
      <p:italic r:id="rId51"/>
      <p:boldItalic r:id="rId52"/>
    </p:embeddedFont>
    <p:embeddedFont>
      <p:font typeface="Open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D23652F-BA89-42BB-BCC5-F5B0682751D6}">
  <a:tblStyle styleId="{9D23652F-BA89-42BB-BCC5-F5B0682751D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edium-bold.fntdata"/><Relationship Id="rId42" Type="http://schemas.openxmlformats.org/officeDocument/2006/relationships/font" Target="fonts/RobotoMedium-boldItalic.fntdata"/><Relationship Id="rId41" Type="http://schemas.openxmlformats.org/officeDocument/2006/relationships/font" Target="fonts/RobotoMedium-italic.fntdata"/><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PTSansNarrow-bold.fntdata"/><Relationship Id="rId47" Type="http://schemas.openxmlformats.org/officeDocument/2006/relationships/font" Target="fonts/PTSansNarrow-regular.fntdata"/><Relationship Id="rId49" Type="http://schemas.openxmlformats.org/officeDocument/2006/relationships/font" Target="fonts/HelveticaNeue-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RobotoThin-regular.fntdata"/><Relationship Id="rId34" Type="http://schemas.openxmlformats.org/officeDocument/2006/relationships/slide" Target="slides/slide28.xml"/><Relationship Id="rId37" Type="http://schemas.openxmlformats.org/officeDocument/2006/relationships/font" Target="fonts/RobotoThin-italic.fntdata"/><Relationship Id="rId36" Type="http://schemas.openxmlformats.org/officeDocument/2006/relationships/font" Target="fonts/RobotoThin-bold.fntdata"/><Relationship Id="rId39" Type="http://schemas.openxmlformats.org/officeDocument/2006/relationships/font" Target="fonts/RobotoMedium-regular.fntdata"/><Relationship Id="rId38" Type="http://schemas.openxmlformats.org/officeDocument/2006/relationships/font" Target="fonts/RobotoThin-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HelveticaNeue-italic.fntdata"/><Relationship Id="rId50" Type="http://schemas.openxmlformats.org/officeDocument/2006/relationships/font" Target="fonts/HelveticaNeue-bold.fntdata"/><Relationship Id="rId53" Type="http://schemas.openxmlformats.org/officeDocument/2006/relationships/font" Target="fonts/OpenSans-regular.fntdata"/><Relationship Id="rId52" Type="http://schemas.openxmlformats.org/officeDocument/2006/relationships/font" Target="fonts/HelveticaNeue-boldItalic.fntdata"/><Relationship Id="rId11" Type="http://schemas.openxmlformats.org/officeDocument/2006/relationships/slide" Target="slides/slide5.xml"/><Relationship Id="rId55" Type="http://schemas.openxmlformats.org/officeDocument/2006/relationships/font" Target="fonts/OpenSans-italic.fntdata"/><Relationship Id="rId10" Type="http://schemas.openxmlformats.org/officeDocument/2006/relationships/slide" Target="slides/slide4.xml"/><Relationship Id="rId54" Type="http://schemas.openxmlformats.org/officeDocument/2006/relationships/font" Target="fonts/OpenSans-bold.fntdata"/><Relationship Id="rId13" Type="http://schemas.openxmlformats.org/officeDocument/2006/relationships/slide" Target="slides/slide7.xml"/><Relationship Id="rId12" Type="http://schemas.openxmlformats.org/officeDocument/2006/relationships/slide" Target="slides/slide6.xml"/><Relationship Id="rId56" Type="http://schemas.openxmlformats.org/officeDocument/2006/relationships/font" Target="fonts/Open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06ab37a931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06ab37a931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0691989977_0_1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0691989977_0_1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069198997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069198997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06ab37a93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06ab37a93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06ab37a9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06ab37a9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06ab37a93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06ab37a93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67030" lvl="0" marL="342900" rtl="0" algn="l">
              <a:lnSpc>
                <a:spcPct val="115000"/>
              </a:lnSpc>
              <a:spcBef>
                <a:spcPts val="252"/>
              </a:spcBef>
              <a:spcAft>
                <a:spcPts val="0"/>
              </a:spcAft>
              <a:buClr>
                <a:srgbClr val="A1E8D9"/>
              </a:buClr>
              <a:buSzPts val="1500"/>
              <a:buFont typeface="Open Sans"/>
              <a:buChar char="●"/>
            </a:pPr>
            <a:r>
              <a:rPr lang="es" sz="1500">
                <a:solidFill>
                  <a:srgbClr val="695D46"/>
                </a:solidFill>
                <a:latin typeface="Calibri"/>
                <a:ea typeface="Calibri"/>
                <a:cs typeface="Calibri"/>
                <a:sym typeface="Calibri"/>
              </a:rPr>
              <a:t>Sesgo de ejecución: </a:t>
            </a:r>
            <a:r>
              <a:rPr lang="es" sz="1500">
                <a:solidFill>
                  <a:schemeClr val="dk1"/>
                </a:solidFill>
                <a:latin typeface="Calibri"/>
                <a:ea typeface="Calibri"/>
                <a:cs typeface="Calibri"/>
                <a:sym typeface="Calibri"/>
              </a:rPr>
              <a:t>sesgo de ejecución fue abordado mediante la capacitación de los investigadores para garantizar la consistencia en la recolección de datos, y se realizaron revisiones ciegas de los expedientes médicos para confirmar los eventos clínicos</a:t>
            </a:r>
            <a:r>
              <a:rPr lang="es" sz="1500">
                <a:solidFill>
                  <a:srgbClr val="695D46"/>
                </a:solidFill>
                <a:latin typeface="Calibri"/>
                <a:ea typeface="Calibri"/>
                <a:cs typeface="Calibri"/>
                <a:sym typeface="Calibri"/>
              </a:rPr>
              <a:t> .</a:t>
            </a:r>
            <a:endParaRPr sz="1500">
              <a:solidFill>
                <a:srgbClr val="695D46"/>
              </a:solidFill>
              <a:latin typeface="Calibri"/>
              <a:ea typeface="Calibri"/>
              <a:cs typeface="Calibri"/>
              <a:sym typeface="Calibri"/>
            </a:endParaRPr>
          </a:p>
          <a:p>
            <a:pPr indent="-367030" lvl="0" marL="342900" rtl="0" algn="l">
              <a:lnSpc>
                <a:spcPct val="115000"/>
              </a:lnSpc>
              <a:spcBef>
                <a:spcPts val="224"/>
              </a:spcBef>
              <a:spcAft>
                <a:spcPts val="0"/>
              </a:spcAft>
              <a:buClr>
                <a:srgbClr val="A1E8D9"/>
              </a:buClr>
              <a:buSzPts val="1500"/>
              <a:buFont typeface="Calibri"/>
              <a:buChar char="●"/>
            </a:pPr>
            <a:r>
              <a:rPr lang="es" sz="1500">
                <a:solidFill>
                  <a:srgbClr val="695D46"/>
                </a:solidFill>
                <a:latin typeface="Calibri"/>
                <a:ea typeface="Calibri"/>
                <a:cs typeface="Calibri"/>
                <a:sym typeface="Calibri"/>
              </a:rPr>
              <a:t>Sesgo de adherencia variable en tratamientos. </a:t>
            </a:r>
            <a:endParaRPr sz="1500">
              <a:solidFill>
                <a:srgbClr val="695D46"/>
              </a:solidFill>
              <a:latin typeface="Calibri"/>
              <a:ea typeface="Calibri"/>
              <a:cs typeface="Calibri"/>
              <a:sym typeface="Calibri"/>
            </a:endParaRPr>
          </a:p>
          <a:p>
            <a:pPr indent="-318769" lvl="1" marL="742950" rtl="0" algn="l">
              <a:lnSpc>
                <a:spcPct val="115000"/>
              </a:lnSpc>
              <a:spcBef>
                <a:spcPts val="196"/>
              </a:spcBef>
              <a:spcAft>
                <a:spcPts val="0"/>
              </a:spcAft>
              <a:buClr>
                <a:schemeClr val="dk1"/>
              </a:buClr>
              <a:buSzPts val="1500"/>
              <a:buFont typeface="Calibri"/>
              <a:buChar char="○"/>
            </a:pPr>
            <a:r>
              <a:rPr lang="es" sz="1500">
                <a:solidFill>
                  <a:schemeClr val="dk1"/>
                </a:solidFill>
                <a:latin typeface="Calibri"/>
                <a:ea typeface="Calibri"/>
                <a:cs typeface="Calibri"/>
                <a:sym typeface="Calibri"/>
              </a:rPr>
              <a:t>Uno de los desafíos fue la adherencia al tratamiento, especialmente en el subestudio de dieta, donde muchas participantes tuvieron dificultades para seguir el régimen alimentario. </a:t>
            </a:r>
            <a:endParaRPr sz="1500">
              <a:solidFill>
                <a:srgbClr val="695D46"/>
              </a:solidFill>
              <a:latin typeface="Calibri"/>
              <a:ea typeface="Calibri"/>
              <a:cs typeface="Calibri"/>
              <a:sym typeface="Calibri"/>
            </a:endParaRPr>
          </a:p>
          <a:p>
            <a:pPr indent="-318769" lvl="1" marL="742950" rtl="0" algn="l">
              <a:lnSpc>
                <a:spcPct val="115000"/>
              </a:lnSpc>
              <a:spcBef>
                <a:spcPts val="196"/>
              </a:spcBef>
              <a:spcAft>
                <a:spcPts val="0"/>
              </a:spcAft>
              <a:buClr>
                <a:schemeClr val="dk1"/>
              </a:buClr>
              <a:buSzPts val="1500"/>
              <a:buFont typeface="Calibri"/>
              <a:buChar char="○"/>
            </a:pPr>
            <a:r>
              <a:rPr lang="es" sz="1500">
                <a:solidFill>
                  <a:schemeClr val="dk1"/>
                </a:solidFill>
                <a:latin typeface="Calibri"/>
                <a:ea typeface="Calibri"/>
                <a:cs typeface="Calibri"/>
                <a:sym typeface="Calibri"/>
              </a:rPr>
              <a:t>en el subgrupo de terapia hormonal, algunas participantes suspendieron el tratamiento antes de lo planeado debido a efectos secundarios </a:t>
            </a:r>
            <a:endParaRPr sz="1500">
              <a:solidFill>
                <a:srgbClr val="695D46"/>
              </a:solidFill>
              <a:latin typeface="Calibri"/>
              <a:ea typeface="Calibri"/>
              <a:cs typeface="Calibri"/>
              <a:sym typeface="Calibri"/>
            </a:endParaRPr>
          </a:p>
          <a:p>
            <a:pPr indent="-300990" lvl="1" marL="742950" rtl="0" algn="l">
              <a:lnSpc>
                <a:spcPct val="115000"/>
              </a:lnSpc>
              <a:spcBef>
                <a:spcPts val="252"/>
              </a:spcBef>
              <a:spcAft>
                <a:spcPts val="0"/>
              </a:spcAft>
              <a:buClr>
                <a:schemeClr val="dk1"/>
              </a:buClr>
              <a:buSzPts val="1500"/>
              <a:buFont typeface="Calibri"/>
              <a:buChar char="○"/>
            </a:pPr>
            <a:r>
              <a:rPr lang="es" sz="1500">
                <a:solidFill>
                  <a:schemeClr val="dk1"/>
                </a:solidFill>
                <a:latin typeface="Calibri"/>
                <a:ea typeface="Calibri"/>
                <a:cs typeface="Calibri"/>
                <a:sym typeface="Calibri"/>
              </a:rPr>
              <a:t>Se realizó un seguimiento de la adherencia mediante recuento de pastillas y pesaje de botellas. Esto permitió monitorear de cerca el cumplimiento de las participantes, lo que mejoró la precisión del estudio.</a:t>
            </a:r>
            <a:endParaRPr sz="150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06ab37a93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306ab37a931_1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06ab37a931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306ab37a931_1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06ab37a931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306ab37a931_1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06ab37a93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06ab37a93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06ab37a931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06ab37a93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cf03c5f8f73bd3e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cf03c5f8f73bd3e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cf03c5f8f73bd3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cf03c5f8f73bd3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59df1fa09557f19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59df1fa09557f19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06ab37a931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306ab37a931_0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06ab37a931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306ab37a931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06ab37a931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g306ab37a931_0_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06ab37a931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306ab37a931_0_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06ab37a931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306ab37a931_0_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06ab37a931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g306ab37a931_0_1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069198a81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069198a81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069198a81a_3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069198a81a_3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69198997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069198997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691989977_0_1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0691989977_0_1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0691989977_0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0691989977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0691989977_0_1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0691989977_0_1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0691989977_0_1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0691989977_0_1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64" name="Google Shape;64;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1200"/>
              </a:spcBef>
              <a:spcAft>
                <a:spcPts val="0"/>
              </a:spcAft>
              <a:buClr>
                <a:schemeClr val="dk1"/>
              </a:buClr>
              <a:buSzPts val="1800"/>
              <a:buChar char="○"/>
              <a:defRPr/>
            </a:lvl2pPr>
            <a:lvl3pPr indent="-342900" lvl="2" marL="1371600" algn="l">
              <a:spcBef>
                <a:spcPts val="1200"/>
              </a:spcBef>
              <a:spcAft>
                <a:spcPts val="0"/>
              </a:spcAft>
              <a:buClr>
                <a:schemeClr val="dk1"/>
              </a:buClr>
              <a:buSzPts val="1800"/>
              <a:buChar char="■"/>
              <a:defRPr/>
            </a:lvl3pPr>
            <a:lvl4pPr indent="-342900" lvl="3" marL="1828800" algn="l">
              <a:spcBef>
                <a:spcPts val="1200"/>
              </a:spcBef>
              <a:spcAft>
                <a:spcPts val="0"/>
              </a:spcAft>
              <a:buClr>
                <a:schemeClr val="dk1"/>
              </a:buClr>
              <a:buSzPts val="1800"/>
              <a:buChar char="●"/>
              <a:defRPr/>
            </a:lvl4pPr>
            <a:lvl5pPr indent="-342900" lvl="4" marL="2286000" algn="l">
              <a:spcBef>
                <a:spcPts val="1200"/>
              </a:spcBef>
              <a:spcAft>
                <a:spcPts val="0"/>
              </a:spcAft>
              <a:buClr>
                <a:schemeClr val="dk1"/>
              </a:buClr>
              <a:buSzPts val="1800"/>
              <a:buChar char="○"/>
              <a:defRPr/>
            </a:lvl5pPr>
            <a:lvl6pPr indent="-342900" lvl="5" marL="2743200" algn="l">
              <a:spcBef>
                <a:spcPts val="1200"/>
              </a:spcBef>
              <a:spcAft>
                <a:spcPts val="0"/>
              </a:spcAft>
              <a:buClr>
                <a:schemeClr val="dk1"/>
              </a:buClr>
              <a:buSzPts val="1800"/>
              <a:buChar char="■"/>
              <a:defRPr/>
            </a:lvl6pPr>
            <a:lvl7pPr indent="-342900" lvl="6" marL="3200400" algn="l">
              <a:spcBef>
                <a:spcPts val="1200"/>
              </a:spcBef>
              <a:spcAft>
                <a:spcPts val="0"/>
              </a:spcAft>
              <a:buClr>
                <a:schemeClr val="dk1"/>
              </a:buClr>
              <a:buSzPts val="1800"/>
              <a:buChar char="●"/>
              <a:defRPr/>
            </a:lvl7pPr>
            <a:lvl8pPr indent="-342900" lvl="7" marL="3657600" algn="l">
              <a:spcBef>
                <a:spcPts val="1200"/>
              </a:spcBef>
              <a:spcAft>
                <a:spcPts val="0"/>
              </a:spcAft>
              <a:buClr>
                <a:schemeClr val="dk1"/>
              </a:buClr>
              <a:buSzPts val="1800"/>
              <a:buChar char="○"/>
              <a:defRPr/>
            </a:lvl8pPr>
            <a:lvl9pPr indent="-342900" lvl="8" marL="4114800" algn="l">
              <a:spcBef>
                <a:spcPts val="1200"/>
              </a:spcBef>
              <a:spcAft>
                <a:spcPts val="1200"/>
              </a:spcAft>
              <a:buClr>
                <a:schemeClr val="dk1"/>
              </a:buClr>
              <a:buSzPts val="1800"/>
              <a:buChar char="■"/>
              <a:defRPr/>
            </a:lvl9pPr>
          </a:lstStyle>
          <a:p/>
        </p:txBody>
      </p:sp>
      <p:sp>
        <p:nvSpPr>
          <p:cNvPr id="65" name="Google Shape;65;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9.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a:t>Revisión de estudios clínicos</a:t>
            </a:r>
            <a:endParaRPr/>
          </a:p>
        </p:txBody>
      </p:sp>
      <p:sp>
        <p:nvSpPr>
          <p:cNvPr id="73" name="Google Shape;73;p14"/>
          <p:cNvSpPr txBox="1"/>
          <p:nvPr>
            <p:ph idx="1" type="subTitle"/>
          </p:nvPr>
        </p:nvSpPr>
        <p:spPr>
          <a:xfrm>
            <a:off x="2137225" y="2850039"/>
            <a:ext cx="4870500" cy="792600"/>
          </a:xfrm>
          <a:prstGeom prst="rect">
            <a:avLst/>
          </a:prstGeom>
        </p:spPr>
        <p:txBody>
          <a:bodyPr anchorCtr="0" anchor="ctr" bIns="91425" lIns="91425" spcFirstLastPara="1" rIns="91425" wrap="square" tIns="91425">
            <a:normAutofit/>
          </a:bodyPr>
          <a:lstStyle/>
          <a:p>
            <a:pPr indent="0" lvl="0" marL="0" rtl="0" algn="ctr">
              <a:lnSpc>
                <a:spcPct val="80000"/>
              </a:lnSpc>
              <a:spcBef>
                <a:spcPts val="0"/>
              </a:spcBef>
              <a:spcAft>
                <a:spcPts val="0"/>
              </a:spcAft>
              <a:buNone/>
            </a:pPr>
            <a:r>
              <a:rPr lang="es" sz="2300"/>
              <a:t>Becados Medicina Interna</a:t>
            </a:r>
            <a:endParaRPr sz="2300"/>
          </a:p>
          <a:p>
            <a:pPr indent="0" lvl="0" marL="0" rtl="0" algn="ctr">
              <a:lnSpc>
                <a:spcPct val="80000"/>
              </a:lnSpc>
              <a:spcBef>
                <a:spcPts val="0"/>
              </a:spcBef>
              <a:spcAft>
                <a:spcPts val="0"/>
              </a:spcAft>
              <a:buNone/>
            </a:pPr>
            <a:r>
              <a:rPr lang="es" sz="2300"/>
              <a:t>Septiembre 2024</a:t>
            </a:r>
            <a:endParaRPr sz="2300"/>
          </a:p>
        </p:txBody>
      </p:sp>
      <p:pic>
        <p:nvPicPr>
          <p:cNvPr id="74" name="Google Shape;74;p14"/>
          <p:cNvPicPr preferRelativeResize="0"/>
          <p:nvPr/>
        </p:nvPicPr>
        <p:blipFill>
          <a:blip r:embed="rId3">
            <a:alphaModFix/>
          </a:blip>
          <a:stretch>
            <a:fillRect/>
          </a:stretch>
        </p:blipFill>
        <p:spPr>
          <a:xfrm>
            <a:off x="7973500" y="58212"/>
            <a:ext cx="1170500" cy="905200"/>
          </a:xfrm>
          <a:prstGeom prst="rect">
            <a:avLst/>
          </a:prstGeom>
          <a:noFill/>
          <a:ln>
            <a:noFill/>
          </a:ln>
        </p:spPr>
      </p:pic>
      <p:pic>
        <p:nvPicPr>
          <p:cNvPr id="75" name="Google Shape;75;p14"/>
          <p:cNvPicPr preferRelativeResize="0"/>
          <p:nvPr/>
        </p:nvPicPr>
        <p:blipFill>
          <a:blip r:embed="rId4">
            <a:alphaModFix/>
          </a:blip>
          <a:stretch>
            <a:fillRect/>
          </a:stretch>
        </p:blipFill>
        <p:spPr>
          <a:xfrm>
            <a:off x="60500" y="76924"/>
            <a:ext cx="867775" cy="867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METODOLOGÍA </a:t>
            </a:r>
            <a:endParaRPr/>
          </a:p>
          <a:p>
            <a:pPr indent="0" lvl="0" marL="0" rtl="0" algn="l">
              <a:spcBef>
                <a:spcPts val="0"/>
              </a:spcBef>
              <a:spcAft>
                <a:spcPts val="0"/>
              </a:spcAft>
              <a:buNone/>
            </a:pPr>
            <a:r>
              <a:t/>
            </a:r>
            <a:endParaRPr/>
          </a:p>
        </p:txBody>
      </p:sp>
      <p:graphicFrame>
        <p:nvGraphicFramePr>
          <p:cNvPr id="274" name="Google Shape;274;p23"/>
          <p:cNvGraphicFramePr/>
          <p:nvPr/>
        </p:nvGraphicFramePr>
        <p:xfrm>
          <a:off x="5050650" y="-13662"/>
          <a:ext cx="3000000" cy="3000000"/>
        </p:xfrm>
        <a:graphic>
          <a:graphicData uri="http://schemas.openxmlformats.org/drawingml/2006/table">
            <a:tbl>
              <a:tblPr>
                <a:noFill/>
                <a:tableStyleId>{9D23652F-BA89-42BB-BCC5-F5B0682751D6}</a:tableStyleId>
              </a:tblPr>
              <a:tblGrid>
                <a:gridCol w="800650"/>
                <a:gridCol w="3147125"/>
              </a:tblGrid>
              <a:tr h="815200">
                <a:tc>
                  <a:txBody>
                    <a:bodyPr/>
                    <a:lstStyle/>
                    <a:p>
                      <a:pPr indent="0" lvl="0" marL="0" rtl="0" algn="l">
                        <a:spcBef>
                          <a:spcPts val="0"/>
                        </a:spcBef>
                        <a:spcAft>
                          <a:spcPts val="0"/>
                        </a:spcAft>
                        <a:buNone/>
                      </a:pPr>
                      <a:r>
                        <a:t/>
                      </a:r>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79646"/>
                    </a:solidFill>
                  </a:tcPr>
                </a:tc>
                <a:tc>
                  <a:txBody>
                    <a:bodyPr/>
                    <a:lstStyle/>
                    <a:p>
                      <a:pPr indent="0" lvl="0" marL="0" rtl="0" algn="l">
                        <a:lnSpc>
                          <a:spcPct val="115000"/>
                        </a:lnSpc>
                        <a:spcBef>
                          <a:spcPts val="0"/>
                        </a:spcBef>
                        <a:spcAft>
                          <a:spcPts val="0"/>
                        </a:spcAft>
                        <a:buNone/>
                      </a:pPr>
                      <a:r>
                        <a:rPr lang="es" sz="1800">
                          <a:solidFill>
                            <a:srgbClr val="FFFFFF"/>
                          </a:solidFill>
                          <a:latin typeface="Calibri"/>
                          <a:ea typeface="Calibri"/>
                          <a:cs typeface="Calibri"/>
                          <a:sym typeface="Calibri"/>
                        </a:rPr>
                        <a:t>Ensayo de modificación dietética</a:t>
                      </a:r>
                      <a:endParaRPr sz="1800">
                        <a:solidFill>
                          <a:srgbClr val="FFFFFF"/>
                        </a:solidFill>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79646"/>
                    </a:solidFill>
                  </a:tcPr>
                </a:tc>
              </a:tr>
              <a:tr h="1393600">
                <a:tc>
                  <a:txBody>
                    <a:bodyPr/>
                    <a:lstStyle/>
                    <a:p>
                      <a:pPr indent="0" lvl="0" marL="0" rtl="0" algn="l">
                        <a:lnSpc>
                          <a:spcPct val="115000"/>
                        </a:lnSpc>
                        <a:spcBef>
                          <a:spcPts val="0"/>
                        </a:spcBef>
                        <a:spcAft>
                          <a:spcPts val="0"/>
                        </a:spcAft>
                        <a:buNone/>
                      </a:pPr>
                      <a:r>
                        <a:rPr lang="es" sz="1800">
                          <a:latin typeface="Calibri"/>
                          <a:ea typeface="Calibri"/>
                          <a:cs typeface="Calibri"/>
                          <a:sym typeface="Calibri"/>
                        </a:rPr>
                        <a:t>P</a:t>
                      </a:r>
                      <a:endParaRPr sz="1800">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CDDCF"/>
                    </a:solidFill>
                  </a:tcPr>
                </a:tc>
                <a:tc>
                  <a:txBody>
                    <a:bodyPr/>
                    <a:lstStyle/>
                    <a:p>
                      <a:pPr indent="0" lvl="0" marL="0" rtl="0" algn="l">
                        <a:spcBef>
                          <a:spcPts val="0"/>
                        </a:spcBef>
                        <a:spcAft>
                          <a:spcPts val="0"/>
                        </a:spcAft>
                        <a:buNone/>
                      </a:pPr>
                      <a:r>
                        <a:rPr lang="es"/>
                        <a:t>Mujeres </a:t>
                      </a:r>
                      <a:r>
                        <a:rPr lang="es"/>
                        <a:t>postmenopáusicas</a:t>
                      </a:r>
                      <a:r>
                        <a:rPr lang="es"/>
                        <a:t> con una ingesta estimada mayor o igual al 32% de grasa con respecto a sus requerimientos </a:t>
                      </a:r>
                      <a:r>
                        <a:rPr lang="es"/>
                        <a:t>energéticos</a:t>
                      </a:r>
                      <a:r>
                        <a:rPr lang="es"/>
                        <a:t>/dîa </a:t>
                      </a:r>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CDDCF"/>
                    </a:solidFill>
                  </a:tcPr>
                </a:tc>
              </a:tr>
              <a:tr h="1166500">
                <a:tc>
                  <a:txBody>
                    <a:bodyPr/>
                    <a:lstStyle/>
                    <a:p>
                      <a:pPr indent="0" lvl="0" marL="0" rtl="0" algn="l">
                        <a:lnSpc>
                          <a:spcPct val="115000"/>
                        </a:lnSpc>
                        <a:spcBef>
                          <a:spcPts val="0"/>
                        </a:spcBef>
                        <a:spcAft>
                          <a:spcPts val="0"/>
                        </a:spcAft>
                        <a:buNone/>
                      </a:pPr>
                      <a:r>
                        <a:rPr lang="es" sz="1800">
                          <a:latin typeface="Calibri"/>
                          <a:ea typeface="Calibri"/>
                          <a:cs typeface="Calibri"/>
                          <a:sym typeface="Calibri"/>
                        </a:rPr>
                        <a:t>I</a:t>
                      </a:r>
                      <a:endParaRPr sz="1800">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DEFE9"/>
                    </a:solidFill>
                  </a:tcPr>
                </a:tc>
                <a:tc>
                  <a:txBody>
                    <a:bodyPr/>
                    <a:lstStyle/>
                    <a:p>
                      <a:pPr indent="0" lvl="0" marL="0" rtl="0" algn="l">
                        <a:spcBef>
                          <a:spcPts val="0"/>
                        </a:spcBef>
                        <a:spcAft>
                          <a:spcPts val="0"/>
                        </a:spcAft>
                        <a:buNone/>
                      </a:pPr>
                      <a:r>
                        <a:rPr lang="es"/>
                        <a:t>Reducción</a:t>
                      </a:r>
                      <a:r>
                        <a:rPr lang="es"/>
                        <a:t> del 20% del objetivo </a:t>
                      </a:r>
                      <a:r>
                        <a:rPr lang="es"/>
                        <a:t>energético</a:t>
                      </a:r>
                      <a:r>
                        <a:rPr lang="es"/>
                        <a:t> de grasa total/día, aumento de la ingesta de verduras y frutas mayor o igual a 5 porciones y aumento de la ingesta de granos mayor o igual a 6 porciones al dîa.</a:t>
                      </a:r>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DEFE9"/>
                    </a:solidFill>
                  </a:tcPr>
                </a:tc>
              </a:tr>
              <a:tr h="325325">
                <a:tc>
                  <a:txBody>
                    <a:bodyPr/>
                    <a:lstStyle/>
                    <a:p>
                      <a:pPr indent="0" lvl="0" marL="0" rtl="0" algn="l">
                        <a:lnSpc>
                          <a:spcPct val="115000"/>
                        </a:lnSpc>
                        <a:spcBef>
                          <a:spcPts val="0"/>
                        </a:spcBef>
                        <a:spcAft>
                          <a:spcPts val="0"/>
                        </a:spcAft>
                        <a:buNone/>
                      </a:pPr>
                      <a:r>
                        <a:rPr lang="es" sz="1800">
                          <a:latin typeface="Calibri"/>
                          <a:ea typeface="Calibri"/>
                          <a:cs typeface="Calibri"/>
                          <a:sym typeface="Calibri"/>
                        </a:rPr>
                        <a:t>C</a:t>
                      </a:r>
                      <a:endParaRPr sz="1800">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CDDCF"/>
                    </a:solidFill>
                  </a:tcPr>
                </a:tc>
                <a:tc>
                  <a:txBody>
                    <a:bodyPr/>
                    <a:lstStyle/>
                    <a:p>
                      <a:pPr indent="0" lvl="0" marL="0" rtl="0" algn="l">
                        <a:spcBef>
                          <a:spcPts val="0"/>
                        </a:spcBef>
                        <a:spcAft>
                          <a:spcPts val="0"/>
                        </a:spcAft>
                        <a:buNone/>
                      </a:pPr>
                      <a:r>
                        <a:rPr lang="es"/>
                        <a:t>Dieta usual</a:t>
                      </a:r>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CDDCF"/>
                    </a:solidFill>
                  </a:tcPr>
                </a:tc>
              </a:tr>
              <a:tr h="100000">
                <a:tc>
                  <a:txBody>
                    <a:bodyPr/>
                    <a:lstStyle/>
                    <a:p>
                      <a:pPr indent="0" lvl="0" marL="0" rtl="0" algn="l">
                        <a:lnSpc>
                          <a:spcPct val="115000"/>
                        </a:lnSpc>
                        <a:spcBef>
                          <a:spcPts val="0"/>
                        </a:spcBef>
                        <a:spcAft>
                          <a:spcPts val="0"/>
                        </a:spcAft>
                        <a:buNone/>
                      </a:pPr>
                      <a:r>
                        <a:rPr lang="es" sz="1800">
                          <a:latin typeface="Calibri"/>
                          <a:ea typeface="Calibri"/>
                          <a:cs typeface="Calibri"/>
                          <a:sym typeface="Calibri"/>
                        </a:rPr>
                        <a:t>O</a:t>
                      </a:r>
                      <a:endParaRPr sz="1800">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DEFE9"/>
                    </a:solidFill>
                  </a:tcPr>
                </a:tc>
                <a:tc>
                  <a:txBody>
                    <a:bodyPr/>
                    <a:lstStyle/>
                    <a:p>
                      <a:pPr indent="0" lvl="0" marL="0" rtl="0" algn="l">
                        <a:spcBef>
                          <a:spcPts val="0"/>
                        </a:spcBef>
                        <a:spcAft>
                          <a:spcPts val="0"/>
                        </a:spcAft>
                        <a:buNone/>
                      </a:pPr>
                      <a:r>
                        <a:rPr lang="es"/>
                        <a:t>Resultado </a:t>
                      </a:r>
                      <a:r>
                        <a:rPr lang="es"/>
                        <a:t>primario</a:t>
                      </a:r>
                      <a:r>
                        <a:rPr lang="es"/>
                        <a:t>: evaluar si la dieta baja en grasa reduce el riesgo de </a:t>
                      </a:r>
                      <a:r>
                        <a:rPr lang="es"/>
                        <a:t>cáncer</a:t>
                      </a:r>
                      <a:r>
                        <a:rPr lang="es"/>
                        <a:t> de mama y </a:t>
                      </a:r>
                      <a:r>
                        <a:rPr lang="es"/>
                        <a:t>cáncer</a:t>
                      </a:r>
                      <a:r>
                        <a:rPr lang="es"/>
                        <a:t> colorrectal.</a:t>
                      </a:r>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DEFE9"/>
                    </a:solidFill>
                  </a:tcPr>
                </a:tc>
              </a:tr>
            </a:tbl>
          </a:graphicData>
        </a:graphic>
      </p:graphicFrame>
      <p:grpSp>
        <p:nvGrpSpPr>
          <p:cNvPr id="275" name="Google Shape;275;p23"/>
          <p:cNvGrpSpPr/>
          <p:nvPr/>
        </p:nvGrpSpPr>
        <p:grpSpPr>
          <a:xfrm>
            <a:off x="169922" y="3704082"/>
            <a:ext cx="4781871" cy="621171"/>
            <a:chOff x="1593000" y="2322568"/>
            <a:chExt cx="5957975" cy="643500"/>
          </a:xfrm>
        </p:grpSpPr>
        <p:sp>
          <p:nvSpPr>
            <p:cNvPr id="276" name="Google Shape;276;p23"/>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3"/>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3"/>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3"/>
            <p:cNvSpPr/>
            <p:nvPr/>
          </p:nvSpPr>
          <p:spPr>
            <a:xfrm>
              <a:off x="2342628" y="2399945"/>
              <a:ext cx="16323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ANÁLISIS</a:t>
              </a:r>
              <a:endParaRPr sz="1000">
                <a:solidFill>
                  <a:srgbClr val="FFFFFF"/>
                </a:solidFill>
                <a:latin typeface="Roboto"/>
                <a:ea typeface="Roboto"/>
                <a:cs typeface="Roboto"/>
                <a:sym typeface="Roboto"/>
              </a:endParaRPr>
            </a:p>
          </p:txBody>
        </p:sp>
        <p:sp>
          <p:nvSpPr>
            <p:cNvPr id="280" name="Google Shape;280;p23"/>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3"/>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sp>
          <p:nvSpPr>
            <p:cNvPr id="282" name="Google Shape;282;p23"/>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Intención de tratar </a:t>
              </a:r>
              <a:endParaRPr sz="800">
                <a:solidFill>
                  <a:srgbClr val="1B786F"/>
                </a:solidFill>
                <a:latin typeface="Roboto"/>
                <a:ea typeface="Roboto"/>
                <a:cs typeface="Roboto"/>
                <a:sym typeface="Roboto"/>
              </a:endParaRPr>
            </a:p>
          </p:txBody>
        </p:sp>
      </p:grpSp>
      <p:grpSp>
        <p:nvGrpSpPr>
          <p:cNvPr id="283" name="Google Shape;283;p23"/>
          <p:cNvGrpSpPr/>
          <p:nvPr/>
        </p:nvGrpSpPr>
        <p:grpSpPr>
          <a:xfrm>
            <a:off x="169922" y="3071968"/>
            <a:ext cx="4781871" cy="621171"/>
            <a:chOff x="1593000" y="2322568"/>
            <a:chExt cx="5957975" cy="643500"/>
          </a:xfrm>
        </p:grpSpPr>
        <p:sp>
          <p:nvSpPr>
            <p:cNvPr id="284" name="Google Shape;284;p23"/>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3"/>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3"/>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3"/>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SEGUIMIENTO </a:t>
              </a:r>
              <a:endParaRPr sz="1000">
                <a:solidFill>
                  <a:srgbClr val="FFFFFF"/>
                </a:solidFill>
                <a:latin typeface="Roboto"/>
                <a:ea typeface="Roboto"/>
                <a:cs typeface="Roboto"/>
                <a:sym typeface="Roboto"/>
              </a:endParaRPr>
            </a:p>
          </p:txBody>
        </p:sp>
        <p:sp>
          <p:nvSpPr>
            <p:cNvPr id="288" name="Google Shape;288;p23"/>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3"/>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290" name="Google Shape;290;p23"/>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Seguimiento medio de 8.5 años</a:t>
              </a:r>
              <a:endParaRPr sz="800">
                <a:solidFill>
                  <a:srgbClr val="1B786F"/>
                </a:solidFill>
                <a:latin typeface="Roboto"/>
                <a:ea typeface="Roboto"/>
                <a:cs typeface="Roboto"/>
                <a:sym typeface="Roboto"/>
              </a:endParaRPr>
            </a:p>
          </p:txBody>
        </p:sp>
      </p:grpSp>
      <p:grpSp>
        <p:nvGrpSpPr>
          <p:cNvPr id="291" name="Google Shape;291;p23"/>
          <p:cNvGrpSpPr/>
          <p:nvPr/>
        </p:nvGrpSpPr>
        <p:grpSpPr>
          <a:xfrm>
            <a:off x="169922" y="2439829"/>
            <a:ext cx="4781871" cy="621171"/>
            <a:chOff x="1593000" y="2322568"/>
            <a:chExt cx="5957975" cy="643500"/>
          </a:xfrm>
        </p:grpSpPr>
        <p:sp>
          <p:nvSpPr>
            <p:cNvPr id="292" name="Google Shape;292;p23"/>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3"/>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3"/>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3"/>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INSCRIPCIÓN </a:t>
              </a:r>
              <a:endParaRPr sz="1000">
                <a:solidFill>
                  <a:srgbClr val="FFFFFF"/>
                </a:solidFill>
                <a:latin typeface="Roboto"/>
                <a:ea typeface="Roboto"/>
                <a:cs typeface="Roboto"/>
                <a:sym typeface="Roboto"/>
              </a:endParaRPr>
            </a:p>
          </p:txBody>
        </p:sp>
        <p:sp>
          <p:nvSpPr>
            <p:cNvPr id="296" name="Google Shape;296;p23"/>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3"/>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298" name="Google Shape;298;p23"/>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1993-1998</a:t>
              </a:r>
              <a:endParaRPr sz="800">
                <a:solidFill>
                  <a:srgbClr val="1B786F"/>
                </a:solidFill>
                <a:latin typeface="Roboto"/>
                <a:ea typeface="Roboto"/>
                <a:cs typeface="Roboto"/>
                <a:sym typeface="Roboto"/>
              </a:endParaRPr>
            </a:p>
          </p:txBody>
        </p:sp>
      </p:grpSp>
      <p:grpSp>
        <p:nvGrpSpPr>
          <p:cNvPr id="299" name="Google Shape;299;p23"/>
          <p:cNvGrpSpPr/>
          <p:nvPr/>
        </p:nvGrpSpPr>
        <p:grpSpPr>
          <a:xfrm>
            <a:off x="169922" y="1807722"/>
            <a:ext cx="4781871" cy="621171"/>
            <a:chOff x="1593000" y="2322568"/>
            <a:chExt cx="5957975" cy="643500"/>
          </a:xfrm>
        </p:grpSpPr>
        <p:sp>
          <p:nvSpPr>
            <p:cNvPr id="300" name="Google Shape;300;p23"/>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3"/>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3"/>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ÁMBITO </a:t>
              </a:r>
              <a:endParaRPr sz="1000">
                <a:solidFill>
                  <a:srgbClr val="FFFFFF"/>
                </a:solidFill>
                <a:latin typeface="Roboto"/>
                <a:ea typeface="Roboto"/>
                <a:cs typeface="Roboto"/>
                <a:sym typeface="Roboto"/>
              </a:endParaRPr>
            </a:p>
          </p:txBody>
        </p:sp>
        <p:sp>
          <p:nvSpPr>
            <p:cNvPr id="304" name="Google Shape;304;p23"/>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3"/>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306" name="Google Shape;306;p23"/>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40 centros de Estados Unidos </a:t>
              </a:r>
              <a:endParaRPr sz="800">
                <a:solidFill>
                  <a:srgbClr val="1B786F"/>
                </a:solidFill>
                <a:latin typeface="Roboto"/>
                <a:ea typeface="Roboto"/>
                <a:cs typeface="Roboto"/>
                <a:sym typeface="Roboto"/>
              </a:endParaRPr>
            </a:p>
          </p:txBody>
        </p:sp>
      </p:grpSp>
      <p:grpSp>
        <p:nvGrpSpPr>
          <p:cNvPr id="307" name="Google Shape;307;p23"/>
          <p:cNvGrpSpPr/>
          <p:nvPr/>
        </p:nvGrpSpPr>
        <p:grpSpPr>
          <a:xfrm>
            <a:off x="169922" y="1175600"/>
            <a:ext cx="4781871" cy="621171"/>
            <a:chOff x="1593000" y="2322568"/>
            <a:chExt cx="5957975" cy="643500"/>
          </a:xfrm>
        </p:grpSpPr>
        <p:sp>
          <p:nvSpPr>
            <p:cNvPr id="308" name="Google Shape;308;p23"/>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3"/>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3"/>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TIPO DE ESTUDIO </a:t>
              </a:r>
              <a:endParaRPr sz="1000">
                <a:solidFill>
                  <a:srgbClr val="FFFFFF"/>
                </a:solidFill>
                <a:latin typeface="Roboto"/>
                <a:ea typeface="Roboto"/>
                <a:cs typeface="Roboto"/>
                <a:sym typeface="Roboto"/>
              </a:endParaRPr>
            </a:p>
          </p:txBody>
        </p:sp>
        <p:sp>
          <p:nvSpPr>
            <p:cNvPr id="312" name="Google Shape;312;p23"/>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3"/>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314" name="Google Shape;314;p23"/>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t/>
              </a:r>
              <a:endParaRPr sz="800">
                <a:solidFill>
                  <a:srgbClr val="1B786F"/>
                </a:solidFill>
                <a:latin typeface="Roboto"/>
                <a:ea typeface="Roboto"/>
                <a:cs typeface="Roboto"/>
                <a:sym typeface="Roboto"/>
              </a:endParaRPr>
            </a:p>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ECA</a:t>
              </a:r>
              <a:endParaRPr sz="800">
                <a:solidFill>
                  <a:srgbClr val="1B786F"/>
                </a:solidFill>
                <a:latin typeface="Roboto"/>
                <a:ea typeface="Roboto"/>
                <a:cs typeface="Roboto"/>
                <a:sym typeface="Roboto"/>
              </a:endParaRPr>
            </a:p>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N: 48835</a:t>
              </a:r>
              <a:endParaRPr sz="800">
                <a:solidFill>
                  <a:srgbClr val="1B786F"/>
                </a:solidFill>
                <a:latin typeface="Roboto"/>
                <a:ea typeface="Roboto"/>
                <a:cs typeface="Roboto"/>
                <a:sym typeface="Roboto"/>
              </a:endParaRPr>
            </a:p>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50-79 años</a:t>
              </a:r>
              <a:endParaRPr sz="800">
                <a:solidFill>
                  <a:srgbClr val="1B786F"/>
                </a:solidFill>
                <a:latin typeface="Roboto"/>
                <a:ea typeface="Roboto"/>
                <a:cs typeface="Roboto"/>
                <a:sym typeface="Roboto"/>
              </a:endParaRPr>
            </a:p>
            <a:p>
              <a:pPr indent="0" lvl="0" marL="0" rtl="0" algn="l">
                <a:lnSpc>
                  <a:spcPct val="115000"/>
                </a:lnSpc>
                <a:spcBef>
                  <a:spcPts val="0"/>
                </a:spcBef>
                <a:spcAft>
                  <a:spcPts val="0"/>
                </a:spcAft>
                <a:buNone/>
              </a:pPr>
              <a:r>
                <a:t/>
              </a:r>
              <a:endParaRPr sz="800">
                <a:solidFill>
                  <a:srgbClr val="1B786F"/>
                </a:solidFill>
                <a:latin typeface="Roboto"/>
                <a:ea typeface="Roboto"/>
                <a:cs typeface="Roboto"/>
                <a:sym typeface="Roboto"/>
              </a:endParaRPr>
            </a:p>
          </p:txBody>
        </p:sp>
      </p:grpSp>
      <p:grpSp>
        <p:nvGrpSpPr>
          <p:cNvPr id="315" name="Google Shape;315;p23"/>
          <p:cNvGrpSpPr/>
          <p:nvPr/>
        </p:nvGrpSpPr>
        <p:grpSpPr>
          <a:xfrm>
            <a:off x="169922" y="4336204"/>
            <a:ext cx="4781871" cy="621171"/>
            <a:chOff x="1593000" y="2322568"/>
            <a:chExt cx="5957975" cy="643500"/>
          </a:xfrm>
        </p:grpSpPr>
        <p:sp>
          <p:nvSpPr>
            <p:cNvPr id="316" name="Google Shape;316;p23"/>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3"/>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3"/>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RESULTADOS PRIMARIOS</a:t>
              </a:r>
              <a:endParaRPr sz="1000">
                <a:solidFill>
                  <a:srgbClr val="FFFFFF"/>
                </a:solidFill>
                <a:latin typeface="Roboto"/>
                <a:ea typeface="Roboto"/>
                <a:cs typeface="Roboto"/>
                <a:sym typeface="Roboto"/>
              </a:endParaRPr>
            </a:p>
          </p:txBody>
        </p:sp>
        <p:sp>
          <p:nvSpPr>
            <p:cNvPr id="320" name="Google Shape;320;p23"/>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3"/>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06</a:t>
              </a:r>
              <a:endParaRPr sz="2600">
                <a:solidFill>
                  <a:srgbClr val="FFFFFF"/>
                </a:solidFill>
                <a:latin typeface="Roboto Thin"/>
                <a:ea typeface="Roboto Thin"/>
                <a:cs typeface="Roboto Thin"/>
                <a:sym typeface="Roboto Thin"/>
              </a:endParaRPr>
            </a:p>
          </p:txBody>
        </p:sp>
        <p:sp>
          <p:nvSpPr>
            <p:cNvPr id="322" name="Google Shape;322;p23"/>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Cáncer de mama y colon </a:t>
              </a:r>
              <a:endParaRPr sz="800">
                <a:solidFill>
                  <a:srgbClr val="1B786F"/>
                </a:solidFill>
                <a:latin typeface="Roboto"/>
                <a:ea typeface="Roboto"/>
                <a:cs typeface="Roboto"/>
                <a:sym typeface="Roboto"/>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24"/>
          <p:cNvPicPr preferRelativeResize="0"/>
          <p:nvPr/>
        </p:nvPicPr>
        <p:blipFill>
          <a:blip r:embed="rId3">
            <a:alphaModFix/>
          </a:blip>
          <a:stretch>
            <a:fillRect/>
          </a:stretch>
        </p:blipFill>
        <p:spPr>
          <a:xfrm>
            <a:off x="939550" y="0"/>
            <a:ext cx="7264899" cy="5021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5"/>
          <p:cNvSpPr txBox="1"/>
          <p:nvPr>
            <p:ph type="title"/>
          </p:nvPr>
        </p:nvSpPr>
        <p:spPr>
          <a:xfrm>
            <a:off x="286350" y="1532875"/>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a:t>Validez interna y externa</a:t>
            </a:r>
            <a:endParaRPr/>
          </a:p>
        </p:txBody>
      </p:sp>
      <p:pic>
        <p:nvPicPr>
          <p:cNvPr id="333" name="Google Shape;333;p25"/>
          <p:cNvPicPr preferRelativeResize="0"/>
          <p:nvPr/>
        </p:nvPicPr>
        <p:blipFill>
          <a:blip r:embed="rId3">
            <a:alphaModFix/>
          </a:blip>
          <a:stretch>
            <a:fillRect/>
          </a:stretch>
        </p:blipFill>
        <p:spPr>
          <a:xfrm>
            <a:off x="6707025" y="2571750"/>
            <a:ext cx="2363826" cy="23638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Validez interna: ¿Son válidos los resultados del estudio?</a:t>
            </a:r>
            <a:endParaRPr/>
          </a:p>
        </p:txBody>
      </p:sp>
      <p:sp>
        <p:nvSpPr>
          <p:cNvPr id="339" name="Google Shape;339;p26"/>
          <p:cNvSpPr txBox="1"/>
          <p:nvPr>
            <p:ph idx="1" type="body"/>
          </p:nvPr>
        </p:nvSpPr>
        <p:spPr>
          <a:xfrm>
            <a:off x="311700" y="1266325"/>
            <a:ext cx="8520600" cy="3302700"/>
          </a:xfrm>
          <a:prstGeom prst="rect">
            <a:avLst/>
          </a:prstGeom>
        </p:spPr>
        <p:txBody>
          <a:bodyPr anchorCtr="0" anchor="ctr" bIns="91425" lIns="91425" spcFirstLastPara="1" rIns="91425" wrap="square" tIns="91425">
            <a:noAutofit/>
          </a:bodyPr>
          <a:lstStyle/>
          <a:p>
            <a:pPr indent="-349250" lvl="0" marL="457200" rtl="0" algn="just">
              <a:lnSpc>
                <a:spcPct val="95000"/>
              </a:lnSpc>
              <a:spcBef>
                <a:spcPts val="0"/>
              </a:spcBef>
              <a:spcAft>
                <a:spcPts val="0"/>
              </a:spcAft>
              <a:buClr>
                <a:schemeClr val="accent5"/>
              </a:buClr>
              <a:buSzPts val="1900"/>
              <a:buAutoNum type="arabicPeriod"/>
            </a:pPr>
            <a:r>
              <a:rPr b="1" lang="es" sz="1900">
                <a:solidFill>
                  <a:schemeClr val="accent5"/>
                </a:solidFill>
              </a:rPr>
              <a:t>¿Para </a:t>
            </a:r>
            <a:r>
              <a:rPr b="1" lang="es" sz="1900">
                <a:solidFill>
                  <a:schemeClr val="accent5"/>
                </a:solidFill>
              </a:rPr>
              <a:t>qué</a:t>
            </a:r>
            <a:r>
              <a:rPr b="1" lang="es" sz="1900">
                <a:solidFill>
                  <a:schemeClr val="accent5"/>
                </a:solidFill>
              </a:rPr>
              <a:t> sirve?</a:t>
            </a:r>
            <a:endParaRPr b="1" sz="1900">
              <a:solidFill>
                <a:schemeClr val="accent5"/>
              </a:solidFill>
            </a:endParaRPr>
          </a:p>
          <a:p>
            <a:pPr indent="-323850" lvl="1" marL="914400" rtl="0" algn="just">
              <a:lnSpc>
                <a:spcPct val="95000"/>
              </a:lnSpc>
              <a:spcBef>
                <a:spcPts val="0"/>
              </a:spcBef>
              <a:spcAft>
                <a:spcPts val="0"/>
              </a:spcAft>
              <a:buSzPts val="1500"/>
              <a:buAutoNum type="alphaLcPeriod"/>
            </a:pPr>
            <a:r>
              <a:rPr lang="es" sz="1500"/>
              <a:t>Desenlaces primarios y secundarios descritos </a:t>
            </a:r>
            <a:endParaRPr sz="1500"/>
          </a:p>
          <a:p>
            <a:pPr indent="-323850" lvl="1" marL="914400" rtl="0" algn="just">
              <a:lnSpc>
                <a:spcPct val="95000"/>
              </a:lnSpc>
              <a:spcBef>
                <a:spcPts val="0"/>
              </a:spcBef>
              <a:spcAft>
                <a:spcPts val="0"/>
              </a:spcAft>
              <a:buSzPts val="1500"/>
              <a:buAutoNum type="alphaLcPeriod"/>
            </a:pPr>
            <a:r>
              <a:rPr lang="es" sz="1500"/>
              <a:t>R</a:t>
            </a:r>
            <a:r>
              <a:rPr lang="es" sz="1500"/>
              <a:t>esultados de los estudios de terapia hormonal no apoyaron su uso para la prevención de estas enfermedades: acorde con desenlaces primarios planteados.</a:t>
            </a:r>
            <a:endParaRPr sz="1500"/>
          </a:p>
          <a:p>
            <a:pPr indent="-349250" lvl="0" marL="457200" rtl="0" algn="just">
              <a:lnSpc>
                <a:spcPct val="95000"/>
              </a:lnSpc>
              <a:spcBef>
                <a:spcPts val="0"/>
              </a:spcBef>
              <a:spcAft>
                <a:spcPts val="0"/>
              </a:spcAft>
              <a:buClr>
                <a:schemeClr val="accent5"/>
              </a:buClr>
              <a:buSzPts val="1900"/>
              <a:buAutoNum type="arabicPeriod"/>
            </a:pPr>
            <a:r>
              <a:rPr b="1" lang="es" sz="1900">
                <a:solidFill>
                  <a:schemeClr val="accent5"/>
                </a:solidFill>
              </a:rPr>
              <a:t>¿Se ha comparado con otro estudio?</a:t>
            </a:r>
            <a:endParaRPr b="1" sz="1900">
              <a:solidFill>
                <a:schemeClr val="accent5"/>
              </a:solidFill>
            </a:endParaRPr>
          </a:p>
          <a:p>
            <a:pPr indent="-323850" lvl="1" marL="914400" rtl="0" algn="just">
              <a:lnSpc>
                <a:spcPct val="95000"/>
              </a:lnSpc>
              <a:spcBef>
                <a:spcPts val="0"/>
              </a:spcBef>
              <a:spcAft>
                <a:spcPts val="0"/>
              </a:spcAft>
              <a:buSzPts val="1500"/>
              <a:buAutoNum type="alphaLcPeriod"/>
            </a:pPr>
            <a:r>
              <a:rPr lang="es" sz="1500"/>
              <a:t>Estudios observacionales previos</a:t>
            </a:r>
            <a:endParaRPr sz="1500"/>
          </a:p>
          <a:p>
            <a:pPr indent="-323850" lvl="1" marL="914400" rtl="0" algn="just">
              <a:lnSpc>
                <a:spcPct val="95000"/>
              </a:lnSpc>
              <a:spcBef>
                <a:spcPts val="0"/>
              </a:spcBef>
              <a:spcAft>
                <a:spcPts val="0"/>
              </a:spcAft>
              <a:buSzPts val="1500"/>
              <a:buAutoNum type="alphaLcPeriod"/>
            </a:pPr>
            <a:r>
              <a:rPr b="1" i="1" lang="es" sz="1500"/>
              <a:t>Estudios:</a:t>
            </a:r>
            <a:r>
              <a:rPr lang="es" sz="1500"/>
              <a:t> HERS (1998), NHS (1976), MWS (1996), Framingham (1948), DOPS (1990) y ELITE (2014).</a:t>
            </a:r>
            <a:endParaRPr sz="1500"/>
          </a:p>
          <a:p>
            <a:pPr indent="-349250" lvl="0" marL="457200" rtl="0" algn="just">
              <a:lnSpc>
                <a:spcPct val="95000"/>
              </a:lnSpc>
              <a:spcBef>
                <a:spcPts val="0"/>
              </a:spcBef>
              <a:spcAft>
                <a:spcPts val="0"/>
              </a:spcAft>
              <a:buClr>
                <a:schemeClr val="accent5"/>
              </a:buClr>
              <a:buSzPts val="1900"/>
              <a:buAutoNum type="arabicPeriod"/>
            </a:pPr>
            <a:r>
              <a:rPr b="1" lang="es" sz="1900">
                <a:solidFill>
                  <a:schemeClr val="accent5"/>
                </a:solidFill>
              </a:rPr>
              <a:t>¿Incluye un espectro </a:t>
            </a:r>
            <a:r>
              <a:rPr b="1" lang="es" sz="1900">
                <a:solidFill>
                  <a:schemeClr val="accent5"/>
                </a:solidFill>
              </a:rPr>
              <a:t>adecuado</a:t>
            </a:r>
            <a:r>
              <a:rPr b="1" lang="es" sz="1900">
                <a:solidFill>
                  <a:schemeClr val="accent5"/>
                </a:solidFill>
              </a:rPr>
              <a:t> de participantes?</a:t>
            </a:r>
            <a:endParaRPr b="1" sz="1900">
              <a:solidFill>
                <a:schemeClr val="accent5"/>
              </a:solidFill>
            </a:endParaRPr>
          </a:p>
          <a:p>
            <a:pPr indent="-323850" lvl="1" marL="914400" rtl="0" algn="just">
              <a:lnSpc>
                <a:spcPct val="95000"/>
              </a:lnSpc>
              <a:spcBef>
                <a:spcPts val="0"/>
              </a:spcBef>
              <a:spcAft>
                <a:spcPts val="0"/>
              </a:spcAft>
              <a:buSzPts val="1500"/>
              <a:buAutoNum type="alphaLcPeriod"/>
            </a:pPr>
            <a:r>
              <a:rPr lang="es" sz="1500"/>
              <a:t>Mujeres postmenopáusicas (50-79 años). Muestra amplia: 68132 mujeres.</a:t>
            </a:r>
            <a:endParaRPr sz="1500"/>
          </a:p>
          <a:p>
            <a:pPr indent="-323850" lvl="1" marL="914400" rtl="0" algn="just">
              <a:lnSpc>
                <a:spcPct val="95000"/>
              </a:lnSpc>
              <a:spcBef>
                <a:spcPts val="0"/>
              </a:spcBef>
              <a:spcAft>
                <a:spcPts val="0"/>
              </a:spcAft>
              <a:buSzPts val="1500"/>
              <a:buAutoNum type="alphaLcPeriod"/>
            </a:pPr>
            <a:r>
              <a:rPr lang="es" sz="1500"/>
              <a:t>Diferentes orígenes étnicos: </a:t>
            </a:r>
            <a:r>
              <a:rPr lang="es" sz="1500"/>
              <a:t>Autorreportado</a:t>
            </a:r>
            <a:r>
              <a:rPr lang="es" sz="1500"/>
              <a:t>.</a:t>
            </a:r>
            <a:endParaRPr sz="1500"/>
          </a:p>
          <a:p>
            <a:pPr indent="-323850" lvl="1" marL="914400" rtl="0" algn="just">
              <a:lnSpc>
                <a:spcPct val="95000"/>
              </a:lnSpc>
              <a:spcBef>
                <a:spcPts val="0"/>
              </a:spcBef>
              <a:spcAft>
                <a:spcPts val="0"/>
              </a:spcAft>
              <a:buSzPts val="1500"/>
              <a:buAutoNum type="alphaLcPeriod"/>
            </a:pPr>
            <a:r>
              <a:rPr lang="es" sz="1500"/>
              <a:t>Grupos no representados: mujeres jóvenes (&lt;50 años) y mujeres con menopausia prematura</a:t>
            </a:r>
            <a:endParaRPr sz="1500"/>
          </a:p>
          <a:p>
            <a:pPr indent="-349250" lvl="0" marL="457200" rtl="0" algn="just">
              <a:lnSpc>
                <a:spcPct val="95000"/>
              </a:lnSpc>
              <a:spcBef>
                <a:spcPts val="0"/>
              </a:spcBef>
              <a:spcAft>
                <a:spcPts val="0"/>
              </a:spcAft>
              <a:buSzPts val="1900"/>
              <a:buAutoNum type="arabicPeriod"/>
            </a:pPr>
            <a:r>
              <a:rPr b="1" lang="es" sz="1900">
                <a:solidFill>
                  <a:schemeClr val="accent5"/>
                </a:solidFill>
              </a:rPr>
              <a:t>Aleatorización:</a:t>
            </a:r>
            <a:r>
              <a:rPr lang="es" sz="1900">
                <a:solidFill>
                  <a:schemeClr val="accent5"/>
                </a:solidFill>
              </a:rPr>
              <a:t> </a:t>
            </a:r>
            <a:r>
              <a:rPr lang="es" sz="1900"/>
              <a:t>sí, RCT. </a:t>
            </a:r>
            <a:endParaRPr sz="19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Validez interna: ¿Son válidos los resultados del estudio?</a:t>
            </a:r>
            <a:endParaRPr/>
          </a:p>
        </p:txBody>
      </p:sp>
      <p:sp>
        <p:nvSpPr>
          <p:cNvPr id="345" name="Google Shape;345;p27"/>
          <p:cNvSpPr txBox="1"/>
          <p:nvPr>
            <p:ph idx="1" type="body"/>
          </p:nvPr>
        </p:nvSpPr>
        <p:spPr>
          <a:xfrm>
            <a:off x="311700" y="1192638"/>
            <a:ext cx="8520600" cy="30012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chemeClr val="accent5"/>
              </a:buClr>
              <a:buSzPts val="1900"/>
              <a:buAutoNum type="arabicPeriod" startAt="5"/>
            </a:pPr>
            <a:r>
              <a:rPr b="1" lang="es" sz="1900">
                <a:solidFill>
                  <a:schemeClr val="accent5"/>
                </a:solidFill>
              </a:rPr>
              <a:t>¿Se ha evitado el riesgo de expectativa?</a:t>
            </a:r>
            <a:endParaRPr b="1" sz="1900">
              <a:solidFill>
                <a:schemeClr val="accent5"/>
              </a:solidFill>
            </a:endParaRPr>
          </a:p>
          <a:p>
            <a:pPr indent="-323850" lvl="1" marL="914400" rtl="0" algn="l">
              <a:spcBef>
                <a:spcPts val="0"/>
              </a:spcBef>
              <a:spcAft>
                <a:spcPts val="0"/>
              </a:spcAft>
              <a:buSzPts val="1500"/>
              <a:buAutoNum type="alphaLcPeriod"/>
            </a:pPr>
            <a:r>
              <a:rPr lang="es" sz="1500"/>
              <a:t>T</a:t>
            </a:r>
            <a:r>
              <a:rPr lang="es" sz="1500"/>
              <a:t>erapia hormonal y calcio/vitD: sí.</a:t>
            </a:r>
            <a:endParaRPr sz="1500"/>
          </a:p>
          <a:p>
            <a:pPr indent="-323850" lvl="1" marL="914400" rtl="0" algn="l">
              <a:spcBef>
                <a:spcPts val="0"/>
              </a:spcBef>
              <a:spcAft>
                <a:spcPts val="0"/>
              </a:spcAft>
              <a:buSzPts val="1500"/>
              <a:buAutoNum type="alphaLcPeriod"/>
            </a:pPr>
            <a:r>
              <a:rPr lang="es" sz="1500"/>
              <a:t>Dieta: </a:t>
            </a:r>
            <a:r>
              <a:rPr lang="es" sz="1500"/>
              <a:t>Open Label</a:t>
            </a:r>
            <a:endParaRPr sz="1500"/>
          </a:p>
          <a:p>
            <a:pPr indent="-349250" lvl="0" marL="457200" rtl="0" algn="l">
              <a:spcBef>
                <a:spcPts val="0"/>
              </a:spcBef>
              <a:spcAft>
                <a:spcPts val="0"/>
              </a:spcAft>
              <a:buClr>
                <a:schemeClr val="accent5"/>
              </a:buClr>
              <a:buSzPts val="1900"/>
              <a:buAutoNum type="arabicPeriod" startAt="5"/>
            </a:pPr>
            <a:r>
              <a:rPr b="1" lang="es" sz="1900">
                <a:solidFill>
                  <a:schemeClr val="accent5"/>
                </a:solidFill>
              </a:rPr>
              <a:t>Sesgo del examinador</a:t>
            </a:r>
            <a:endParaRPr b="1" sz="1900">
              <a:solidFill>
                <a:schemeClr val="accent5"/>
              </a:solidFill>
            </a:endParaRPr>
          </a:p>
          <a:p>
            <a:pPr indent="-323850" lvl="1" marL="914400" rtl="0" algn="l">
              <a:spcBef>
                <a:spcPts val="0"/>
              </a:spcBef>
              <a:spcAft>
                <a:spcPts val="0"/>
              </a:spcAft>
              <a:buSzPts val="1500"/>
              <a:buAutoNum type="alphaLcPeriod"/>
            </a:pPr>
            <a:r>
              <a:rPr lang="es" sz="1500"/>
              <a:t>Terapia hormonal y calcio/vitD: no. </a:t>
            </a:r>
            <a:endParaRPr sz="1500"/>
          </a:p>
          <a:p>
            <a:pPr indent="-323850" lvl="1" marL="914400" rtl="0" algn="l">
              <a:spcBef>
                <a:spcPts val="0"/>
              </a:spcBef>
              <a:spcAft>
                <a:spcPts val="0"/>
              </a:spcAft>
              <a:buSzPts val="1500"/>
              <a:buAutoNum type="alphaLcPeriod"/>
            </a:pPr>
            <a:r>
              <a:rPr lang="es" sz="1500"/>
              <a:t>Dieta: (Open Label): sí.</a:t>
            </a:r>
            <a:endParaRPr sz="1500"/>
          </a:p>
          <a:p>
            <a:pPr indent="-349250" lvl="0" marL="457200" rtl="0" algn="l">
              <a:spcBef>
                <a:spcPts val="0"/>
              </a:spcBef>
              <a:spcAft>
                <a:spcPts val="0"/>
              </a:spcAft>
              <a:buClr>
                <a:schemeClr val="accent5"/>
              </a:buClr>
              <a:buSzPts val="1900"/>
              <a:buAutoNum type="arabicPeriod" startAt="5"/>
            </a:pPr>
            <a:r>
              <a:rPr b="1" lang="es" sz="1900">
                <a:solidFill>
                  <a:schemeClr val="accent5"/>
                </a:solidFill>
              </a:rPr>
              <a:t>Sesgo de seguimiento</a:t>
            </a:r>
            <a:endParaRPr b="1" sz="1900">
              <a:solidFill>
                <a:schemeClr val="accent5"/>
              </a:solidFill>
            </a:endParaRPr>
          </a:p>
          <a:p>
            <a:pPr indent="-323850" lvl="1" marL="914400" rtl="0" algn="l">
              <a:spcBef>
                <a:spcPts val="0"/>
              </a:spcBef>
              <a:spcAft>
                <a:spcPts val="0"/>
              </a:spcAft>
              <a:buSzPts val="1500"/>
              <a:buAutoNum type="alphaLcPeriod"/>
            </a:pPr>
            <a:r>
              <a:rPr lang="es" sz="1500"/>
              <a:t>Intención de tratar</a:t>
            </a:r>
            <a:endParaRPr sz="1500"/>
          </a:p>
          <a:p>
            <a:pPr indent="-349250" lvl="0" marL="457200" rtl="0" algn="l">
              <a:spcBef>
                <a:spcPts val="0"/>
              </a:spcBef>
              <a:spcAft>
                <a:spcPts val="0"/>
              </a:spcAft>
              <a:buClr>
                <a:schemeClr val="accent5"/>
              </a:buClr>
              <a:buSzPts val="1900"/>
              <a:buAutoNum type="arabicPeriod" startAt="5"/>
            </a:pPr>
            <a:r>
              <a:rPr b="1" lang="es" sz="1900">
                <a:solidFill>
                  <a:schemeClr val="accent5"/>
                </a:solidFill>
              </a:rPr>
              <a:t>Sesgo presupuestario</a:t>
            </a:r>
            <a:endParaRPr b="1" sz="1900">
              <a:solidFill>
                <a:schemeClr val="accent5"/>
              </a:solidFill>
            </a:endParaRPr>
          </a:p>
          <a:p>
            <a:pPr indent="-323850" lvl="1" marL="914400" rtl="0" algn="l">
              <a:spcBef>
                <a:spcPts val="0"/>
              </a:spcBef>
              <a:spcAft>
                <a:spcPts val="0"/>
              </a:spcAft>
              <a:buSzPts val="1500"/>
              <a:buAutoNum type="alphaLcPeriod"/>
            </a:pPr>
            <a:r>
              <a:rPr lang="es" sz="1500"/>
              <a:t>Financiado por </a:t>
            </a:r>
            <a:r>
              <a:rPr lang="es" sz="1500"/>
              <a:t>gobierno de EE. UU → Instituto Nacional de Salud (NIH)</a:t>
            </a:r>
            <a:endParaRPr sz="1500"/>
          </a:p>
        </p:txBody>
      </p:sp>
      <p:sp>
        <p:nvSpPr>
          <p:cNvPr id="346" name="Google Shape;346;p27"/>
          <p:cNvSpPr txBox="1"/>
          <p:nvPr/>
        </p:nvSpPr>
        <p:spPr>
          <a:xfrm>
            <a:off x="234800" y="4234050"/>
            <a:ext cx="8597400" cy="707400"/>
          </a:xfrm>
          <a:prstGeom prst="rect">
            <a:avLst/>
          </a:prstGeom>
          <a:solidFill>
            <a:srgbClr val="FCE5C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800">
                <a:solidFill>
                  <a:schemeClr val="dk2"/>
                </a:solidFill>
                <a:latin typeface="Open Sans"/>
                <a:ea typeface="Open Sans"/>
                <a:cs typeface="Open Sans"/>
                <a:sym typeface="Open Sans"/>
              </a:rPr>
              <a:t>Validez interna aceptable:</a:t>
            </a:r>
            <a:r>
              <a:rPr lang="es" sz="1800">
                <a:solidFill>
                  <a:schemeClr val="dk2"/>
                </a:solidFill>
                <a:latin typeface="Open Sans"/>
                <a:ea typeface="Open Sans"/>
                <a:cs typeface="Open Sans"/>
                <a:sym typeface="Open Sans"/>
              </a:rPr>
              <a:t> Diseño </a:t>
            </a:r>
            <a:r>
              <a:rPr lang="es" sz="1800">
                <a:solidFill>
                  <a:schemeClr val="dk2"/>
                </a:solidFill>
                <a:latin typeface="Open Sans"/>
                <a:ea typeface="Open Sans"/>
                <a:cs typeface="Open Sans"/>
                <a:sym typeface="Open Sans"/>
              </a:rPr>
              <a:t>aleatorizado</a:t>
            </a:r>
            <a:r>
              <a:rPr lang="es" sz="1800">
                <a:solidFill>
                  <a:schemeClr val="dk2"/>
                </a:solidFill>
                <a:latin typeface="Open Sans"/>
                <a:ea typeface="Open Sans"/>
                <a:cs typeface="Open Sans"/>
                <a:sym typeface="Open Sans"/>
              </a:rPr>
              <a:t>, </a:t>
            </a:r>
            <a:r>
              <a:rPr lang="es" sz="1800">
                <a:solidFill>
                  <a:schemeClr val="dk2"/>
                </a:solidFill>
                <a:latin typeface="Open Sans"/>
                <a:ea typeface="Open Sans"/>
                <a:cs typeface="Open Sans"/>
                <a:sym typeface="Open Sans"/>
              </a:rPr>
              <a:t>análisis</a:t>
            </a:r>
            <a:r>
              <a:rPr lang="es" sz="1800">
                <a:solidFill>
                  <a:schemeClr val="dk2"/>
                </a:solidFill>
                <a:latin typeface="Open Sans"/>
                <a:ea typeface="Open Sans"/>
                <a:cs typeface="Open Sans"/>
                <a:sym typeface="Open Sans"/>
              </a:rPr>
              <a:t> por </a:t>
            </a:r>
            <a:r>
              <a:rPr lang="es" sz="1800">
                <a:solidFill>
                  <a:schemeClr val="dk2"/>
                </a:solidFill>
                <a:latin typeface="Open Sans"/>
                <a:ea typeface="Open Sans"/>
                <a:cs typeface="Open Sans"/>
                <a:sym typeface="Open Sans"/>
              </a:rPr>
              <a:t>intención</a:t>
            </a:r>
            <a:r>
              <a:rPr lang="es" sz="1800">
                <a:solidFill>
                  <a:schemeClr val="dk2"/>
                </a:solidFill>
                <a:latin typeface="Open Sans"/>
                <a:ea typeface="Open Sans"/>
                <a:cs typeface="Open Sans"/>
                <a:sym typeface="Open Sans"/>
              </a:rPr>
              <a:t> de tratar y control de sesgos importantes</a:t>
            </a:r>
            <a:endParaRPr sz="1800">
              <a:solidFill>
                <a:schemeClr val="dk2"/>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0" name="Shape 350"/>
        <p:cNvGrpSpPr/>
        <p:nvPr/>
      </p:nvGrpSpPr>
      <p:grpSpPr>
        <a:xfrm>
          <a:off x="0" y="0"/>
          <a:ext cx="0" cy="0"/>
          <a:chOff x="0" y="0"/>
          <a:chExt cx="0" cy="0"/>
        </a:xfrm>
      </p:grpSpPr>
      <p:sp>
        <p:nvSpPr>
          <p:cNvPr id="351" name="Google Shape;351;p2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s"/>
              <a:t>Análisis de Validez Interna</a:t>
            </a:r>
            <a:endParaRPr/>
          </a:p>
        </p:txBody>
      </p:sp>
      <p:sp>
        <p:nvSpPr>
          <p:cNvPr id="352" name="Google Shape;352;p28"/>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Clr>
                <a:schemeClr val="dk1"/>
              </a:buClr>
              <a:buSzPct val="100000"/>
              <a:buNone/>
            </a:pPr>
            <a:r>
              <a:rPr b="1" lang="es" sz="1600"/>
              <a:t>1. ¿El desenlace primario coincide con los resultados encontrados?</a:t>
            </a:r>
            <a:endParaRPr b="1" sz="1600"/>
          </a:p>
          <a:p>
            <a:pPr indent="-331470" lvl="0" marL="342900" rtl="0" algn="l">
              <a:spcBef>
                <a:spcPts val="240"/>
              </a:spcBef>
              <a:spcAft>
                <a:spcPts val="0"/>
              </a:spcAft>
              <a:buClr>
                <a:schemeClr val="dk1"/>
              </a:buClr>
              <a:buSzPct val="100000"/>
              <a:buChar char="●"/>
            </a:pPr>
            <a:r>
              <a:rPr lang="es" sz="1200"/>
              <a:t>Desenlaces claros y explícitos en WHI (prevención de ECV, cáncer, fracturas óseas).</a:t>
            </a:r>
            <a:endParaRPr sz="1200"/>
          </a:p>
          <a:p>
            <a:pPr indent="-331470" lvl="0" marL="342900" rtl="0" algn="l">
              <a:spcBef>
                <a:spcPts val="240"/>
              </a:spcBef>
              <a:spcAft>
                <a:spcPts val="0"/>
              </a:spcAft>
              <a:buClr>
                <a:srgbClr val="000000"/>
              </a:buClr>
              <a:buSzPct val="100000"/>
              <a:buChar char="●"/>
            </a:pPr>
            <a:r>
              <a:rPr b="1" lang="es" sz="1200">
                <a:solidFill>
                  <a:srgbClr val="000000"/>
                </a:solidFill>
                <a:latin typeface="Calibri"/>
                <a:ea typeface="Calibri"/>
                <a:cs typeface="Calibri"/>
                <a:sym typeface="Calibri"/>
              </a:rPr>
              <a:t>resultados de los estudios de terapia hormonal no apoyaron su uso para la prevención de estas enfermedades</a:t>
            </a:r>
            <a:r>
              <a:rPr lang="es" sz="1200">
                <a:solidFill>
                  <a:srgbClr val="000000"/>
                </a:solidFill>
                <a:latin typeface="Calibri"/>
                <a:ea typeface="Calibri"/>
                <a:cs typeface="Calibri"/>
                <a:sym typeface="Calibri"/>
              </a:rPr>
              <a:t>, lo que está alineado con los desenlaces primarios planteados.</a:t>
            </a:r>
            <a:endParaRPr/>
          </a:p>
          <a:p>
            <a:pPr indent="0" lvl="0" marL="0" rtl="0" algn="l">
              <a:spcBef>
                <a:spcPts val="320"/>
              </a:spcBef>
              <a:spcAft>
                <a:spcPts val="0"/>
              </a:spcAft>
              <a:buClr>
                <a:schemeClr val="dk1"/>
              </a:buClr>
              <a:buSzPct val="100000"/>
              <a:buNone/>
            </a:pPr>
            <a:r>
              <a:t/>
            </a:r>
            <a:endParaRPr sz="1600"/>
          </a:p>
          <a:p>
            <a:pPr indent="0" lvl="0" marL="0" rtl="0" algn="l">
              <a:spcBef>
                <a:spcPts val="320"/>
              </a:spcBef>
              <a:spcAft>
                <a:spcPts val="0"/>
              </a:spcAft>
              <a:buClr>
                <a:schemeClr val="dk1"/>
              </a:buClr>
              <a:buSzPct val="100000"/>
              <a:buNone/>
            </a:pPr>
            <a:r>
              <a:rPr b="1" lang="es" sz="1600"/>
              <a:t>2. ¿Comparación con otros estudios?</a:t>
            </a:r>
            <a:endParaRPr b="1" sz="1600"/>
          </a:p>
          <a:p>
            <a:pPr indent="-332422" lvl="0" marL="342900" rtl="0" algn="l">
              <a:spcBef>
                <a:spcPts val="220"/>
              </a:spcBef>
              <a:spcAft>
                <a:spcPts val="0"/>
              </a:spcAft>
              <a:buClr>
                <a:schemeClr val="dk1"/>
              </a:buClr>
              <a:buSzPct val="100000"/>
              <a:buChar char="●"/>
            </a:pPr>
            <a:r>
              <a:rPr lang="es" sz="1100"/>
              <a:t>Sí. Resultados WHI contradicen estudios observacionales previos sobre terapia hormonal.</a:t>
            </a:r>
            <a:endParaRPr sz="1100"/>
          </a:p>
          <a:p>
            <a:pPr indent="-332422" lvl="0" marL="342900" rtl="0" algn="l">
              <a:spcBef>
                <a:spcPts val="220"/>
              </a:spcBef>
              <a:spcAft>
                <a:spcPts val="0"/>
              </a:spcAft>
              <a:buClr>
                <a:srgbClr val="000000"/>
              </a:buClr>
              <a:buSzPct val="100000"/>
              <a:buChar char="●"/>
            </a:pPr>
            <a:r>
              <a:rPr lang="es" sz="1100">
                <a:solidFill>
                  <a:srgbClr val="000000"/>
                </a:solidFill>
                <a:latin typeface="Calibri"/>
                <a:ea typeface="Calibri"/>
                <a:cs typeface="Calibri"/>
                <a:sym typeface="Calibri"/>
              </a:rPr>
              <a:t>se ha comparado con estudios observacionales previos que sugerían que la terapia hormonal tenía beneficios para la prevención de enfermedades crónicas. Sin embargo, los resultados del WHI contradijeron muchas de estas conclusiones observacionales, destacando la importancia de ensayos clínicos aleatorizados</a:t>
            </a:r>
            <a:r>
              <a:rPr lang="es" sz="1100"/>
              <a:t> </a:t>
            </a:r>
            <a:endParaRPr sz="1100"/>
          </a:p>
          <a:p>
            <a:pPr indent="-332422" lvl="0" marL="342900" rtl="0" algn="l">
              <a:spcBef>
                <a:spcPts val="220"/>
              </a:spcBef>
              <a:spcAft>
                <a:spcPts val="0"/>
              </a:spcAft>
              <a:buClr>
                <a:schemeClr val="dk1"/>
              </a:buClr>
              <a:buSzPct val="100000"/>
              <a:buChar char="●"/>
            </a:pPr>
            <a:r>
              <a:rPr lang="es" sz="1100"/>
              <a:t>Estudios: </a:t>
            </a:r>
            <a:r>
              <a:rPr b="1" lang="es" sz="1100"/>
              <a:t>HERS (1998), NHS (1976), MWS (1996), Framingham (1948), DOPS (1990) y ELITE (2014).</a:t>
            </a:r>
            <a:endParaRPr/>
          </a:p>
          <a:p>
            <a:pPr indent="0" lvl="0" marL="0" rtl="0" algn="l">
              <a:spcBef>
                <a:spcPts val="320"/>
              </a:spcBef>
              <a:spcAft>
                <a:spcPts val="0"/>
              </a:spcAft>
              <a:buClr>
                <a:schemeClr val="dk1"/>
              </a:buClr>
              <a:buSzPct val="100000"/>
              <a:buNone/>
            </a:pPr>
            <a:r>
              <a:t/>
            </a:r>
            <a:endParaRPr sz="1600"/>
          </a:p>
          <a:p>
            <a:pPr indent="0" lvl="0" marL="0" rtl="0" algn="l">
              <a:spcBef>
                <a:spcPts val="320"/>
              </a:spcBef>
              <a:spcAft>
                <a:spcPts val="0"/>
              </a:spcAft>
              <a:buClr>
                <a:schemeClr val="dk1"/>
              </a:buClr>
              <a:buSzPct val="100000"/>
              <a:buNone/>
            </a:pPr>
            <a:r>
              <a:rPr b="1" lang="es" sz="1600"/>
              <a:t>3. ¿Incluye un espectro adecuado de participantes?</a:t>
            </a:r>
            <a:endParaRPr/>
          </a:p>
          <a:p>
            <a:pPr indent="-327660" lvl="0" marL="342900" rtl="0" algn="l">
              <a:spcBef>
                <a:spcPts val="320"/>
              </a:spcBef>
              <a:spcAft>
                <a:spcPts val="0"/>
              </a:spcAft>
              <a:buClr>
                <a:schemeClr val="dk1"/>
              </a:buClr>
              <a:buSzPct val="100000"/>
              <a:buChar char="●"/>
            </a:pPr>
            <a:r>
              <a:rPr lang="es" sz="1600"/>
              <a:t>Mujeres postmenopáusicas (50-79 años), amplia muestra </a:t>
            </a:r>
            <a:r>
              <a:rPr lang="es" sz="1600">
                <a:solidFill>
                  <a:srgbClr val="000000"/>
                </a:solidFill>
                <a:latin typeface="Calibri"/>
                <a:ea typeface="Calibri"/>
                <a:cs typeface="Calibri"/>
                <a:sym typeface="Calibri"/>
              </a:rPr>
              <a:t>(68,132 mujeres) , </a:t>
            </a:r>
            <a:endParaRPr/>
          </a:p>
          <a:p>
            <a:pPr indent="-329565" lvl="0" marL="342900" rtl="0" algn="l">
              <a:spcBef>
                <a:spcPts val="280"/>
              </a:spcBef>
              <a:spcAft>
                <a:spcPts val="0"/>
              </a:spcAft>
              <a:buClr>
                <a:srgbClr val="000000"/>
              </a:buClr>
              <a:buSzPct val="100000"/>
              <a:buChar char="●"/>
            </a:pPr>
            <a:r>
              <a:rPr lang="es" sz="1400">
                <a:solidFill>
                  <a:srgbClr val="000000"/>
                </a:solidFill>
                <a:latin typeface="Calibri"/>
                <a:ea typeface="Calibri"/>
                <a:cs typeface="Calibri"/>
                <a:sym typeface="Calibri"/>
              </a:rPr>
              <a:t>diferentes orígenes raciales y étnicos, </a:t>
            </a:r>
            <a:endParaRPr/>
          </a:p>
          <a:p>
            <a:pPr indent="-327660" lvl="0" marL="342900" rtl="0" algn="l">
              <a:spcBef>
                <a:spcPts val="320"/>
              </a:spcBef>
              <a:spcAft>
                <a:spcPts val="1200"/>
              </a:spcAft>
              <a:buClr>
                <a:schemeClr val="dk1"/>
              </a:buClr>
              <a:buSzPct val="100000"/>
              <a:buChar char="●"/>
            </a:pPr>
            <a:r>
              <a:rPr b="1" lang="es" sz="1600"/>
              <a:t>pero</a:t>
            </a:r>
            <a:r>
              <a:rPr lang="es" sz="1600"/>
              <a:t> subgrupos como mujeres jóvenes no representados </a:t>
            </a:r>
            <a:r>
              <a:rPr lang="es" sz="1600">
                <a:solidFill>
                  <a:srgbClr val="000000"/>
                </a:solidFill>
                <a:latin typeface="Calibri"/>
                <a:ea typeface="Calibri"/>
                <a:cs typeface="Calibri"/>
                <a:sym typeface="Calibri"/>
              </a:rPr>
              <a:t>(&lt;50 años) y aquellas con menopausia prematura, no fueron adecuadamente representados</a:t>
            </a:r>
            <a:r>
              <a:rPr lang="es" sz="1600"/>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6" name="Shape 356"/>
        <p:cNvGrpSpPr/>
        <p:nvPr/>
      </p:nvGrpSpPr>
      <p:grpSpPr>
        <a:xfrm>
          <a:off x="0" y="0"/>
          <a:ext cx="0" cy="0"/>
          <a:chOff x="0" y="0"/>
          <a:chExt cx="0" cy="0"/>
        </a:xfrm>
      </p:grpSpPr>
      <p:sp>
        <p:nvSpPr>
          <p:cNvPr id="357" name="Google Shape;357;p2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s"/>
              <a:t>Análisis de Validez Interna</a:t>
            </a:r>
            <a:endParaRPr/>
          </a:p>
        </p:txBody>
      </p:sp>
      <p:sp>
        <p:nvSpPr>
          <p:cNvPr id="358" name="Google Shape;358;p29"/>
          <p:cNvSpPr txBox="1"/>
          <p:nvPr>
            <p:ph idx="1" type="body"/>
          </p:nvPr>
        </p:nvSpPr>
        <p:spPr>
          <a:xfrm>
            <a:off x="457200" y="1200150"/>
            <a:ext cx="8229600" cy="3737400"/>
          </a:xfrm>
          <a:prstGeom prst="rect">
            <a:avLst/>
          </a:prstGeom>
          <a:noFill/>
          <a:ln>
            <a:noFill/>
          </a:ln>
        </p:spPr>
        <p:txBody>
          <a:bodyPr anchorCtr="0" anchor="t" bIns="45700" lIns="91425" spcFirstLastPara="1" rIns="91425" wrap="square" tIns="45700">
            <a:normAutofit fontScale="47500" lnSpcReduction="10000"/>
          </a:bodyPr>
          <a:lstStyle/>
          <a:p>
            <a:pPr indent="0" lvl="0" marL="0" rtl="0" algn="l">
              <a:spcBef>
                <a:spcPts val="0"/>
              </a:spcBef>
              <a:spcAft>
                <a:spcPts val="0"/>
              </a:spcAft>
              <a:buClr>
                <a:schemeClr val="dk1"/>
              </a:buClr>
              <a:buSzPct val="100000"/>
              <a:buNone/>
            </a:pPr>
            <a:r>
              <a:rPr b="1" lang="es" sz="1600"/>
              <a:t>4. ¿Aleatorización adecuada?</a:t>
            </a:r>
            <a:endParaRPr/>
          </a:p>
          <a:p>
            <a:pPr indent="-320040" lvl="0" marL="342900" rtl="0" algn="l">
              <a:spcBef>
                <a:spcPts val="224"/>
              </a:spcBef>
              <a:spcAft>
                <a:spcPts val="0"/>
              </a:spcAft>
              <a:buClr>
                <a:schemeClr val="dk1"/>
              </a:buClr>
              <a:buSzPct val="100000"/>
              <a:buChar char="●"/>
            </a:pPr>
            <a:r>
              <a:rPr lang="es" sz="1600"/>
              <a:t>Aleatorización bien implementada, minimizando sesgo de selección.</a:t>
            </a:r>
            <a:endParaRPr/>
          </a:p>
          <a:p>
            <a:pPr indent="-317182" lvl="0" marL="342900" rtl="0" algn="l">
              <a:spcBef>
                <a:spcPts val="252"/>
              </a:spcBef>
              <a:spcAft>
                <a:spcPts val="0"/>
              </a:spcAft>
              <a:buClr>
                <a:srgbClr val="000000"/>
              </a:buClr>
              <a:buSzPct val="100000"/>
              <a:buChar char="●"/>
            </a:pPr>
            <a:r>
              <a:rPr lang="es" sz="1800">
                <a:solidFill>
                  <a:srgbClr val="000000"/>
                </a:solidFill>
                <a:latin typeface="Times New Roman"/>
                <a:ea typeface="Times New Roman"/>
                <a:cs typeface="Times New Roman"/>
                <a:sym typeface="Times New Roman"/>
              </a:rPr>
              <a:t>Algoritmo de bloques permutados, lo que garantiza una asignación equilibrada entre los grupos en términos de edad y clínica, minimizando el sesgo de selección</a:t>
            </a:r>
            <a:r>
              <a:rPr lang="es" sz="1050"/>
              <a:t> </a:t>
            </a:r>
            <a:r>
              <a:rPr lang="es" sz="1600"/>
              <a:t>. </a:t>
            </a:r>
            <a:endParaRPr/>
          </a:p>
          <a:p>
            <a:pPr indent="0" lvl="0" marL="0" rtl="0" algn="l">
              <a:spcBef>
                <a:spcPts val="224"/>
              </a:spcBef>
              <a:spcAft>
                <a:spcPts val="0"/>
              </a:spcAft>
              <a:buClr>
                <a:schemeClr val="dk1"/>
              </a:buClr>
              <a:buSzPct val="100000"/>
              <a:buNone/>
            </a:pPr>
            <a:r>
              <a:t/>
            </a:r>
            <a:endParaRPr b="1" sz="1600"/>
          </a:p>
          <a:p>
            <a:pPr indent="0" lvl="0" marL="0" rtl="0" algn="l">
              <a:spcBef>
                <a:spcPts val="224"/>
              </a:spcBef>
              <a:spcAft>
                <a:spcPts val="0"/>
              </a:spcAft>
              <a:buClr>
                <a:schemeClr val="dk1"/>
              </a:buClr>
              <a:buSzPct val="100000"/>
              <a:buNone/>
            </a:pPr>
            <a:r>
              <a:rPr b="1" lang="es" sz="1600"/>
              <a:t>5. ¿Se ha evitado el sesgo de expectativa?</a:t>
            </a:r>
            <a:endParaRPr b="1" sz="1600"/>
          </a:p>
          <a:p>
            <a:pPr indent="-326072" lvl="0" marL="342900" rtl="0" algn="l">
              <a:spcBef>
                <a:spcPts val="224"/>
              </a:spcBef>
              <a:spcAft>
                <a:spcPts val="0"/>
              </a:spcAft>
              <a:buClr>
                <a:schemeClr val="dk1"/>
              </a:buClr>
              <a:buSzPct val="100000"/>
              <a:buChar char="●"/>
            </a:pPr>
            <a:r>
              <a:rPr b="1" lang="es"/>
              <a:t>E</a:t>
            </a:r>
            <a:r>
              <a:rPr lang="es"/>
              <a:t>n estudios de terapia hormonal, se redujo el sesgo; en estudios abiertos, es más difícil.</a:t>
            </a:r>
            <a:endParaRPr/>
          </a:p>
          <a:p>
            <a:pPr indent="-295592" lvl="1" marL="742950" rtl="0" algn="l">
              <a:spcBef>
                <a:spcPts val="140"/>
              </a:spcBef>
              <a:spcAft>
                <a:spcPts val="0"/>
              </a:spcAft>
              <a:buClr>
                <a:srgbClr val="000000"/>
              </a:buClr>
              <a:buSzPct val="100000"/>
              <a:buChar char="○"/>
            </a:pPr>
            <a:r>
              <a:rPr lang="es" sz="1800">
                <a:solidFill>
                  <a:srgbClr val="000000"/>
                </a:solidFill>
                <a:latin typeface="Calibri"/>
                <a:ea typeface="Calibri"/>
                <a:cs typeface="Calibri"/>
                <a:sym typeface="Calibri"/>
              </a:rPr>
              <a:t>Diseño de algunos subestudios fue open label (por ejemplo, el de dieta baja en grasas), que introduce sesgo de expectativa (tanto en los participantes como en los investigadores)</a:t>
            </a:r>
            <a:endParaRPr sz="1800"/>
          </a:p>
          <a:p>
            <a:pPr indent="0" lvl="0" marL="0" rtl="0" algn="l">
              <a:spcBef>
                <a:spcPts val="224"/>
              </a:spcBef>
              <a:spcAft>
                <a:spcPts val="0"/>
              </a:spcAft>
              <a:buClr>
                <a:schemeClr val="dk1"/>
              </a:buClr>
              <a:buSzPct val="100000"/>
              <a:buNone/>
            </a:pPr>
            <a:r>
              <a:t/>
            </a:r>
            <a:endParaRPr b="1" sz="1600"/>
          </a:p>
          <a:p>
            <a:pPr indent="0" lvl="0" marL="0" rtl="0" algn="l">
              <a:spcBef>
                <a:spcPts val="224"/>
              </a:spcBef>
              <a:spcAft>
                <a:spcPts val="0"/>
              </a:spcAft>
              <a:buClr>
                <a:schemeClr val="dk1"/>
              </a:buClr>
              <a:buSzPct val="100000"/>
              <a:buNone/>
            </a:pPr>
            <a:r>
              <a:rPr b="1" lang="es" sz="1600"/>
              <a:t>6. Sesgos adicionales:</a:t>
            </a:r>
            <a:endParaRPr/>
          </a:p>
          <a:p>
            <a:pPr indent="-320040" lvl="0" marL="342900" rtl="0" algn="l">
              <a:spcBef>
                <a:spcPts val="252"/>
              </a:spcBef>
              <a:spcAft>
                <a:spcPts val="0"/>
              </a:spcAft>
              <a:buClr>
                <a:schemeClr val="dk1"/>
              </a:buClr>
              <a:buSzPct val="100000"/>
              <a:buChar char="●"/>
            </a:pPr>
            <a:r>
              <a:rPr lang="es" sz="1600"/>
              <a:t>Sesgo de ejecución: </a:t>
            </a:r>
            <a:r>
              <a:rPr lang="es" sz="1800">
                <a:solidFill>
                  <a:srgbClr val="000000"/>
                </a:solidFill>
                <a:latin typeface="Times New Roman"/>
                <a:ea typeface="Times New Roman"/>
                <a:cs typeface="Times New Roman"/>
                <a:sym typeface="Times New Roman"/>
              </a:rPr>
              <a:t>sesgo de ejecución fue abordado mediante la capacitación de los investigadores para garantizar la consistencia en la recolección de datos, y se realizaron revisiones ciegas de los expedientes médicos para confirmar los eventos clínicos</a:t>
            </a:r>
            <a:r>
              <a:rPr lang="es" sz="1050"/>
              <a:t> .</a:t>
            </a:r>
            <a:endParaRPr sz="1600"/>
          </a:p>
          <a:p>
            <a:pPr indent="-320040" lvl="0" marL="342900" rtl="0" algn="l">
              <a:spcBef>
                <a:spcPts val="224"/>
              </a:spcBef>
              <a:spcAft>
                <a:spcPts val="0"/>
              </a:spcAft>
              <a:buClr>
                <a:schemeClr val="dk1"/>
              </a:buClr>
              <a:buSzPct val="100000"/>
              <a:buChar char="●"/>
            </a:pPr>
            <a:r>
              <a:rPr lang="es" sz="1600"/>
              <a:t>Sesgo de adherencia variable en tratamientos. </a:t>
            </a:r>
            <a:endParaRPr/>
          </a:p>
          <a:p>
            <a:pPr indent="-265747" lvl="1" marL="742950" rtl="0" algn="l">
              <a:spcBef>
                <a:spcPts val="196"/>
              </a:spcBef>
              <a:spcAft>
                <a:spcPts val="0"/>
              </a:spcAft>
              <a:buClr>
                <a:srgbClr val="000000"/>
              </a:buClr>
              <a:buSzPct val="100000"/>
              <a:buChar char="○"/>
            </a:pPr>
            <a:r>
              <a:rPr lang="es" sz="1400">
                <a:solidFill>
                  <a:srgbClr val="000000"/>
                </a:solidFill>
                <a:latin typeface="Calibri"/>
                <a:ea typeface="Calibri"/>
                <a:cs typeface="Calibri"/>
                <a:sym typeface="Calibri"/>
              </a:rPr>
              <a:t>Uno de los desafíos fue la adherencia al tratamiento, especialmente en el subestudio de dieta, donde muchas participantes tuvieron dificultades para seguir el régimen alimentario. </a:t>
            </a:r>
            <a:endParaRPr/>
          </a:p>
          <a:p>
            <a:pPr indent="-265747" lvl="1" marL="742950" rtl="0" algn="l">
              <a:spcBef>
                <a:spcPts val="196"/>
              </a:spcBef>
              <a:spcAft>
                <a:spcPts val="0"/>
              </a:spcAft>
              <a:buClr>
                <a:srgbClr val="000000"/>
              </a:buClr>
              <a:buSzPct val="100000"/>
              <a:buChar char="○"/>
            </a:pPr>
            <a:r>
              <a:rPr lang="es" sz="1400">
                <a:solidFill>
                  <a:srgbClr val="000000"/>
                </a:solidFill>
                <a:latin typeface="Calibri"/>
                <a:ea typeface="Calibri"/>
                <a:cs typeface="Calibri"/>
                <a:sym typeface="Calibri"/>
              </a:rPr>
              <a:t>en el subgrupo de terapia hormonal, algunas participantes suspendieron el tratamiento antes de lo planeado debido a efectos secundarios </a:t>
            </a:r>
            <a:endParaRPr/>
          </a:p>
          <a:p>
            <a:pPr indent="-260032" lvl="1" marL="742950" rtl="0" algn="l">
              <a:spcBef>
                <a:spcPts val="252"/>
              </a:spcBef>
              <a:spcAft>
                <a:spcPts val="0"/>
              </a:spcAft>
              <a:buClr>
                <a:srgbClr val="000000"/>
              </a:buClr>
              <a:buSzPct val="100000"/>
              <a:buChar char="○"/>
            </a:pPr>
            <a:r>
              <a:rPr lang="es" sz="1800">
                <a:solidFill>
                  <a:srgbClr val="000000"/>
                </a:solidFill>
                <a:latin typeface="Times New Roman"/>
                <a:ea typeface="Times New Roman"/>
                <a:cs typeface="Times New Roman"/>
                <a:sym typeface="Times New Roman"/>
              </a:rPr>
              <a:t>Se realizó un seguimiento de la adherencia mediante recuento de pastillas y pesaje de botellas. Esto permitió monitorear de cerca el cumplimiento de las participantes, lo que mejoró la precisión del estudio.</a:t>
            </a:r>
            <a:endParaRPr sz="1400">
              <a:solidFill>
                <a:srgbClr val="000000"/>
              </a:solidFill>
              <a:latin typeface="Calibri"/>
              <a:ea typeface="Calibri"/>
              <a:cs typeface="Calibri"/>
              <a:sym typeface="Calibri"/>
            </a:endParaRPr>
          </a:p>
          <a:p>
            <a:pPr indent="-320040" lvl="0" marL="342900" rtl="0" algn="l">
              <a:spcBef>
                <a:spcPts val="224"/>
              </a:spcBef>
              <a:spcAft>
                <a:spcPts val="0"/>
              </a:spcAft>
              <a:buClr>
                <a:schemeClr val="dk1"/>
              </a:buClr>
              <a:buSzPct val="100000"/>
              <a:buChar char="●"/>
            </a:pPr>
            <a:r>
              <a:rPr lang="es" sz="1600"/>
              <a:t>Sesgo del examinador: presente en estudios abiertos (dieta) </a:t>
            </a:r>
            <a:endParaRPr/>
          </a:p>
          <a:p>
            <a:pPr indent="-265747" lvl="1" marL="742950" rtl="0" algn="l">
              <a:spcBef>
                <a:spcPts val="196"/>
              </a:spcBef>
              <a:spcAft>
                <a:spcPts val="0"/>
              </a:spcAft>
              <a:buClr>
                <a:srgbClr val="000000"/>
              </a:buClr>
              <a:buSzPct val="100000"/>
              <a:buChar char="○"/>
            </a:pPr>
            <a:r>
              <a:rPr lang="es" sz="1400">
                <a:solidFill>
                  <a:srgbClr val="000000"/>
                </a:solidFill>
                <a:latin typeface="Calibri"/>
                <a:ea typeface="Calibri"/>
                <a:cs typeface="Calibri"/>
                <a:sym typeface="Calibri"/>
              </a:rPr>
              <a:t>investigadores podían tener expectativas o interpretaciones influenciadas por el conocimiento de los grupos de tratamiento</a:t>
            </a:r>
            <a:r>
              <a:rPr lang="es" sz="650"/>
              <a:t> </a:t>
            </a:r>
            <a:endParaRPr sz="1200"/>
          </a:p>
          <a:p>
            <a:pPr indent="-320040" lvl="0" marL="342900" rtl="0" algn="l">
              <a:spcBef>
                <a:spcPts val="224"/>
              </a:spcBef>
              <a:spcAft>
                <a:spcPts val="0"/>
              </a:spcAft>
              <a:buClr>
                <a:schemeClr val="dk1"/>
              </a:buClr>
              <a:buSzPct val="100000"/>
              <a:buChar char="●"/>
            </a:pPr>
            <a:r>
              <a:rPr lang="es" sz="1600"/>
              <a:t>Sesgo de seguimiento: análisis ITT mitiga el impacto de la pérdida de seguimiento.</a:t>
            </a:r>
            <a:endParaRPr sz="1600"/>
          </a:p>
          <a:p>
            <a:pPr indent="-270033" lvl="1" marL="742950" rtl="0" algn="l">
              <a:spcBef>
                <a:spcPts val="154"/>
              </a:spcBef>
              <a:spcAft>
                <a:spcPts val="0"/>
              </a:spcAft>
              <a:buClr>
                <a:srgbClr val="000000"/>
              </a:buClr>
              <a:buSzPct val="100000"/>
              <a:buChar char="○"/>
            </a:pPr>
            <a:r>
              <a:rPr lang="es" sz="1100">
                <a:solidFill>
                  <a:srgbClr val="000000"/>
                </a:solidFill>
                <a:latin typeface="Calibri"/>
                <a:ea typeface="Calibri"/>
                <a:cs typeface="Calibri"/>
                <a:sym typeface="Calibri"/>
              </a:rPr>
              <a:t>el análisis por intención de tratar (ITT) utilizado ayuda a mitigar este sesgo, ya que incluye en el análisis a todas las participantes, independientemente de si completaron el tratamiento o no</a:t>
            </a:r>
            <a:r>
              <a:rPr lang="es" sz="1100"/>
              <a:t> </a:t>
            </a:r>
            <a:endParaRPr/>
          </a:p>
          <a:p>
            <a:pPr indent="-321468" lvl="0" marL="342900" rtl="0" algn="l">
              <a:spcBef>
                <a:spcPts val="252"/>
              </a:spcBef>
              <a:spcAft>
                <a:spcPts val="0"/>
              </a:spcAft>
              <a:buClr>
                <a:schemeClr val="dk1"/>
              </a:buClr>
              <a:buSzPct val="100000"/>
              <a:buChar char="●"/>
            </a:pPr>
            <a:r>
              <a:rPr lang="es" sz="1500"/>
              <a:t>Sesgo presupuestario: </a:t>
            </a:r>
            <a:r>
              <a:rPr lang="es" sz="1800">
                <a:solidFill>
                  <a:srgbClr val="000000"/>
                </a:solidFill>
                <a:latin typeface="Calibri"/>
                <a:ea typeface="Calibri"/>
                <a:cs typeface="Calibri"/>
                <a:sym typeface="Calibri"/>
              </a:rPr>
              <a:t>fue financiado por el gobierno de EE. UU. a través del Instituto Nacional de Salud (NIH), lo que reduce la posibilidad de sesgo presupuestario </a:t>
            </a:r>
            <a:endParaRPr sz="1500"/>
          </a:p>
          <a:p>
            <a:pPr indent="-271780" lvl="0" marL="342900" rtl="0" algn="l">
              <a:spcBef>
                <a:spcPts val="224"/>
              </a:spcBef>
              <a:spcAft>
                <a:spcPts val="1200"/>
              </a:spcAft>
              <a:buClr>
                <a:schemeClr val="dk1"/>
              </a:buClr>
              <a:buSzPct val="100000"/>
              <a:buNone/>
            </a:pPr>
            <a:r>
              <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2" name="Shape 362"/>
        <p:cNvGrpSpPr/>
        <p:nvPr/>
      </p:nvGrpSpPr>
      <p:grpSpPr>
        <a:xfrm>
          <a:off x="0" y="0"/>
          <a:ext cx="0" cy="0"/>
          <a:chOff x="0" y="0"/>
          <a:chExt cx="0" cy="0"/>
        </a:xfrm>
      </p:grpSpPr>
      <p:sp>
        <p:nvSpPr>
          <p:cNvPr id="363" name="Google Shape;363;p3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64" name="Google Shape;364;p30"/>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s"/>
              <a:t>En resumen:</a:t>
            </a:r>
            <a:endParaRPr/>
          </a:p>
          <a:p>
            <a:pPr indent="-342900" lvl="0" marL="342900" rtl="0" algn="l">
              <a:spcBef>
                <a:spcPts val="360"/>
              </a:spcBef>
              <a:spcAft>
                <a:spcPts val="0"/>
              </a:spcAft>
              <a:buClr>
                <a:srgbClr val="000000"/>
              </a:buClr>
              <a:buSzPts val="1800"/>
              <a:buChar char="●"/>
            </a:pPr>
            <a:r>
              <a:rPr b="1" lang="es" sz="1800">
                <a:solidFill>
                  <a:srgbClr val="000000"/>
                </a:solidFill>
                <a:latin typeface="Calibri"/>
                <a:ea typeface="Calibri"/>
                <a:cs typeface="Calibri"/>
                <a:sym typeface="Calibri"/>
              </a:rPr>
              <a:t>buena validez interna</a:t>
            </a:r>
            <a:r>
              <a:rPr lang="es" sz="1800">
                <a:solidFill>
                  <a:srgbClr val="000000"/>
                </a:solidFill>
                <a:latin typeface="Calibri"/>
                <a:ea typeface="Calibri"/>
                <a:cs typeface="Calibri"/>
                <a:sym typeface="Calibri"/>
              </a:rPr>
              <a:t> en general:</a:t>
            </a:r>
            <a:endParaRPr/>
          </a:p>
          <a:p>
            <a:pPr indent="-285750" lvl="1" marL="742950" rtl="0" algn="l">
              <a:spcBef>
                <a:spcPts val="280"/>
              </a:spcBef>
              <a:spcAft>
                <a:spcPts val="0"/>
              </a:spcAft>
              <a:buClr>
                <a:srgbClr val="000000"/>
              </a:buClr>
              <a:buSzPts val="1400"/>
              <a:buChar char="○"/>
            </a:pPr>
            <a:r>
              <a:rPr lang="es" sz="1400">
                <a:solidFill>
                  <a:srgbClr val="000000"/>
                </a:solidFill>
                <a:latin typeface="Calibri"/>
                <a:ea typeface="Calibri"/>
                <a:cs typeface="Calibri"/>
                <a:sym typeface="Calibri"/>
              </a:rPr>
              <a:t>diseño aleatorizado, </a:t>
            </a:r>
            <a:endParaRPr/>
          </a:p>
          <a:p>
            <a:pPr indent="-285750" lvl="1" marL="742950" rtl="0" algn="l">
              <a:spcBef>
                <a:spcPts val="280"/>
              </a:spcBef>
              <a:spcAft>
                <a:spcPts val="0"/>
              </a:spcAft>
              <a:buClr>
                <a:srgbClr val="000000"/>
              </a:buClr>
              <a:buSzPts val="1400"/>
              <a:buChar char="○"/>
            </a:pPr>
            <a:r>
              <a:rPr lang="es" sz="1400">
                <a:solidFill>
                  <a:srgbClr val="000000"/>
                </a:solidFill>
                <a:latin typeface="Calibri"/>
                <a:ea typeface="Calibri"/>
                <a:cs typeface="Calibri"/>
                <a:sym typeface="Calibri"/>
              </a:rPr>
              <a:t>análisis por intención de tratar y </a:t>
            </a:r>
            <a:endParaRPr/>
          </a:p>
          <a:p>
            <a:pPr indent="-285750" lvl="1" marL="742950" rtl="0" algn="l">
              <a:spcBef>
                <a:spcPts val="280"/>
              </a:spcBef>
              <a:spcAft>
                <a:spcPts val="1200"/>
              </a:spcAft>
              <a:buClr>
                <a:srgbClr val="000000"/>
              </a:buClr>
              <a:buSzPts val="1400"/>
              <a:buChar char="○"/>
            </a:pPr>
            <a:r>
              <a:rPr lang="es" sz="1400">
                <a:solidFill>
                  <a:srgbClr val="000000"/>
                </a:solidFill>
                <a:latin typeface="Calibri"/>
                <a:ea typeface="Calibri"/>
                <a:cs typeface="Calibri"/>
                <a:sym typeface="Calibri"/>
              </a:rPr>
              <a:t>control de varios sesgos importantes.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Validez externa: Extrapolación a la población</a:t>
            </a:r>
            <a:endParaRPr/>
          </a:p>
        </p:txBody>
      </p:sp>
      <p:sp>
        <p:nvSpPr>
          <p:cNvPr id="370" name="Google Shape;370;p3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600"/>
              <a:buFont typeface="Arial"/>
              <a:buNone/>
            </a:pPr>
            <a:r>
              <a:rPr b="1" lang="es" sz="1600"/>
              <a:t>1. ¿Es aplicable a otras poblaciones?</a:t>
            </a:r>
            <a:endParaRPr b="1" sz="1600"/>
          </a:p>
          <a:p>
            <a:pPr indent="-342900" lvl="0" marL="342900" rtl="0" algn="l">
              <a:spcBef>
                <a:spcPts val="320"/>
              </a:spcBef>
              <a:spcAft>
                <a:spcPts val="0"/>
              </a:spcAft>
              <a:buClr>
                <a:schemeClr val="dk1"/>
              </a:buClr>
              <a:buSzPts val="1600"/>
              <a:buChar char="●"/>
            </a:pPr>
            <a:r>
              <a:rPr lang="es" sz="1600"/>
              <a:t>Principalmente mujeres blancas posmenopáusicas de EE. UU, lo que limita la extrapolación a otras etnias </a:t>
            </a:r>
            <a:r>
              <a:rPr b="1" lang="es" sz="1600"/>
              <a:t>→</a:t>
            </a:r>
            <a:r>
              <a:rPr lang="es" sz="1600"/>
              <a:t> sobrerrepresentación de población caucásica (84.4%)</a:t>
            </a:r>
            <a:endParaRPr sz="1600"/>
          </a:p>
          <a:p>
            <a:pPr indent="-184150" lvl="1" marL="742950" rtl="0" algn="l">
              <a:spcBef>
                <a:spcPts val="320"/>
              </a:spcBef>
              <a:spcAft>
                <a:spcPts val="0"/>
              </a:spcAft>
              <a:buClr>
                <a:schemeClr val="dk1"/>
              </a:buClr>
              <a:buSzPts val="1600"/>
              <a:buFont typeface="Arial"/>
              <a:buNone/>
            </a:pPr>
            <a:r>
              <a:t/>
            </a:r>
            <a:endParaRPr sz="1600"/>
          </a:p>
          <a:p>
            <a:pPr indent="0" lvl="0" marL="0" rtl="0" algn="l">
              <a:spcBef>
                <a:spcPts val="320"/>
              </a:spcBef>
              <a:spcAft>
                <a:spcPts val="0"/>
              </a:spcAft>
              <a:buClr>
                <a:schemeClr val="dk1"/>
              </a:buClr>
              <a:buSzPts val="1600"/>
              <a:buFont typeface="Arial"/>
              <a:buNone/>
            </a:pPr>
            <a:r>
              <a:rPr b="1" lang="es" sz="1600"/>
              <a:t>2. ¿Representa adecuadamente a los pacientes?</a:t>
            </a:r>
            <a:endParaRPr b="1" sz="1600"/>
          </a:p>
          <a:p>
            <a:pPr indent="-342900" lvl="0" marL="342900" rtl="0" algn="l">
              <a:spcBef>
                <a:spcPts val="320"/>
              </a:spcBef>
              <a:spcAft>
                <a:spcPts val="1200"/>
              </a:spcAft>
              <a:buClr>
                <a:schemeClr val="dk1"/>
              </a:buClr>
              <a:buSzPts val="1600"/>
              <a:buChar char="●"/>
            </a:pPr>
            <a:r>
              <a:rPr lang="es" sz="1600"/>
              <a:t>Subgrupos no representados: mujeres jóvenes o con menopausia prematura.</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2"/>
          <p:cNvSpPr txBox="1"/>
          <p:nvPr>
            <p:ph type="title"/>
          </p:nvPr>
        </p:nvSpPr>
        <p:spPr>
          <a:xfrm>
            <a:off x="320050" y="1629750"/>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a:t>Aplicación clínica, conclusión y discusión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1" name="Google Shape;81;p15"/>
          <p:cNvPicPr preferRelativeResize="0"/>
          <p:nvPr/>
        </p:nvPicPr>
        <p:blipFill rotWithShape="1">
          <a:blip r:embed="rId3">
            <a:alphaModFix/>
          </a:blip>
          <a:srcRect b="0" l="0" r="0" t="14354"/>
          <a:stretch/>
        </p:blipFill>
        <p:spPr>
          <a:xfrm>
            <a:off x="0" y="628199"/>
            <a:ext cx="9144000" cy="36163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3"/>
          <p:cNvSpPr txBox="1"/>
          <p:nvPr>
            <p:ph type="title"/>
          </p:nvPr>
        </p:nvSpPr>
        <p:spPr>
          <a:xfrm>
            <a:off x="311700" y="23115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APLICACIÓN CLÍNICA</a:t>
            </a:r>
            <a:endParaRPr/>
          </a:p>
          <a:p>
            <a:pPr indent="0" lvl="0" marL="0" rtl="0" algn="l">
              <a:spcBef>
                <a:spcPts val="0"/>
              </a:spcBef>
              <a:spcAft>
                <a:spcPts val="0"/>
              </a:spcAft>
              <a:buNone/>
            </a:pPr>
            <a:r>
              <a:t/>
            </a:r>
            <a:endParaRPr/>
          </a:p>
        </p:txBody>
      </p:sp>
      <p:sp>
        <p:nvSpPr>
          <p:cNvPr id="381" name="Google Shape;381;p33"/>
          <p:cNvSpPr txBox="1"/>
          <p:nvPr/>
        </p:nvSpPr>
        <p:spPr>
          <a:xfrm>
            <a:off x="311700" y="938550"/>
            <a:ext cx="8520600" cy="3931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b="1" lang="es" sz="1800"/>
              <a:t>Nueva evidencia en contradicción con estudios observacionales previos:</a:t>
            </a:r>
            <a:endParaRPr b="1" sz="1800"/>
          </a:p>
          <a:p>
            <a:pPr indent="0" lvl="0" marL="914400" rtl="0" algn="l">
              <a:lnSpc>
                <a:spcPct val="115000"/>
              </a:lnSpc>
              <a:spcBef>
                <a:spcPts val="0"/>
              </a:spcBef>
              <a:spcAft>
                <a:spcPts val="0"/>
              </a:spcAft>
              <a:buNone/>
            </a:pPr>
            <a:r>
              <a:rPr lang="es" sz="1800"/>
              <a:t>WHI - </a:t>
            </a:r>
            <a:r>
              <a:rPr b="1" lang="es" sz="1800"/>
              <a:t>Sin evidencia para apoyar uso rutinario </a:t>
            </a:r>
            <a:r>
              <a:rPr lang="es" sz="1800"/>
              <a:t>de terapia hormonal basada en estrógenos ± acetato de medroxiprogesterona en mujeres postmenopáusicas.</a:t>
            </a:r>
            <a:endParaRPr sz="1800"/>
          </a:p>
          <a:p>
            <a:pPr indent="-342900" lvl="0" marL="457200" rtl="0" algn="l">
              <a:lnSpc>
                <a:spcPct val="115000"/>
              </a:lnSpc>
              <a:spcBef>
                <a:spcPts val="0"/>
              </a:spcBef>
              <a:spcAft>
                <a:spcPts val="0"/>
              </a:spcAft>
              <a:buSzPts val="1800"/>
              <a:buChar char="-"/>
            </a:pPr>
            <a:r>
              <a:rPr lang="es" sz="1800"/>
              <a:t>No se logra demostrar ventajas de suplementación de calcio/vitamina D y dieta baja en grasas en mujeres postmenopáusicas, en relación a </a:t>
            </a:r>
            <a:r>
              <a:rPr i="1" lang="es" sz="1800"/>
              <a:t>outcomes</a:t>
            </a:r>
            <a:r>
              <a:rPr lang="es" sz="1800"/>
              <a:t> evaluados (fractura de cadera e incidencia de cáncer de mama/colorrectal).</a:t>
            </a:r>
            <a:endParaRPr sz="1800"/>
          </a:p>
          <a:p>
            <a:pPr indent="-342900" lvl="0" marL="457200" rtl="0" algn="l">
              <a:lnSpc>
                <a:spcPct val="115000"/>
              </a:lnSpc>
              <a:spcBef>
                <a:spcPts val="0"/>
              </a:spcBef>
              <a:spcAft>
                <a:spcPts val="0"/>
              </a:spcAft>
              <a:buSzPts val="1800"/>
              <a:buChar char="-"/>
            </a:pPr>
            <a:r>
              <a:rPr lang="es" sz="1800"/>
              <a:t>Surge como hallazgo secundario, rol potencial de dieta baja en grasas para reducir mortalidad por cáncer de mama (</a:t>
            </a:r>
            <a:r>
              <a:rPr i="1" lang="es" sz="1800"/>
              <a:t>outcome</a:t>
            </a:r>
            <a:r>
              <a:rPr lang="es" sz="1800"/>
              <a:t> secundario).</a:t>
            </a:r>
            <a:endParaRPr sz="1800"/>
          </a:p>
          <a:p>
            <a:pPr indent="0" lvl="0" marL="457200" rtl="0" algn="l">
              <a:lnSpc>
                <a:spcPct val="115000"/>
              </a:lnSpc>
              <a:spcBef>
                <a:spcPts val="0"/>
              </a:spcBef>
              <a:spcAft>
                <a:spcPts val="0"/>
              </a:spcAft>
              <a:buNone/>
            </a:pPr>
            <a:r>
              <a:rPr lang="es" sz="1800"/>
              <a:t>	</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4"/>
          <p:cNvSpPr txBox="1"/>
          <p:nvPr>
            <p:ph type="title"/>
          </p:nvPr>
        </p:nvSpPr>
        <p:spPr>
          <a:xfrm>
            <a:off x="311700" y="23115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CONCLUSIONES</a:t>
            </a:r>
            <a:endParaRPr/>
          </a:p>
          <a:p>
            <a:pPr indent="0" lvl="0" marL="0" rtl="0" algn="l">
              <a:spcBef>
                <a:spcPts val="0"/>
              </a:spcBef>
              <a:spcAft>
                <a:spcPts val="0"/>
              </a:spcAft>
              <a:buNone/>
            </a:pPr>
            <a:r>
              <a:t/>
            </a:r>
            <a:endParaRPr/>
          </a:p>
        </p:txBody>
      </p:sp>
      <p:sp>
        <p:nvSpPr>
          <p:cNvPr id="387" name="Google Shape;387;p34"/>
          <p:cNvSpPr txBox="1"/>
          <p:nvPr/>
        </p:nvSpPr>
        <p:spPr>
          <a:xfrm>
            <a:off x="311700" y="938550"/>
            <a:ext cx="8520600" cy="3931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s" sz="1800"/>
              <a:t>WHI no apoyó la terapia hormonal con EEC oral + AMP o solo EEC (en aquellas pacientes con histerectomía previa) para </a:t>
            </a:r>
            <a:r>
              <a:rPr b="1" lang="es" sz="1800"/>
              <a:t>prevenir enfermedades cardiovasculares</a:t>
            </a:r>
            <a:r>
              <a:rPr lang="es" sz="1800"/>
              <a:t> u </a:t>
            </a:r>
            <a:r>
              <a:rPr b="1" lang="es" sz="1800"/>
              <a:t>otras enfermedades crónicas</a:t>
            </a:r>
            <a:r>
              <a:rPr lang="es" sz="1800"/>
              <a:t>.</a:t>
            </a:r>
            <a:endParaRPr sz="1800"/>
          </a:p>
          <a:p>
            <a:pPr indent="-342900" lvl="0" marL="457200" rtl="0" algn="l">
              <a:lnSpc>
                <a:spcPct val="115000"/>
              </a:lnSpc>
              <a:spcBef>
                <a:spcPts val="0"/>
              </a:spcBef>
              <a:spcAft>
                <a:spcPts val="0"/>
              </a:spcAft>
              <a:buSzPts val="1800"/>
              <a:buChar char="-"/>
            </a:pPr>
            <a:r>
              <a:rPr lang="es" sz="1800"/>
              <a:t>No respalda suplementación rutinaria con calcio/vitamina D para mujeres menopáusicas para </a:t>
            </a:r>
            <a:r>
              <a:rPr b="1" lang="es" sz="1800"/>
              <a:t>prevención de fracturas.</a:t>
            </a:r>
            <a:endParaRPr b="1" sz="1800"/>
          </a:p>
          <a:p>
            <a:pPr indent="-342900" lvl="0" marL="457200" rtl="0" algn="l">
              <a:lnSpc>
                <a:spcPct val="115000"/>
              </a:lnSpc>
              <a:spcBef>
                <a:spcPts val="0"/>
              </a:spcBef>
              <a:spcAft>
                <a:spcPts val="0"/>
              </a:spcAft>
              <a:buSzPts val="1800"/>
              <a:buChar char="-"/>
            </a:pPr>
            <a:r>
              <a:rPr lang="es" sz="1800"/>
              <a:t>Tampoco una dieta baja en grasas para</a:t>
            </a:r>
            <a:r>
              <a:rPr b="1" lang="es" sz="1800"/>
              <a:t> prevenir el cáncer de mama</a:t>
            </a:r>
            <a:r>
              <a:rPr lang="es" sz="1800"/>
              <a:t> o </a:t>
            </a:r>
            <a:r>
              <a:rPr b="1" lang="es" sz="1800"/>
              <a:t>colorrectal.</a:t>
            </a:r>
            <a:endParaRPr b="1" sz="1800"/>
          </a:p>
          <a:p>
            <a:pPr indent="0" lvl="0" marL="457200" rtl="0" algn="l">
              <a:spcBef>
                <a:spcPts val="1200"/>
              </a:spcBef>
              <a:spcAft>
                <a:spcPts val="0"/>
              </a:spcAft>
              <a:buNone/>
            </a:pPr>
            <a:r>
              <a:rPr lang="es" sz="1800"/>
              <a:t>	</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5"/>
          <p:cNvSpPr txBox="1"/>
          <p:nvPr>
            <p:ph idx="1" type="body"/>
          </p:nvPr>
        </p:nvSpPr>
        <p:spPr>
          <a:xfrm>
            <a:off x="311700" y="891825"/>
            <a:ext cx="8520600" cy="4251600"/>
          </a:xfrm>
          <a:prstGeom prst="rect">
            <a:avLst/>
          </a:prstGeom>
        </p:spPr>
        <p:txBody>
          <a:bodyPr anchorCtr="0" anchor="t" bIns="91425" lIns="91425" spcFirstLastPara="1" rIns="91425" wrap="square" tIns="91425">
            <a:noAutofit/>
          </a:bodyPr>
          <a:lstStyle/>
          <a:p>
            <a:pPr indent="-336550" lvl="0" marL="457200" rtl="0" algn="just">
              <a:lnSpc>
                <a:spcPct val="115000"/>
              </a:lnSpc>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Reportes de raza/etnia fueron por</a:t>
            </a:r>
            <a:r>
              <a:rPr b="1" lang="es" sz="1700">
                <a:solidFill>
                  <a:srgbClr val="000000"/>
                </a:solidFill>
                <a:latin typeface="Arial"/>
                <a:ea typeface="Arial"/>
                <a:cs typeface="Arial"/>
                <a:sym typeface="Arial"/>
              </a:rPr>
              <a:t> autoidentificación</a:t>
            </a:r>
            <a:br>
              <a:rPr lang="es" sz="1700">
                <a:solidFill>
                  <a:srgbClr val="000000"/>
                </a:solidFill>
                <a:latin typeface="Arial"/>
                <a:ea typeface="Arial"/>
                <a:cs typeface="Arial"/>
                <a:sym typeface="Arial"/>
              </a:rPr>
            </a:br>
            <a:r>
              <a:rPr lang="es" sz="1700">
                <a:solidFill>
                  <a:srgbClr val="000000"/>
                </a:solidFill>
                <a:latin typeface="Arial"/>
                <a:ea typeface="Arial"/>
                <a:cs typeface="Arial"/>
                <a:sym typeface="Arial"/>
              </a:rPr>
              <a:t>	Baja </a:t>
            </a:r>
            <a:r>
              <a:rPr lang="es" sz="1700">
                <a:solidFill>
                  <a:srgbClr val="000000"/>
                </a:solidFill>
                <a:latin typeface="Arial"/>
                <a:ea typeface="Arial"/>
                <a:cs typeface="Arial"/>
                <a:sym typeface="Arial"/>
              </a:rPr>
              <a:t>representatividad de hispanos y asiáticos</a:t>
            </a:r>
            <a:endParaRPr sz="1700">
              <a:solidFill>
                <a:srgbClr val="000000"/>
              </a:solidFill>
              <a:latin typeface="Arial"/>
              <a:ea typeface="Arial"/>
              <a:cs typeface="Arial"/>
              <a:sym typeface="Arial"/>
            </a:endParaRPr>
          </a:p>
          <a:p>
            <a:pPr indent="-336550" lvl="0" marL="457200" rtl="0" algn="just">
              <a:lnSpc>
                <a:spcPct val="115000"/>
              </a:lnSpc>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Mayor número (N) de pacientes en los estudios observacionales, que en los estudios </a:t>
            </a:r>
            <a:r>
              <a:rPr lang="es" sz="1700">
                <a:solidFill>
                  <a:srgbClr val="000000"/>
                </a:solidFill>
                <a:latin typeface="Arial"/>
                <a:ea typeface="Arial"/>
                <a:cs typeface="Arial"/>
                <a:sym typeface="Arial"/>
              </a:rPr>
              <a:t>clínicos</a:t>
            </a:r>
            <a:r>
              <a:rPr lang="es" sz="1700">
                <a:solidFill>
                  <a:srgbClr val="000000"/>
                </a:solidFill>
                <a:latin typeface="Arial"/>
                <a:ea typeface="Arial"/>
                <a:cs typeface="Arial"/>
                <a:sym typeface="Arial"/>
              </a:rPr>
              <a:t> aleatorizados.</a:t>
            </a:r>
            <a:endParaRPr sz="1700">
              <a:solidFill>
                <a:srgbClr val="000000"/>
              </a:solidFill>
              <a:latin typeface="Arial"/>
              <a:ea typeface="Arial"/>
              <a:cs typeface="Arial"/>
              <a:sym typeface="Arial"/>
            </a:endParaRPr>
          </a:p>
          <a:p>
            <a:pPr indent="-336550" lvl="0" marL="457200" rtl="0" algn="just">
              <a:lnSpc>
                <a:spcPct val="115000"/>
              </a:lnSpc>
              <a:spcBef>
                <a:spcPts val="0"/>
              </a:spcBef>
              <a:spcAft>
                <a:spcPts val="0"/>
              </a:spcAft>
              <a:buClr>
                <a:srgbClr val="000000"/>
              </a:buClr>
              <a:buSzPts val="1700"/>
              <a:buFont typeface="Arial"/>
              <a:buChar char="●"/>
            </a:pPr>
            <a:r>
              <a:rPr b="1" lang="es" sz="1700">
                <a:solidFill>
                  <a:srgbClr val="000000"/>
                </a:solidFill>
                <a:latin typeface="Arial"/>
                <a:ea typeface="Arial"/>
                <a:cs typeface="Arial"/>
                <a:sym typeface="Arial"/>
              </a:rPr>
              <a:t>Diferencia significativa</a:t>
            </a:r>
            <a:r>
              <a:rPr lang="es" sz="1700">
                <a:solidFill>
                  <a:srgbClr val="000000"/>
                </a:solidFill>
                <a:latin typeface="Arial"/>
                <a:ea typeface="Arial"/>
                <a:cs typeface="Arial"/>
                <a:sym typeface="Arial"/>
              </a:rPr>
              <a:t> de participantes de </a:t>
            </a:r>
            <a:r>
              <a:rPr i="1" lang="es" sz="1700">
                <a:solidFill>
                  <a:srgbClr val="000000"/>
                </a:solidFill>
                <a:latin typeface="Arial"/>
                <a:ea typeface="Arial"/>
                <a:cs typeface="Arial"/>
                <a:sym typeface="Arial"/>
              </a:rPr>
              <a:t>DietMod trial </a:t>
            </a:r>
            <a:r>
              <a:rPr lang="es" sz="1700">
                <a:solidFill>
                  <a:srgbClr val="000000"/>
                </a:solidFill>
                <a:latin typeface="Arial"/>
                <a:ea typeface="Arial"/>
                <a:cs typeface="Arial"/>
                <a:sym typeface="Arial"/>
              </a:rPr>
              <a:t>(Intervención </a:t>
            </a:r>
            <a:r>
              <a:rPr lang="es" sz="1700">
                <a:solidFill>
                  <a:srgbClr val="000000"/>
                </a:solidFill>
                <a:latin typeface="Arial"/>
                <a:ea typeface="Arial"/>
                <a:cs typeface="Arial"/>
                <a:sym typeface="Arial"/>
              </a:rPr>
              <a:t>19.541 participantes vs. Dieta usual 29.294 participantes).</a:t>
            </a:r>
            <a:endParaRPr sz="1700">
              <a:solidFill>
                <a:srgbClr val="000000"/>
              </a:solidFill>
              <a:latin typeface="Arial"/>
              <a:ea typeface="Arial"/>
              <a:cs typeface="Arial"/>
              <a:sym typeface="Arial"/>
            </a:endParaRPr>
          </a:p>
          <a:p>
            <a:pPr indent="-336550" lvl="0" marL="457200" rtl="0" algn="just">
              <a:lnSpc>
                <a:spcPct val="115000"/>
              </a:lnSpc>
              <a:spcBef>
                <a:spcPts val="0"/>
              </a:spcBef>
              <a:spcAft>
                <a:spcPts val="0"/>
              </a:spcAft>
              <a:buClr>
                <a:srgbClr val="000000"/>
              </a:buClr>
              <a:buSzPts val="1700"/>
              <a:buFont typeface="Arial"/>
              <a:buChar char="●"/>
            </a:pPr>
            <a:r>
              <a:rPr lang="es" sz="1700">
                <a:solidFill>
                  <a:srgbClr val="000000"/>
                </a:solidFill>
                <a:latin typeface="Arial"/>
                <a:ea typeface="Arial"/>
                <a:cs typeface="Arial"/>
                <a:sym typeface="Arial"/>
              </a:rPr>
              <a:t>Limitaciones descritas por autores:</a:t>
            </a:r>
            <a:br>
              <a:rPr lang="es" sz="1700">
                <a:solidFill>
                  <a:srgbClr val="000000"/>
                </a:solidFill>
                <a:latin typeface="Arial"/>
                <a:ea typeface="Arial"/>
                <a:cs typeface="Arial"/>
                <a:sym typeface="Arial"/>
              </a:rPr>
            </a:br>
            <a:r>
              <a:rPr lang="es" sz="1700">
                <a:solidFill>
                  <a:srgbClr val="000000"/>
                </a:solidFill>
                <a:latin typeface="Arial"/>
                <a:ea typeface="Arial"/>
                <a:cs typeface="Arial"/>
                <a:sym typeface="Arial"/>
              </a:rPr>
              <a:t>(1) Uso de formulaciones hormonales más comunes</a:t>
            </a:r>
            <a:br>
              <a:rPr lang="es" sz="1700">
                <a:solidFill>
                  <a:srgbClr val="000000"/>
                </a:solidFill>
                <a:latin typeface="Arial"/>
                <a:ea typeface="Arial"/>
                <a:cs typeface="Arial"/>
                <a:sym typeface="Arial"/>
              </a:rPr>
            </a:br>
            <a:r>
              <a:rPr lang="es" sz="1700">
                <a:solidFill>
                  <a:srgbClr val="000000"/>
                </a:solidFill>
                <a:latin typeface="Arial"/>
                <a:ea typeface="Arial"/>
                <a:cs typeface="Arial"/>
                <a:sym typeface="Arial"/>
              </a:rPr>
              <a:t>(2) Uso frecuente de suplementos de calcio/vitamina D no incluidos en el estudio puede haber atenuado los efectos de la intervención.</a:t>
            </a:r>
            <a:br>
              <a:rPr lang="es" sz="1700">
                <a:solidFill>
                  <a:srgbClr val="000000"/>
                </a:solidFill>
                <a:latin typeface="Arial"/>
                <a:ea typeface="Arial"/>
                <a:cs typeface="Arial"/>
                <a:sym typeface="Arial"/>
              </a:rPr>
            </a:br>
            <a:r>
              <a:rPr lang="es" sz="1700">
                <a:solidFill>
                  <a:srgbClr val="000000"/>
                </a:solidFill>
                <a:latin typeface="Arial"/>
                <a:ea typeface="Arial"/>
                <a:cs typeface="Arial"/>
                <a:sym typeface="Arial"/>
              </a:rPr>
              <a:t>(3) Intervención dietética no logró objetivo de ↓↓ 20% de calorías totales</a:t>
            </a:r>
            <a:br>
              <a:rPr lang="es" sz="1700">
                <a:solidFill>
                  <a:srgbClr val="000000"/>
                </a:solidFill>
                <a:latin typeface="Arial"/>
                <a:ea typeface="Arial"/>
                <a:cs typeface="Arial"/>
                <a:sym typeface="Arial"/>
              </a:rPr>
            </a:br>
            <a:r>
              <a:rPr lang="es" sz="1700">
                <a:solidFill>
                  <a:srgbClr val="000000"/>
                </a:solidFill>
                <a:latin typeface="Arial"/>
                <a:ea typeface="Arial"/>
                <a:cs typeface="Arial"/>
                <a:sym typeface="Arial"/>
              </a:rPr>
              <a:t>(4) Los efectos de reducción de grasa no pudieron distinguirse de el aumento de ingesta de frutas verduras y cereales</a:t>
            </a:r>
            <a:endParaRPr sz="1700">
              <a:latin typeface="Arial"/>
              <a:ea typeface="Arial"/>
              <a:cs typeface="Arial"/>
              <a:sym typeface="Arial"/>
            </a:endParaRPr>
          </a:p>
        </p:txBody>
      </p:sp>
      <p:sp>
        <p:nvSpPr>
          <p:cNvPr id="393" name="Google Shape;393;p35"/>
          <p:cNvSpPr txBox="1"/>
          <p:nvPr>
            <p:ph type="title"/>
          </p:nvPr>
        </p:nvSpPr>
        <p:spPr>
          <a:xfrm>
            <a:off x="311700" y="23115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DISCUSIÓN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7" name="Shape 397"/>
        <p:cNvGrpSpPr/>
        <p:nvPr/>
      </p:nvGrpSpPr>
      <p:grpSpPr>
        <a:xfrm>
          <a:off x="0" y="0"/>
          <a:ext cx="0" cy="0"/>
          <a:chOff x="0" y="0"/>
          <a:chExt cx="0" cy="0"/>
        </a:xfrm>
      </p:grpSpPr>
      <p:sp>
        <p:nvSpPr>
          <p:cNvPr id="398" name="Google Shape;398;p36"/>
          <p:cNvSpPr/>
          <p:nvPr/>
        </p:nvSpPr>
        <p:spPr>
          <a:xfrm>
            <a:off x="0" y="515541"/>
            <a:ext cx="9144000" cy="685800"/>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9" name="Google Shape;399;p36"/>
          <p:cNvSpPr txBox="1"/>
          <p:nvPr/>
        </p:nvSpPr>
        <p:spPr>
          <a:xfrm>
            <a:off x="0" y="519113"/>
            <a:ext cx="9144000" cy="381000"/>
          </a:xfrm>
          <a:prstGeom prst="rect">
            <a:avLst/>
          </a:prstGeom>
          <a:noFill/>
          <a:ln>
            <a:noFill/>
          </a:ln>
        </p:spPr>
        <p:txBody>
          <a:bodyPr anchorCtr="0" anchor="t" bIns="0" lIns="254000" spcFirstLastPara="1" rIns="127000" wrap="square" tIns="63500">
            <a:noAutofit/>
          </a:bodyPr>
          <a:lstStyle/>
          <a:p>
            <a:pPr indent="0" lvl="0" marL="0" marR="0" rtl="0" algn="l">
              <a:spcBef>
                <a:spcPts val="0"/>
              </a:spcBef>
              <a:spcAft>
                <a:spcPts val="0"/>
              </a:spcAft>
              <a:buClr>
                <a:schemeClr val="dk1"/>
              </a:buClr>
              <a:buSzPts val="1300"/>
              <a:buFont typeface="Arial"/>
              <a:buNone/>
            </a:pPr>
            <a:r>
              <a:rPr b="0" i="0" lang="es" sz="1300" u="none" cap="none" strike="noStrike">
                <a:solidFill>
                  <a:schemeClr val="dk1"/>
                </a:solidFill>
                <a:latin typeface="Helvetica Neue"/>
                <a:ea typeface="Helvetica Neue"/>
                <a:cs typeface="Helvetica Neue"/>
                <a:sym typeface="Helvetica Neue"/>
              </a:rPr>
              <a:t>From: </a:t>
            </a:r>
            <a:r>
              <a:rPr b="1" i="0" lang="es" sz="1300" u="none" cap="none" strike="noStrike">
                <a:solidFill>
                  <a:schemeClr val="dk1"/>
                </a:solidFill>
                <a:latin typeface="Helvetica Neue"/>
                <a:ea typeface="Helvetica Neue"/>
                <a:cs typeface="Helvetica Neue"/>
                <a:sym typeface="Helvetica Neue"/>
              </a:rPr>
              <a:t>The Women’s Health Initiative Randomized Trials and Clinical Practice: A Review</a:t>
            </a:r>
            <a:endParaRPr/>
          </a:p>
        </p:txBody>
      </p:sp>
      <p:cxnSp>
        <p:nvCxnSpPr>
          <p:cNvPr id="400" name="Google Shape;400;p36"/>
          <p:cNvCxnSpPr/>
          <p:nvPr/>
        </p:nvCxnSpPr>
        <p:spPr>
          <a:xfrm flipH="1" rot="10800000">
            <a:off x="0" y="4661550"/>
            <a:ext cx="9144000" cy="5700"/>
          </a:xfrm>
          <a:prstGeom prst="straightConnector1">
            <a:avLst/>
          </a:prstGeom>
          <a:noFill/>
          <a:ln cap="flat" cmpd="sng" w="12700">
            <a:solidFill>
              <a:srgbClr val="999999"/>
            </a:solidFill>
            <a:prstDash val="solid"/>
            <a:round/>
            <a:headEnd len="med" w="med" type="none"/>
            <a:tailEnd len="med" w="med" type="none"/>
          </a:ln>
        </p:spPr>
      </p:cxnSp>
      <p:sp>
        <p:nvSpPr>
          <p:cNvPr id="401" name="Google Shape;401;p36"/>
          <p:cNvSpPr txBox="1"/>
          <p:nvPr/>
        </p:nvSpPr>
        <p:spPr>
          <a:xfrm>
            <a:off x="0" y="962025"/>
            <a:ext cx="9144000" cy="238200"/>
          </a:xfrm>
          <a:prstGeom prst="rect">
            <a:avLst/>
          </a:prstGeom>
          <a:noFill/>
          <a:ln>
            <a:noFill/>
          </a:ln>
        </p:spPr>
        <p:txBody>
          <a:bodyPr anchorCtr="0" anchor="t" bIns="63500" lIns="254000" spcFirstLastPara="1" rIns="127000" wrap="square" tIns="0">
            <a:noAutofit/>
          </a:bodyPr>
          <a:lstStyle/>
          <a:p>
            <a:pPr indent="0" lvl="0" marL="0" marR="0" rtl="0" algn="l">
              <a:spcBef>
                <a:spcPts val="0"/>
              </a:spcBef>
              <a:spcAft>
                <a:spcPts val="0"/>
              </a:spcAft>
              <a:buNone/>
            </a:pPr>
            <a:r>
              <a:rPr b="0" i="0" lang="es" sz="1200" u="none" cap="none" strike="noStrike">
                <a:solidFill>
                  <a:srgbClr val="000000"/>
                </a:solidFill>
                <a:latin typeface="Helvetica Neue"/>
                <a:ea typeface="Helvetica Neue"/>
                <a:cs typeface="Helvetica Neue"/>
                <a:sym typeface="Helvetica Neue"/>
              </a:rPr>
              <a:t>JAMA. 2024;331(20):1748-1760. doi:10.1001/jama.2024.6542</a:t>
            </a:r>
            <a:endParaRPr/>
          </a:p>
        </p:txBody>
      </p:sp>
      <p:cxnSp>
        <p:nvCxnSpPr>
          <p:cNvPr id="402" name="Google Shape;402;p36"/>
          <p:cNvCxnSpPr/>
          <p:nvPr/>
        </p:nvCxnSpPr>
        <p:spPr>
          <a:xfrm>
            <a:off x="0" y="500063"/>
            <a:ext cx="9144000" cy="0"/>
          </a:xfrm>
          <a:prstGeom prst="straightConnector1">
            <a:avLst/>
          </a:prstGeom>
          <a:noFill/>
          <a:ln cap="flat" cmpd="sng" w="38100">
            <a:solidFill>
              <a:srgbClr val="999999"/>
            </a:solidFill>
            <a:prstDash val="solid"/>
            <a:round/>
            <a:headEnd len="med" w="med" type="none"/>
            <a:tailEnd len="med" w="med" type="none"/>
          </a:ln>
        </p:spPr>
      </p:cxnSp>
      <p:pic>
        <p:nvPicPr>
          <p:cNvPr id="403" name="Google Shape;403;p36"/>
          <p:cNvPicPr preferRelativeResize="0"/>
          <p:nvPr/>
        </p:nvPicPr>
        <p:blipFill rotWithShape="1">
          <a:blip r:embed="rId3">
            <a:alphaModFix/>
          </a:blip>
          <a:srcRect b="0" l="0" r="0" t="0"/>
          <a:stretch/>
        </p:blipFill>
        <p:spPr>
          <a:xfrm>
            <a:off x="254000" y="76200"/>
            <a:ext cx="1714500" cy="361950"/>
          </a:xfrm>
          <a:prstGeom prst="rect">
            <a:avLst/>
          </a:prstGeom>
          <a:noFill/>
          <a:ln>
            <a:noFill/>
          </a:ln>
        </p:spPr>
      </p:pic>
      <p:pic>
        <p:nvPicPr>
          <p:cNvPr id="404" name="Google Shape;404;p36"/>
          <p:cNvPicPr preferRelativeResize="0"/>
          <p:nvPr/>
        </p:nvPicPr>
        <p:blipFill rotWithShape="1">
          <a:blip r:embed="rId4">
            <a:alphaModFix/>
          </a:blip>
          <a:srcRect b="47523" l="0" r="0" t="0"/>
          <a:stretch/>
        </p:blipFill>
        <p:spPr>
          <a:xfrm>
            <a:off x="145375" y="1662175"/>
            <a:ext cx="4308825" cy="2691722"/>
          </a:xfrm>
          <a:prstGeom prst="rect">
            <a:avLst/>
          </a:prstGeom>
          <a:noFill/>
          <a:ln>
            <a:noFill/>
          </a:ln>
        </p:spPr>
      </p:pic>
      <p:pic>
        <p:nvPicPr>
          <p:cNvPr id="405" name="Google Shape;405;p36"/>
          <p:cNvPicPr preferRelativeResize="0"/>
          <p:nvPr/>
        </p:nvPicPr>
        <p:blipFill rotWithShape="1">
          <a:blip r:embed="rId4">
            <a:alphaModFix/>
          </a:blip>
          <a:srcRect b="2038" l="0" r="-4384" t="47248"/>
          <a:stretch/>
        </p:blipFill>
        <p:spPr>
          <a:xfrm>
            <a:off x="4521875" y="1704324"/>
            <a:ext cx="4485948" cy="259437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9" name="Shape 409"/>
        <p:cNvGrpSpPr/>
        <p:nvPr/>
      </p:nvGrpSpPr>
      <p:grpSpPr>
        <a:xfrm>
          <a:off x="0" y="0"/>
          <a:ext cx="0" cy="0"/>
          <a:chOff x="0" y="0"/>
          <a:chExt cx="0" cy="0"/>
        </a:xfrm>
      </p:grpSpPr>
      <p:sp>
        <p:nvSpPr>
          <p:cNvPr id="410" name="Google Shape;410;p37"/>
          <p:cNvSpPr/>
          <p:nvPr/>
        </p:nvSpPr>
        <p:spPr>
          <a:xfrm>
            <a:off x="0" y="515541"/>
            <a:ext cx="9144000" cy="685800"/>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411" name="Google Shape;411;p37"/>
          <p:cNvSpPr txBox="1"/>
          <p:nvPr>
            <p:ph idx="10" type="dt"/>
          </p:nvPr>
        </p:nvSpPr>
        <p:spPr>
          <a:xfrm>
            <a:off x="0" y="4667250"/>
            <a:ext cx="2540100" cy="476400"/>
          </a:xfrm>
          <a:prstGeom prst="rect">
            <a:avLst/>
          </a:prstGeom>
          <a:noFill/>
          <a:ln>
            <a:noFill/>
          </a:ln>
        </p:spPr>
        <p:txBody>
          <a:bodyPr anchorCtr="0" anchor="ctr" bIns="63500" lIns="254000" spcFirstLastPara="1" rIns="127000" wrap="square" tIns="63500">
            <a:noAutofit/>
          </a:bodyPr>
          <a:lstStyle/>
          <a:p>
            <a:pPr indent="0" lvl="0" marL="0" marR="0" rtl="0" algn="ctr">
              <a:spcBef>
                <a:spcPts val="0"/>
              </a:spcBef>
              <a:spcAft>
                <a:spcPts val="0"/>
              </a:spcAft>
              <a:buClr>
                <a:srgbClr val="999999"/>
              </a:buClr>
              <a:buSzPts val="1100"/>
              <a:buFont typeface="Arial"/>
              <a:buNone/>
            </a:pPr>
            <a:r>
              <a:rPr b="0" i="0" lang="es" sz="1100" u="none" cap="none" strike="noStrike">
                <a:solidFill>
                  <a:srgbClr val="999999"/>
                </a:solidFill>
                <a:latin typeface="Helvetica Neue"/>
                <a:ea typeface="Helvetica Neue"/>
                <a:cs typeface="Helvetica Neue"/>
                <a:sym typeface="Helvetica Neue"/>
              </a:rPr>
              <a:t>Date of download:  9/29/2024</a:t>
            </a:r>
            <a:endParaRPr/>
          </a:p>
        </p:txBody>
      </p:sp>
      <p:sp>
        <p:nvSpPr>
          <p:cNvPr id="412" name="Google Shape;412;p37"/>
          <p:cNvSpPr txBox="1"/>
          <p:nvPr>
            <p:ph idx="11" type="ftr"/>
          </p:nvPr>
        </p:nvSpPr>
        <p:spPr>
          <a:xfrm>
            <a:off x="2971800" y="4667250"/>
            <a:ext cx="3200400" cy="476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999999"/>
              </a:buClr>
              <a:buSzPts val="1100"/>
              <a:buFont typeface="Arial"/>
              <a:buNone/>
            </a:pPr>
            <a:r>
              <a:rPr b="0" i="0" lang="es" sz="1100" u="none" cap="none" strike="noStrike">
                <a:solidFill>
                  <a:srgbClr val="999999"/>
                </a:solidFill>
                <a:latin typeface="Helvetica Neue"/>
                <a:ea typeface="Helvetica Neue"/>
                <a:cs typeface="Helvetica Neue"/>
                <a:sym typeface="Helvetica Neue"/>
              </a:rPr>
              <a:t>Copyright 2024 American Medical Association. All Rights Reserved.</a:t>
            </a:r>
            <a:endParaRPr/>
          </a:p>
        </p:txBody>
      </p:sp>
      <p:sp>
        <p:nvSpPr>
          <p:cNvPr id="413" name="Google Shape;413;p37"/>
          <p:cNvSpPr txBox="1"/>
          <p:nvPr/>
        </p:nvSpPr>
        <p:spPr>
          <a:xfrm>
            <a:off x="0" y="519113"/>
            <a:ext cx="9144000" cy="381000"/>
          </a:xfrm>
          <a:prstGeom prst="rect">
            <a:avLst/>
          </a:prstGeom>
          <a:noFill/>
          <a:ln>
            <a:noFill/>
          </a:ln>
        </p:spPr>
        <p:txBody>
          <a:bodyPr anchorCtr="0" anchor="t" bIns="0" lIns="254000" spcFirstLastPara="1" rIns="127000" wrap="square" tIns="63500">
            <a:noAutofit/>
          </a:bodyPr>
          <a:lstStyle/>
          <a:p>
            <a:pPr indent="0" lvl="0" marL="0" marR="0" rtl="0" algn="l">
              <a:spcBef>
                <a:spcPts val="0"/>
              </a:spcBef>
              <a:spcAft>
                <a:spcPts val="0"/>
              </a:spcAft>
              <a:buClr>
                <a:srgbClr val="000000"/>
              </a:buClr>
              <a:buSzPts val="1300"/>
              <a:buFont typeface="Arial"/>
              <a:buNone/>
            </a:pPr>
            <a:r>
              <a:rPr b="0" i="0" lang="es" sz="1300" u="none" cap="none" strike="noStrike">
                <a:solidFill>
                  <a:srgbClr val="000000"/>
                </a:solidFill>
                <a:latin typeface="Helvetica Neue"/>
                <a:ea typeface="Helvetica Neue"/>
                <a:cs typeface="Helvetica Neue"/>
                <a:sym typeface="Helvetica Neue"/>
              </a:rPr>
              <a:t>From: </a:t>
            </a:r>
            <a:r>
              <a:rPr b="1" i="0" lang="es" sz="1300" u="none" cap="none" strike="noStrike">
                <a:solidFill>
                  <a:srgbClr val="000000"/>
                </a:solidFill>
                <a:latin typeface="Helvetica Neue"/>
                <a:ea typeface="Helvetica Neue"/>
                <a:cs typeface="Helvetica Neue"/>
                <a:sym typeface="Helvetica Neue"/>
              </a:rPr>
              <a:t>The Women’s Health Initiative Randomized Trials and Clinical Practice: A Review</a:t>
            </a:r>
            <a:endParaRPr/>
          </a:p>
        </p:txBody>
      </p:sp>
      <p:cxnSp>
        <p:nvCxnSpPr>
          <p:cNvPr id="414" name="Google Shape;414;p37"/>
          <p:cNvCxnSpPr/>
          <p:nvPr/>
        </p:nvCxnSpPr>
        <p:spPr>
          <a:xfrm flipH="1" rot="10800000">
            <a:off x="0" y="4661550"/>
            <a:ext cx="9144000" cy="5700"/>
          </a:xfrm>
          <a:prstGeom prst="straightConnector1">
            <a:avLst/>
          </a:prstGeom>
          <a:noFill/>
          <a:ln cap="flat" cmpd="sng" w="12700">
            <a:solidFill>
              <a:srgbClr val="999999"/>
            </a:solidFill>
            <a:prstDash val="solid"/>
            <a:round/>
            <a:headEnd len="med" w="med" type="none"/>
            <a:tailEnd len="med" w="med" type="none"/>
          </a:ln>
        </p:spPr>
      </p:cxnSp>
      <p:sp>
        <p:nvSpPr>
          <p:cNvPr id="415" name="Google Shape;415;p37"/>
          <p:cNvSpPr txBox="1"/>
          <p:nvPr/>
        </p:nvSpPr>
        <p:spPr>
          <a:xfrm>
            <a:off x="0" y="962025"/>
            <a:ext cx="9144000" cy="238200"/>
          </a:xfrm>
          <a:prstGeom prst="rect">
            <a:avLst/>
          </a:prstGeom>
          <a:noFill/>
          <a:ln>
            <a:noFill/>
          </a:ln>
        </p:spPr>
        <p:txBody>
          <a:bodyPr anchorCtr="0" anchor="t" bIns="63500" lIns="254000" spcFirstLastPara="1" rIns="127000" wrap="square" tIns="0">
            <a:noAutofit/>
          </a:bodyPr>
          <a:lstStyle/>
          <a:p>
            <a:pPr indent="0" lvl="0" marL="0" marR="0" rtl="0" algn="l">
              <a:spcBef>
                <a:spcPts val="0"/>
              </a:spcBef>
              <a:spcAft>
                <a:spcPts val="0"/>
              </a:spcAft>
              <a:buNone/>
            </a:pPr>
            <a:r>
              <a:rPr b="0" i="0" lang="es" sz="1200" u="none" cap="none" strike="noStrike">
                <a:solidFill>
                  <a:srgbClr val="000000"/>
                </a:solidFill>
                <a:latin typeface="Helvetica Neue"/>
                <a:ea typeface="Helvetica Neue"/>
                <a:cs typeface="Helvetica Neue"/>
                <a:sym typeface="Helvetica Neue"/>
              </a:rPr>
              <a:t>JAMA. 2024;331(20):1748-1760. doi:10.1001/jama.2024.6542</a:t>
            </a:r>
            <a:endParaRPr/>
          </a:p>
        </p:txBody>
      </p:sp>
      <p:sp>
        <p:nvSpPr>
          <p:cNvPr id="416" name="Google Shape;416;p37"/>
          <p:cNvSpPr txBox="1"/>
          <p:nvPr/>
        </p:nvSpPr>
        <p:spPr>
          <a:xfrm>
            <a:off x="0" y="4181475"/>
            <a:ext cx="9144000" cy="476400"/>
          </a:xfrm>
          <a:prstGeom prst="rect">
            <a:avLst/>
          </a:prstGeom>
          <a:noFill/>
          <a:ln>
            <a:noFill/>
          </a:ln>
        </p:spPr>
        <p:txBody>
          <a:bodyPr anchorCtr="0" anchor="t" bIns="63500" lIns="254000" spcFirstLastPara="1" rIns="0" wrap="square" tIns="0">
            <a:noAutofit/>
          </a:bodyPr>
          <a:lstStyle/>
          <a:p>
            <a:pPr indent="0" lvl="0" marL="0" marR="0" rtl="0" algn="l">
              <a:spcBef>
                <a:spcPts val="0"/>
              </a:spcBef>
              <a:spcAft>
                <a:spcPts val="0"/>
              </a:spcAft>
              <a:buClr>
                <a:srgbClr val="000000"/>
              </a:buClr>
              <a:buSzPts val="1200"/>
              <a:buFont typeface="Arial"/>
              <a:buNone/>
            </a:pPr>
            <a:r>
              <a:rPr b="0" i="0" lang="es" sz="1200" u="none" cap="none" strike="noStrike">
                <a:solidFill>
                  <a:srgbClr val="000000"/>
                </a:solidFill>
                <a:latin typeface="Helvetica Neue"/>
                <a:ea typeface="Helvetica Neue"/>
                <a:cs typeface="Helvetica Neue"/>
                <a:sym typeface="Helvetica Neue"/>
              </a:rPr>
              <a:t>Absolute Risks of Health Outcomes by 10-Year Age Groups in the Women’s Health Initiative Hormone Therapy TrialsCEE indicates conjugated equine estrogens; MPA, medroxyprogesterone acetate. In the CEE plus MPA trial, no age interactions were statistically significant. In the CEE-alone trial, age interactions were statistically significant (P ≤ .05 for interaction) for colorectal cancer, global index, all-cause mortality, and myocardial infarction (see Figure 2). Data are from Manson et al. Summaries correspond to the intervention phase of each trial, a median of 5.6 years in the CEE plus MPA trial and a median of 7.2 years in the CEE-alone trial.</a:t>
            </a:r>
            <a:br>
              <a:rPr b="0" i="0" lang="es" sz="1200" u="none" cap="none" strike="noStrike">
                <a:solidFill>
                  <a:srgbClr val="000000"/>
                </a:solidFill>
                <a:latin typeface="Helvetica Neue"/>
                <a:ea typeface="Helvetica Neue"/>
                <a:cs typeface="Helvetica Neue"/>
                <a:sym typeface="Helvetica Neue"/>
              </a:rPr>
            </a:br>
            <a:r>
              <a:rPr b="0" baseline="30000" i="0" lang="es" sz="1200" u="none" cap="none" strike="noStrike">
                <a:solidFill>
                  <a:srgbClr val="000000"/>
                </a:solidFill>
                <a:latin typeface="Helvetica Neue"/>
                <a:ea typeface="Helvetica Neue"/>
                <a:cs typeface="Helvetica Neue"/>
                <a:sym typeface="Helvetica Neue"/>
              </a:rPr>
              <a:t>a</a:t>
            </a:r>
            <a:r>
              <a:rPr b="0" i="0" lang="es" sz="1200" u="none" cap="none" strike="noStrike">
                <a:solidFill>
                  <a:srgbClr val="000000"/>
                </a:solidFill>
                <a:latin typeface="Helvetica Neue"/>
                <a:ea typeface="Helvetica Neue"/>
                <a:cs typeface="Helvetica Neue"/>
                <a:sym typeface="Helvetica Neue"/>
              </a:rPr>
              <a:t>Primary end points.</a:t>
            </a:r>
            <a:br>
              <a:rPr b="0" i="0" lang="es" sz="1200" u="none" cap="none" strike="noStrike">
                <a:solidFill>
                  <a:srgbClr val="000000"/>
                </a:solidFill>
                <a:latin typeface="Helvetica Neue"/>
                <a:ea typeface="Helvetica Neue"/>
                <a:cs typeface="Helvetica Neue"/>
                <a:sym typeface="Helvetica Neue"/>
              </a:rPr>
            </a:br>
            <a:r>
              <a:rPr b="0" baseline="30000" i="0" lang="es" sz="1200" u="none" cap="none" strike="noStrike">
                <a:solidFill>
                  <a:srgbClr val="000000"/>
                </a:solidFill>
                <a:latin typeface="Helvetica Neue"/>
                <a:ea typeface="Helvetica Neue"/>
                <a:cs typeface="Helvetica Neue"/>
                <a:sym typeface="Helvetica Neue"/>
              </a:rPr>
              <a:t>b</a:t>
            </a:r>
            <a:r>
              <a:rPr b="0" i="0" lang="es" sz="1200" u="none" cap="none" strike="noStrike">
                <a:solidFill>
                  <a:srgbClr val="000000"/>
                </a:solidFill>
                <a:latin typeface="Helvetica Neue"/>
                <a:ea typeface="Helvetica Neue"/>
                <a:cs typeface="Helvetica Neue"/>
                <a:sym typeface="Helvetica Neue"/>
              </a:rPr>
              <a:t>Secondary end points.</a:t>
            </a:r>
            <a:br>
              <a:rPr b="0" i="0" lang="es" sz="1200" u="none" cap="none" strike="noStrike">
                <a:solidFill>
                  <a:srgbClr val="000000"/>
                </a:solidFill>
                <a:latin typeface="Helvetica Neue"/>
                <a:ea typeface="Helvetica Neue"/>
                <a:cs typeface="Helvetica Neue"/>
                <a:sym typeface="Helvetica Neue"/>
              </a:rPr>
            </a:br>
            <a:endParaRPr/>
          </a:p>
        </p:txBody>
      </p:sp>
      <p:sp>
        <p:nvSpPr>
          <p:cNvPr id="417" name="Google Shape;417;p37"/>
          <p:cNvSpPr/>
          <p:nvPr/>
        </p:nvSpPr>
        <p:spPr>
          <a:xfrm>
            <a:off x="0" y="3979069"/>
            <a:ext cx="9153600" cy="184500"/>
          </a:xfrm>
          <a:prstGeom prst="rect">
            <a:avLst/>
          </a:prstGeom>
          <a:noFill/>
          <a:ln>
            <a:noFill/>
          </a:ln>
        </p:spPr>
        <p:txBody>
          <a:bodyPr anchorCtr="0" anchor="t" bIns="63500" lIns="254000" spcFirstLastPara="1" rIns="0" wrap="square" tIns="0">
            <a:noAutofit/>
          </a:bodyPr>
          <a:lstStyle/>
          <a:p>
            <a:pPr indent="0" lvl="0" marL="0" marR="0" rtl="0" algn="l">
              <a:spcBef>
                <a:spcPts val="0"/>
              </a:spcBef>
              <a:spcAft>
                <a:spcPts val="0"/>
              </a:spcAft>
              <a:buClr>
                <a:srgbClr val="000000"/>
              </a:buClr>
              <a:buSzPts val="1200"/>
              <a:buFont typeface="Arial"/>
              <a:buNone/>
            </a:pPr>
            <a:r>
              <a:rPr b="0" i="0" lang="es" sz="1200" u="none" cap="none" strike="noStrike">
                <a:solidFill>
                  <a:srgbClr val="000000"/>
                </a:solidFill>
                <a:latin typeface="Arial"/>
                <a:ea typeface="Arial"/>
                <a:cs typeface="Arial"/>
                <a:sym typeface="Arial"/>
              </a:rPr>
              <a:t>Figure Legend: </a:t>
            </a:r>
            <a:endParaRPr b="1" i="0" sz="1200" u="none" cap="none" strike="noStrike">
              <a:solidFill>
                <a:srgbClr val="000000"/>
              </a:solidFill>
              <a:latin typeface="Helvetica Neue"/>
              <a:ea typeface="Helvetica Neue"/>
              <a:cs typeface="Helvetica Neue"/>
              <a:sym typeface="Helvetica Neue"/>
            </a:endParaRPr>
          </a:p>
        </p:txBody>
      </p:sp>
      <p:cxnSp>
        <p:nvCxnSpPr>
          <p:cNvPr id="418" name="Google Shape;418;p37"/>
          <p:cNvCxnSpPr/>
          <p:nvPr/>
        </p:nvCxnSpPr>
        <p:spPr>
          <a:xfrm>
            <a:off x="0" y="500063"/>
            <a:ext cx="9144000" cy="0"/>
          </a:xfrm>
          <a:prstGeom prst="straightConnector1">
            <a:avLst/>
          </a:prstGeom>
          <a:noFill/>
          <a:ln cap="flat" cmpd="sng" w="38100">
            <a:solidFill>
              <a:srgbClr val="999999"/>
            </a:solidFill>
            <a:prstDash val="solid"/>
            <a:round/>
            <a:headEnd len="med" w="med" type="none"/>
            <a:tailEnd len="med" w="med" type="none"/>
          </a:ln>
        </p:spPr>
      </p:cxnSp>
      <p:pic>
        <p:nvPicPr>
          <p:cNvPr id="419" name="Google Shape;419;p37"/>
          <p:cNvPicPr preferRelativeResize="0"/>
          <p:nvPr/>
        </p:nvPicPr>
        <p:blipFill rotWithShape="1">
          <a:blip r:embed="rId3">
            <a:alphaModFix/>
          </a:blip>
          <a:srcRect b="0" l="0" r="0" t="0"/>
          <a:stretch/>
        </p:blipFill>
        <p:spPr>
          <a:xfrm>
            <a:off x="254000" y="76200"/>
            <a:ext cx="1714500" cy="361950"/>
          </a:xfrm>
          <a:prstGeom prst="rect">
            <a:avLst/>
          </a:prstGeom>
          <a:noFill/>
          <a:ln>
            <a:noFill/>
          </a:ln>
        </p:spPr>
      </p:pic>
      <p:pic>
        <p:nvPicPr>
          <p:cNvPr id="420" name="Google Shape;420;p37"/>
          <p:cNvPicPr preferRelativeResize="0"/>
          <p:nvPr/>
        </p:nvPicPr>
        <p:blipFill rotWithShape="1">
          <a:blip r:embed="rId4">
            <a:alphaModFix/>
          </a:blip>
          <a:srcRect b="0" l="0" r="0" t="0"/>
          <a:stretch/>
        </p:blipFill>
        <p:spPr>
          <a:xfrm>
            <a:off x="3213100" y="1543050"/>
            <a:ext cx="2043112" cy="231457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4" name="Shape 424"/>
        <p:cNvGrpSpPr/>
        <p:nvPr/>
      </p:nvGrpSpPr>
      <p:grpSpPr>
        <a:xfrm>
          <a:off x="0" y="0"/>
          <a:ext cx="0" cy="0"/>
          <a:chOff x="0" y="0"/>
          <a:chExt cx="0" cy="0"/>
        </a:xfrm>
      </p:grpSpPr>
      <p:sp>
        <p:nvSpPr>
          <p:cNvPr id="425" name="Google Shape;425;p38"/>
          <p:cNvSpPr/>
          <p:nvPr/>
        </p:nvSpPr>
        <p:spPr>
          <a:xfrm>
            <a:off x="0" y="515541"/>
            <a:ext cx="9144000" cy="685800"/>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426" name="Google Shape;426;p38"/>
          <p:cNvSpPr txBox="1"/>
          <p:nvPr>
            <p:ph idx="10" type="dt"/>
          </p:nvPr>
        </p:nvSpPr>
        <p:spPr>
          <a:xfrm>
            <a:off x="0" y="4667250"/>
            <a:ext cx="2540100" cy="476400"/>
          </a:xfrm>
          <a:prstGeom prst="rect">
            <a:avLst/>
          </a:prstGeom>
          <a:noFill/>
          <a:ln>
            <a:noFill/>
          </a:ln>
        </p:spPr>
        <p:txBody>
          <a:bodyPr anchorCtr="0" anchor="ctr" bIns="63500" lIns="254000" spcFirstLastPara="1" rIns="127000" wrap="square" tIns="63500">
            <a:noAutofit/>
          </a:bodyPr>
          <a:lstStyle/>
          <a:p>
            <a:pPr indent="0" lvl="0" marL="0" marR="0" rtl="0" algn="ctr">
              <a:spcBef>
                <a:spcPts val="0"/>
              </a:spcBef>
              <a:spcAft>
                <a:spcPts val="0"/>
              </a:spcAft>
              <a:buClr>
                <a:srgbClr val="999999"/>
              </a:buClr>
              <a:buSzPts val="1100"/>
              <a:buFont typeface="Arial"/>
              <a:buNone/>
            </a:pPr>
            <a:r>
              <a:rPr b="0" i="0" lang="es" sz="1100" u="none" cap="none" strike="noStrike">
                <a:solidFill>
                  <a:srgbClr val="999999"/>
                </a:solidFill>
                <a:latin typeface="Helvetica Neue"/>
                <a:ea typeface="Helvetica Neue"/>
                <a:cs typeface="Helvetica Neue"/>
                <a:sym typeface="Helvetica Neue"/>
              </a:rPr>
              <a:t>Date of download:  9/29/2024</a:t>
            </a:r>
            <a:endParaRPr/>
          </a:p>
        </p:txBody>
      </p:sp>
      <p:sp>
        <p:nvSpPr>
          <p:cNvPr id="427" name="Google Shape;427;p38"/>
          <p:cNvSpPr txBox="1"/>
          <p:nvPr>
            <p:ph idx="11" type="ftr"/>
          </p:nvPr>
        </p:nvSpPr>
        <p:spPr>
          <a:xfrm>
            <a:off x="2971800" y="4667250"/>
            <a:ext cx="3200400" cy="476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999999"/>
              </a:buClr>
              <a:buSzPts val="1100"/>
              <a:buFont typeface="Arial"/>
              <a:buNone/>
            </a:pPr>
            <a:r>
              <a:rPr b="0" i="0" lang="es" sz="1100" u="none" cap="none" strike="noStrike">
                <a:solidFill>
                  <a:srgbClr val="999999"/>
                </a:solidFill>
                <a:latin typeface="Helvetica Neue"/>
                <a:ea typeface="Helvetica Neue"/>
                <a:cs typeface="Helvetica Neue"/>
                <a:sym typeface="Helvetica Neue"/>
              </a:rPr>
              <a:t>Copyright 2024 American Medical Association. All Rights Reserved.</a:t>
            </a:r>
            <a:endParaRPr/>
          </a:p>
        </p:txBody>
      </p:sp>
      <p:sp>
        <p:nvSpPr>
          <p:cNvPr id="428" name="Google Shape;428;p38"/>
          <p:cNvSpPr txBox="1"/>
          <p:nvPr/>
        </p:nvSpPr>
        <p:spPr>
          <a:xfrm>
            <a:off x="0" y="519113"/>
            <a:ext cx="9144000" cy="381000"/>
          </a:xfrm>
          <a:prstGeom prst="rect">
            <a:avLst/>
          </a:prstGeom>
          <a:noFill/>
          <a:ln>
            <a:noFill/>
          </a:ln>
        </p:spPr>
        <p:txBody>
          <a:bodyPr anchorCtr="0" anchor="t" bIns="0" lIns="254000" spcFirstLastPara="1" rIns="127000" wrap="square" tIns="63500">
            <a:noAutofit/>
          </a:bodyPr>
          <a:lstStyle/>
          <a:p>
            <a:pPr indent="0" lvl="0" marL="0" marR="0" rtl="0" algn="l">
              <a:spcBef>
                <a:spcPts val="0"/>
              </a:spcBef>
              <a:spcAft>
                <a:spcPts val="0"/>
              </a:spcAft>
              <a:buClr>
                <a:srgbClr val="000000"/>
              </a:buClr>
              <a:buSzPts val="1300"/>
              <a:buFont typeface="Arial"/>
              <a:buNone/>
            </a:pPr>
            <a:r>
              <a:rPr b="0" i="0" lang="es" sz="1300" u="none" cap="none" strike="noStrike">
                <a:solidFill>
                  <a:srgbClr val="000000"/>
                </a:solidFill>
                <a:latin typeface="Helvetica Neue"/>
                <a:ea typeface="Helvetica Neue"/>
                <a:cs typeface="Helvetica Neue"/>
                <a:sym typeface="Helvetica Neue"/>
              </a:rPr>
              <a:t>From: </a:t>
            </a:r>
            <a:r>
              <a:rPr b="1" i="0" lang="es" sz="1300" u="none" cap="none" strike="noStrike">
                <a:solidFill>
                  <a:srgbClr val="000000"/>
                </a:solidFill>
                <a:latin typeface="Helvetica Neue"/>
                <a:ea typeface="Helvetica Neue"/>
                <a:cs typeface="Helvetica Neue"/>
                <a:sym typeface="Helvetica Neue"/>
              </a:rPr>
              <a:t>The Women’s Health Initiative Randomized Trials and Clinical Practice: A Review</a:t>
            </a:r>
            <a:endParaRPr/>
          </a:p>
        </p:txBody>
      </p:sp>
      <p:cxnSp>
        <p:nvCxnSpPr>
          <p:cNvPr id="429" name="Google Shape;429;p38"/>
          <p:cNvCxnSpPr/>
          <p:nvPr/>
        </p:nvCxnSpPr>
        <p:spPr>
          <a:xfrm flipH="1" rot="10800000">
            <a:off x="0" y="4661550"/>
            <a:ext cx="9144000" cy="5700"/>
          </a:xfrm>
          <a:prstGeom prst="straightConnector1">
            <a:avLst/>
          </a:prstGeom>
          <a:noFill/>
          <a:ln cap="flat" cmpd="sng" w="12700">
            <a:solidFill>
              <a:srgbClr val="999999"/>
            </a:solidFill>
            <a:prstDash val="solid"/>
            <a:round/>
            <a:headEnd len="med" w="med" type="none"/>
            <a:tailEnd len="med" w="med" type="none"/>
          </a:ln>
        </p:spPr>
      </p:cxnSp>
      <p:sp>
        <p:nvSpPr>
          <p:cNvPr id="430" name="Google Shape;430;p38"/>
          <p:cNvSpPr txBox="1"/>
          <p:nvPr/>
        </p:nvSpPr>
        <p:spPr>
          <a:xfrm>
            <a:off x="0" y="962025"/>
            <a:ext cx="9144000" cy="238200"/>
          </a:xfrm>
          <a:prstGeom prst="rect">
            <a:avLst/>
          </a:prstGeom>
          <a:noFill/>
          <a:ln>
            <a:noFill/>
          </a:ln>
        </p:spPr>
        <p:txBody>
          <a:bodyPr anchorCtr="0" anchor="t" bIns="63500" lIns="254000" spcFirstLastPara="1" rIns="127000" wrap="square" tIns="0">
            <a:noAutofit/>
          </a:bodyPr>
          <a:lstStyle/>
          <a:p>
            <a:pPr indent="0" lvl="0" marL="0" marR="0" rtl="0" algn="l">
              <a:spcBef>
                <a:spcPts val="0"/>
              </a:spcBef>
              <a:spcAft>
                <a:spcPts val="0"/>
              </a:spcAft>
              <a:buNone/>
            </a:pPr>
            <a:r>
              <a:rPr b="0" i="0" lang="es" sz="1200" u="none" cap="none" strike="noStrike">
                <a:solidFill>
                  <a:srgbClr val="000000"/>
                </a:solidFill>
                <a:latin typeface="Helvetica Neue"/>
                <a:ea typeface="Helvetica Neue"/>
                <a:cs typeface="Helvetica Neue"/>
                <a:sym typeface="Helvetica Neue"/>
              </a:rPr>
              <a:t>JAMA. 2024;331(20):1748-1760. doi:10.1001/jama.2024.6542</a:t>
            </a:r>
            <a:endParaRPr/>
          </a:p>
        </p:txBody>
      </p:sp>
      <p:sp>
        <p:nvSpPr>
          <p:cNvPr id="431" name="Google Shape;431;p38"/>
          <p:cNvSpPr txBox="1"/>
          <p:nvPr/>
        </p:nvSpPr>
        <p:spPr>
          <a:xfrm>
            <a:off x="0" y="4181475"/>
            <a:ext cx="9144000" cy="476400"/>
          </a:xfrm>
          <a:prstGeom prst="rect">
            <a:avLst/>
          </a:prstGeom>
          <a:noFill/>
          <a:ln>
            <a:noFill/>
          </a:ln>
        </p:spPr>
        <p:txBody>
          <a:bodyPr anchorCtr="0" anchor="t" bIns="63500" lIns="254000" spcFirstLastPara="1" rIns="0" wrap="square" tIns="0">
            <a:noAutofit/>
          </a:bodyPr>
          <a:lstStyle/>
          <a:p>
            <a:pPr indent="0" lvl="0" marL="0" marR="0" rtl="0" algn="l">
              <a:spcBef>
                <a:spcPts val="0"/>
              </a:spcBef>
              <a:spcAft>
                <a:spcPts val="0"/>
              </a:spcAft>
              <a:buClr>
                <a:srgbClr val="000000"/>
              </a:buClr>
              <a:buSzPts val="1200"/>
              <a:buFont typeface="Arial"/>
              <a:buNone/>
            </a:pPr>
            <a:r>
              <a:rPr b="0" i="0" lang="es" sz="1200" u="none" cap="none" strike="noStrike">
                <a:solidFill>
                  <a:srgbClr val="000000"/>
                </a:solidFill>
                <a:latin typeface="Helvetica Neue"/>
                <a:ea typeface="Helvetica Neue"/>
                <a:cs typeface="Helvetica Neue"/>
                <a:sym typeface="Helvetica Neue"/>
              </a:rPr>
              <a:t>Fracture Outcomes in the Women’s Health Initiative Calcium and Vitamin D Supplementation TrialFollow-up during the mean 7.0-year intervention phase. Data are from Jackson et al.</a:t>
            </a:r>
            <a:br>
              <a:rPr b="0" i="0" lang="es" sz="1200" u="none" cap="none" strike="noStrike">
                <a:solidFill>
                  <a:srgbClr val="000000"/>
                </a:solidFill>
                <a:latin typeface="Helvetica Neue"/>
                <a:ea typeface="Helvetica Neue"/>
                <a:cs typeface="Helvetica Neue"/>
                <a:sym typeface="Helvetica Neue"/>
              </a:rPr>
            </a:br>
            <a:r>
              <a:rPr b="0" baseline="30000" i="0" lang="es" sz="1200" u="none" cap="none" strike="noStrike">
                <a:solidFill>
                  <a:srgbClr val="000000"/>
                </a:solidFill>
                <a:latin typeface="Helvetica Neue"/>
                <a:ea typeface="Helvetica Neue"/>
                <a:cs typeface="Helvetica Neue"/>
                <a:sym typeface="Helvetica Neue"/>
              </a:rPr>
              <a:t>a</a:t>
            </a:r>
            <a:r>
              <a:rPr b="0" i="0" lang="es" sz="1200" u="none" cap="none" strike="noStrike">
                <a:solidFill>
                  <a:srgbClr val="000000"/>
                </a:solidFill>
                <a:latin typeface="Helvetica Neue"/>
                <a:ea typeface="Helvetica Neue"/>
                <a:cs typeface="Helvetica Neue"/>
                <a:sym typeface="Helvetica Neue"/>
              </a:rPr>
              <a:t>Annualized rates were calculated by dividing the total number of events by total follow-up time in years and are expressed as percentages.</a:t>
            </a:r>
            <a:br>
              <a:rPr b="0" i="0" lang="es" sz="1200" u="none" cap="none" strike="noStrike">
                <a:solidFill>
                  <a:srgbClr val="000000"/>
                </a:solidFill>
                <a:latin typeface="Helvetica Neue"/>
                <a:ea typeface="Helvetica Neue"/>
                <a:cs typeface="Helvetica Neue"/>
                <a:sym typeface="Helvetica Neue"/>
              </a:rPr>
            </a:br>
            <a:r>
              <a:rPr b="0" baseline="30000" i="0" lang="es" sz="1200" u="none" cap="none" strike="noStrike">
                <a:solidFill>
                  <a:srgbClr val="000000"/>
                </a:solidFill>
                <a:latin typeface="Helvetica Neue"/>
                <a:ea typeface="Helvetica Neue"/>
                <a:cs typeface="Helvetica Neue"/>
                <a:sym typeface="Helvetica Neue"/>
              </a:rPr>
              <a:t>b</a:t>
            </a:r>
            <a:r>
              <a:rPr b="0" i="0" lang="es" sz="1200" u="none" cap="none" strike="noStrike">
                <a:solidFill>
                  <a:srgbClr val="000000"/>
                </a:solidFill>
                <a:latin typeface="Helvetica Neue"/>
                <a:ea typeface="Helvetica Neue"/>
                <a:cs typeface="Helvetica Neue"/>
                <a:sym typeface="Helvetica Neue"/>
              </a:rPr>
              <a:t>Difference in estimated absolute excess risks (calcium and vitamin D supplementation minus placebo).</a:t>
            </a:r>
            <a:br>
              <a:rPr b="0" i="0" lang="es" sz="1200" u="none" cap="none" strike="noStrike">
                <a:solidFill>
                  <a:srgbClr val="000000"/>
                </a:solidFill>
                <a:latin typeface="Helvetica Neue"/>
                <a:ea typeface="Helvetica Neue"/>
                <a:cs typeface="Helvetica Neue"/>
                <a:sym typeface="Helvetica Neue"/>
              </a:rPr>
            </a:br>
            <a:r>
              <a:rPr b="0" baseline="30000" i="0" lang="es" sz="1200" u="none" cap="none" strike="noStrike">
                <a:solidFill>
                  <a:srgbClr val="000000"/>
                </a:solidFill>
                <a:latin typeface="Helvetica Neue"/>
                <a:ea typeface="Helvetica Neue"/>
                <a:cs typeface="Helvetica Neue"/>
                <a:sym typeface="Helvetica Neue"/>
              </a:rPr>
              <a:t>c</a:t>
            </a:r>
            <a:r>
              <a:rPr b="0" i="0" lang="es" sz="1200" u="none" cap="none" strike="noStrike">
                <a:solidFill>
                  <a:srgbClr val="000000"/>
                </a:solidFill>
                <a:latin typeface="Helvetica Neue"/>
                <a:ea typeface="Helvetica Neue"/>
                <a:cs typeface="Helvetica Neue"/>
                <a:sym typeface="Helvetica Neue"/>
              </a:rPr>
              <a:t>Primary end point.</a:t>
            </a:r>
            <a:br>
              <a:rPr b="0" i="0" lang="es" sz="1200" u="none" cap="none" strike="noStrike">
                <a:solidFill>
                  <a:srgbClr val="000000"/>
                </a:solidFill>
                <a:latin typeface="Helvetica Neue"/>
                <a:ea typeface="Helvetica Neue"/>
                <a:cs typeface="Helvetica Neue"/>
                <a:sym typeface="Helvetica Neue"/>
              </a:rPr>
            </a:br>
            <a:r>
              <a:rPr b="0" baseline="30000" i="0" lang="es" sz="1200" u="none" cap="none" strike="noStrike">
                <a:solidFill>
                  <a:srgbClr val="000000"/>
                </a:solidFill>
                <a:latin typeface="Helvetica Neue"/>
                <a:ea typeface="Helvetica Neue"/>
                <a:cs typeface="Helvetica Neue"/>
                <a:sym typeface="Helvetica Neue"/>
              </a:rPr>
              <a:t>d</a:t>
            </a:r>
            <a:r>
              <a:rPr b="0" i="0" lang="es" sz="1200" u="none" cap="none" strike="noStrike">
                <a:solidFill>
                  <a:srgbClr val="000000"/>
                </a:solidFill>
                <a:latin typeface="Helvetica Neue"/>
                <a:ea typeface="Helvetica Neue"/>
                <a:cs typeface="Helvetica Neue"/>
                <a:sym typeface="Helvetica Neue"/>
              </a:rPr>
              <a:t>Secondary end points.</a:t>
            </a:r>
            <a:br>
              <a:rPr b="0" i="0" lang="es" sz="1200" u="none" cap="none" strike="noStrike">
                <a:solidFill>
                  <a:srgbClr val="000000"/>
                </a:solidFill>
                <a:latin typeface="Helvetica Neue"/>
                <a:ea typeface="Helvetica Neue"/>
                <a:cs typeface="Helvetica Neue"/>
                <a:sym typeface="Helvetica Neue"/>
              </a:rPr>
            </a:br>
            <a:r>
              <a:rPr b="0" baseline="30000" i="0" lang="es" sz="1200" u="none" cap="none" strike="noStrike">
                <a:solidFill>
                  <a:srgbClr val="000000"/>
                </a:solidFill>
                <a:latin typeface="Helvetica Neue"/>
                <a:ea typeface="Helvetica Neue"/>
                <a:cs typeface="Helvetica Neue"/>
                <a:sym typeface="Helvetica Neue"/>
              </a:rPr>
              <a:t>e</a:t>
            </a:r>
            <a:r>
              <a:rPr b="0" i="0" lang="es" sz="1200" u="none" cap="none" strike="noStrike">
                <a:solidFill>
                  <a:srgbClr val="000000"/>
                </a:solidFill>
                <a:latin typeface="Helvetica Neue"/>
                <a:ea typeface="Helvetica Neue"/>
                <a:cs typeface="Helvetica Neue"/>
                <a:sym typeface="Helvetica Neue"/>
              </a:rPr>
              <a:t>Sensitivity analyses; participants were allowed to contribute follow-up time until 6 months after the first visit at which nonadherence (used &lt;80% of study pills) was detected.</a:t>
            </a:r>
            <a:br>
              <a:rPr b="0" i="0" lang="es" sz="1200" u="none" cap="none" strike="noStrike">
                <a:solidFill>
                  <a:srgbClr val="000000"/>
                </a:solidFill>
                <a:latin typeface="Helvetica Neue"/>
                <a:ea typeface="Helvetica Neue"/>
                <a:cs typeface="Helvetica Neue"/>
                <a:sym typeface="Helvetica Neue"/>
              </a:rPr>
            </a:br>
            <a:endParaRPr/>
          </a:p>
        </p:txBody>
      </p:sp>
      <p:sp>
        <p:nvSpPr>
          <p:cNvPr id="432" name="Google Shape;432;p38"/>
          <p:cNvSpPr/>
          <p:nvPr/>
        </p:nvSpPr>
        <p:spPr>
          <a:xfrm>
            <a:off x="0" y="3979069"/>
            <a:ext cx="9153600" cy="184500"/>
          </a:xfrm>
          <a:prstGeom prst="rect">
            <a:avLst/>
          </a:prstGeom>
          <a:noFill/>
          <a:ln>
            <a:noFill/>
          </a:ln>
        </p:spPr>
        <p:txBody>
          <a:bodyPr anchorCtr="0" anchor="t" bIns="63500" lIns="254000" spcFirstLastPara="1" rIns="0" wrap="square" tIns="0">
            <a:noAutofit/>
          </a:bodyPr>
          <a:lstStyle/>
          <a:p>
            <a:pPr indent="0" lvl="0" marL="0" marR="0" rtl="0" algn="l">
              <a:spcBef>
                <a:spcPts val="0"/>
              </a:spcBef>
              <a:spcAft>
                <a:spcPts val="0"/>
              </a:spcAft>
              <a:buClr>
                <a:srgbClr val="000000"/>
              </a:buClr>
              <a:buSzPts val="1200"/>
              <a:buFont typeface="Arial"/>
              <a:buNone/>
            </a:pPr>
            <a:r>
              <a:rPr b="0" i="0" lang="es" sz="1200" u="none" cap="none" strike="noStrike">
                <a:solidFill>
                  <a:srgbClr val="000000"/>
                </a:solidFill>
                <a:latin typeface="Arial"/>
                <a:ea typeface="Arial"/>
                <a:cs typeface="Arial"/>
                <a:sym typeface="Arial"/>
              </a:rPr>
              <a:t>Figure Legend: </a:t>
            </a:r>
            <a:endParaRPr b="1" i="0" sz="1200" u="none" cap="none" strike="noStrike">
              <a:solidFill>
                <a:srgbClr val="000000"/>
              </a:solidFill>
              <a:latin typeface="Helvetica Neue"/>
              <a:ea typeface="Helvetica Neue"/>
              <a:cs typeface="Helvetica Neue"/>
              <a:sym typeface="Helvetica Neue"/>
            </a:endParaRPr>
          </a:p>
        </p:txBody>
      </p:sp>
      <p:cxnSp>
        <p:nvCxnSpPr>
          <p:cNvPr id="433" name="Google Shape;433;p38"/>
          <p:cNvCxnSpPr/>
          <p:nvPr/>
        </p:nvCxnSpPr>
        <p:spPr>
          <a:xfrm>
            <a:off x="0" y="500063"/>
            <a:ext cx="9144000" cy="0"/>
          </a:xfrm>
          <a:prstGeom prst="straightConnector1">
            <a:avLst/>
          </a:prstGeom>
          <a:noFill/>
          <a:ln cap="flat" cmpd="sng" w="38100">
            <a:solidFill>
              <a:srgbClr val="999999"/>
            </a:solidFill>
            <a:prstDash val="solid"/>
            <a:round/>
            <a:headEnd len="med" w="med" type="none"/>
            <a:tailEnd len="med" w="med" type="none"/>
          </a:ln>
        </p:spPr>
      </p:cxnSp>
      <p:pic>
        <p:nvPicPr>
          <p:cNvPr id="434" name="Google Shape;434;p38"/>
          <p:cNvPicPr preferRelativeResize="0"/>
          <p:nvPr/>
        </p:nvPicPr>
        <p:blipFill rotWithShape="1">
          <a:blip r:embed="rId3">
            <a:alphaModFix/>
          </a:blip>
          <a:srcRect b="0" l="0" r="0" t="0"/>
          <a:stretch/>
        </p:blipFill>
        <p:spPr>
          <a:xfrm>
            <a:off x="254000" y="76200"/>
            <a:ext cx="1714500" cy="361950"/>
          </a:xfrm>
          <a:prstGeom prst="rect">
            <a:avLst/>
          </a:prstGeom>
          <a:noFill/>
          <a:ln>
            <a:noFill/>
          </a:ln>
        </p:spPr>
      </p:pic>
      <p:pic>
        <p:nvPicPr>
          <p:cNvPr id="435" name="Google Shape;435;p38"/>
          <p:cNvPicPr preferRelativeResize="0"/>
          <p:nvPr/>
        </p:nvPicPr>
        <p:blipFill rotWithShape="1">
          <a:blip r:embed="rId4">
            <a:alphaModFix/>
          </a:blip>
          <a:srcRect b="0" l="0" r="0" t="0"/>
          <a:stretch/>
        </p:blipFill>
        <p:spPr>
          <a:xfrm>
            <a:off x="2768600" y="1543050"/>
            <a:ext cx="2705102" cy="23145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9" name="Shape 439"/>
        <p:cNvGrpSpPr/>
        <p:nvPr/>
      </p:nvGrpSpPr>
      <p:grpSpPr>
        <a:xfrm>
          <a:off x="0" y="0"/>
          <a:ext cx="0" cy="0"/>
          <a:chOff x="0" y="0"/>
          <a:chExt cx="0" cy="0"/>
        </a:xfrm>
      </p:grpSpPr>
      <p:sp>
        <p:nvSpPr>
          <p:cNvPr id="440" name="Google Shape;440;p39"/>
          <p:cNvSpPr/>
          <p:nvPr/>
        </p:nvSpPr>
        <p:spPr>
          <a:xfrm>
            <a:off x="0" y="515541"/>
            <a:ext cx="9144000" cy="685800"/>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441" name="Google Shape;441;p39"/>
          <p:cNvSpPr txBox="1"/>
          <p:nvPr>
            <p:ph idx="10" type="dt"/>
          </p:nvPr>
        </p:nvSpPr>
        <p:spPr>
          <a:xfrm>
            <a:off x="0" y="4667250"/>
            <a:ext cx="2540100" cy="476400"/>
          </a:xfrm>
          <a:prstGeom prst="rect">
            <a:avLst/>
          </a:prstGeom>
          <a:noFill/>
          <a:ln>
            <a:noFill/>
          </a:ln>
        </p:spPr>
        <p:txBody>
          <a:bodyPr anchorCtr="0" anchor="ctr" bIns="63500" lIns="254000" spcFirstLastPara="1" rIns="127000" wrap="square" tIns="63500">
            <a:noAutofit/>
          </a:bodyPr>
          <a:lstStyle/>
          <a:p>
            <a:pPr indent="0" lvl="0" marL="0" marR="0" rtl="0" algn="ctr">
              <a:spcBef>
                <a:spcPts val="0"/>
              </a:spcBef>
              <a:spcAft>
                <a:spcPts val="0"/>
              </a:spcAft>
              <a:buClr>
                <a:srgbClr val="999999"/>
              </a:buClr>
              <a:buSzPts val="1100"/>
              <a:buFont typeface="Arial"/>
              <a:buNone/>
            </a:pPr>
            <a:r>
              <a:rPr b="0" i="0" lang="es" sz="1100" u="none" cap="none" strike="noStrike">
                <a:solidFill>
                  <a:srgbClr val="999999"/>
                </a:solidFill>
                <a:latin typeface="Helvetica Neue"/>
                <a:ea typeface="Helvetica Neue"/>
                <a:cs typeface="Helvetica Neue"/>
                <a:sym typeface="Helvetica Neue"/>
              </a:rPr>
              <a:t>Date of download:  9/29/2024</a:t>
            </a:r>
            <a:endParaRPr/>
          </a:p>
        </p:txBody>
      </p:sp>
      <p:sp>
        <p:nvSpPr>
          <p:cNvPr id="442" name="Google Shape;442;p39"/>
          <p:cNvSpPr txBox="1"/>
          <p:nvPr>
            <p:ph idx="11" type="ftr"/>
          </p:nvPr>
        </p:nvSpPr>
        <p:spPr>
          <a:xfrm>
            <a:off x="2971800" y="4667250"/>
            <a:ext cx="3200400" cy="476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999999"/>
              </a:buClr>
              <a:buSzPts val="1100"/>
              <a:buFont typeface="Arial"/>
              <a:buNone/>
            </a:pPr>
            <a:r>
              <a:rPr b="0" i="0" lang="es" sz="1100" u="none" cap="none" strike="noStrike">
                <a:solidFill>
                  <a:srgbClr val="999999"/>
                </a:solidFill>
                <a:latin typeface="Helvetica Neue"/>
                <a:ea typeface="Helvetica Neue"/>
                <a:cs typeface="Helvetica Neue"/>
                <a:sym typeface="Helvetica Neue"/>
              </a:rPr>
              <a:t>Copyright 2024 American Medical Association. All Rights Reserved.</a:t>
            </a:r>
            <a:endParaRPr/>
          </a:p>
        </p:txBody>
      </p:sp>
      <p:sp>
        <p:nvSpPr>
          <p:cNvPr id="443" name="Google Shape;443;p39"/>
          <p:cNvSpPr txBox="1"/>
          <p:nvPr/>
        </p:nvSpPr>
        <p:spPr>
          <a:xfrm>
            <a:off x="0" y="519113"/>
            <a:ext cx="9144000" cy="381000"/>
          </a:xfrm>
          <a:prstGeom prst="rect">
            <a:avLst/>
          </a:prstGeom>
          <a:noFill/>
          <a:ln>
            <a:noFill/>
          </a:ln>
        </p:spPr>
        <p:txBody>
          <a:bodyPr anchorCtr="0" anchor="t" bIns="0" lIns="254000" spcFirstLastPara="1" rIns="127000" wrap="square" tIns="63500">
            <a:noAutofit/>
          </a:bodyPr>
          <a:lstStyle/>
          <a:p>
            <a:pPr indent="0" lvl="0" marL="0" marR="0" rtl="0" algn="l">
              <a:spcBef>
                <a:spcPts val="0"/>
              </a:spcBef>
              <a:spcAft>
                <a:spcPts val="0"/>
              </a:spcAft>
              <a:buClr>
                <a:srgbClr val="000000"/>
              </a:buClr>
              <a:buSzPts val="1300"/>
              <a:buFont typeface="Arial"/>
              <a:buNone/>
            </a:pPr>
            <a:r>
              <a:rPr b="0" i="0" lang="es" sz="1300" u="none" cap="none" strike="noStrike">
                <a:solidFill>
                  <a:srgbClr val="000000"/>
                </a:solidFill>
                <a:latin typeface="Helvetica Neue"/>
                <a:ea typeface="Helvetica Neue"/>
                <a:cs typeface="Helvetica Neue"/>
                <a:sym typeface="Helvetica Neue"/>
              </a:rPr>
              <a:t>From: </a:t>
            </a:r>
            <a:r>
              <a:rPr b="1" i="0" lang="es" sz="1300" u="none" cap="none" strike="noStrike">
                <a:solidFill>
                  <a:srgbClr val="000000"/>
                </a:solidFill>
                <a:latin typeface="Helvetica Neue"/>
                <a:ea typeface="Helvetica Neue"/>
                <a:cs typeface="Helvetica Neue"/>
                <a:sym typeface="Helvetica Neue"/>
              </a:rPr>
              <a:t>The Women’s Health Initiative Randomized Trials and Clinical Practice: A Review</a:t>
            </a:r>
            <a:endParaRPr/>
          </a:p>
        </p:txBody>
      </p:sp>
      <p:cxnSp>
        <p:nvCxnSpPr>
          <p:cNvPr id="444" name="Google Shape;444;p39"/>
          <p:cNvCxnSpPr/>
          <p:nvPr/>
        </p:nvCxnSpPr>
        <p:spPr>
          <a:xfrm flipH="1" rot="10800000">
            <a:off x="0" y="4661550"/>
            <a:ext cx="9144000" cy="5700"/>
          </a:xfrm>
          <a:prstGeom prst="straightConnector1">
            <a:avLst/>
          </a:prstGeom>
          <a:noFill/>
          <a:ln cap="flat" cmpd="sng" w="12700">
            <a:solidFill>
              <a:srgbClr val="999999"/>
            </a:solidFill>
            <a:prstDash val="solid"/>
            <a:round/>
            <a:headEnd len="med" w="med" type="none"/>
            <a:tailEnd len="med" w="med" type="none"/>
          </a:ln>
        </p:spPr>
      </p:cxnSp>
      <p:sp>
        <p:nvSpPr>
          <p:cNvPr id="445" name="Google Shape;445;p39"/>
          <p:cNvSpPr txBox="1"/>
          <p:nvPr/>
        </p:nvSpPr>
        <p:spPr>
          <a:xfrm>
            <a:off x="0" y="962025"/>
            <a:ext cx="9144000" cy="238200"/>
          </a:xfrm>
          <a:prstGeom prst="rect">
            <a:avLst/>
          </a:prstGeom>
          <a:noFill/>
          <a:ln>
            <a:noFill/>
          </a:ln>
        </p:spPr>
        <p:txBody>
          <a:bodyPr anchorCtr="0" anchor="t" bIns="63500" lIns="254000" spcFirstLastPara="1" rIns="127000" wrap="square" tIns="0">
            <a:noAutofit/>
          </a:bodyPr>
          <a:lstStyle/>
          <a:p>
            <a:pPr indent="0" lvl="0" marL="0" marR="0" rtl="0" algn="l">
              <a:spcBef>
                <a:spcPts val="0"/>
              </a:spcBef>
              <a:spcAft>
                <a:spcPts val="0"/>
              </a:spcAft>
              <a:buNone/>
            </a:pPr>
            <a:r>
              <a:rPr b="0" i="0" lang="es" sz="1200" u="none" cap="none" strike="noStrike">
                <a:solidFill>
                  <a:srgbClr val="000000"/>
                </a:solidFill>
                <a:latin typeface="Helvetica Neue"/>
                <a:ea typeface="Helvetica Neue"/>
                <a:cs typeface="Helvetica Neue"/>
                <a:sym typeface="Helvetica Neue"/>
              </a:rPr>
              <a:t>JAMA. 2024;331(20):1748-1760. doi:10.1001/jama.2024.6542</a:t>
            </a:r>
            <a:endParaRPr/>
          </a:p>
        </p:txBody>
      </p:sp>
      <p:sp>
        <p:nvSpPr>
          <p:cNvPr id="446" name="Google Shape;446;p39"/>
          <p:cNvSpPr txBox="1"/>
          <p:nvPr/>
        </p:nvSpPr>
        <p:spPr>
          <a:xfrm>
            <a:off x="0" y="4181475"/>
            <a:ext cx="9144000" cy="476400"/>
          </a:xfrm>
          <a:prstGeom prst="rect">
            <a:avLst/>
          </a:prstGeom>
          <a:noFill/>
          <a:ln>
            <a:noFill/>
          </a:ln>
        </p:spPr>
        <p:txBody>
          <a:bodyPr anchorCtr="0" anchor="t" bIns="63500" lIns="254000" spcFirstLastPara="1" rIns="0" wrap="square" tIns="0">
            <a:noAutofit/>
          </a:bodyPr>
          <a:lstStyle/>
          <a:p>
            <a:pPr indent="0" lvl="0" marL="0" marR="0" rtl="0" algn="l">
              <a:spcBef>
                <a:spcPts val="0"/>
              </a:spcBef>
              <a:spcAft>
                <a:spcPts val="0"/>
              </a:spcAft>
              <a:buClr>
                <a:srgbClr val="000000"/>
              </a:buClr>
              <a:buSzPts val="1200"/>
              <a:buFont typeface="Arial"/>
              <a:buNone/>
            </a:pPr>
            <a:r>
              <a:rPr b="0" i="0" lang="es" sz="1200" u="none" cap="none" strike="noStrike">
                <a:solidFill>
                  <a:srgbClr val="000000"/>
                </a:solidFill>
                <a:latin typeface="Helvetica Neue"/>
                <a:ea typeface="Helvetica Neue"/>
                <a:cs typeface="Helvetica Neue"/>
                <a:sym typeface="Helvetica Neue"/>
              </a:rPr>
              <a:t>Clinical Outcomes in the Women’s Health Initiative Dietary Modification TrialFollow-up during the median 8.5-year intervention phase and over a cumulative follow-up of 19.6 years for most outcomes (see Methods section of text for details). Data are from Prentice et al and Chlebowski et al.</a:t>
            </a:r>
            <a:br>
              <a:rPr b="0" i="0" lang="es" sz="1200" u="none" cap="none" strike="noStrike">
                <a:solidFill>
                  <a:srgbClr val="000000"/>
                </a:solidFill>
                <a:latin typeface="Helvetica Neue"/>
                <a:ea typeface="Helvetica Neue"/>
                <a:cs typeface="Helvetica Neue"/>
                <a:sym typeface="Helvetica Neue"/>
              </a:rPr>
            </a:br>
            <a:r>
              <a:rPr b="0" baseline="30000" i="0" lang="es" sz="1200" u="none" cap="none" strike="noStrike">
                <a:solidFill>
                  <a:srgbClr val="000000"/>
                </a:solidFill>
                <a:latin typeface="Helvetica Neue"/>
                <a:ea typeface="Helvetica Neue"/>
                <a:cs typeface="Helvetica Neue"/>
                <a:sym typeface="Helvetica Neue"/>
              </a:rPr>
              <a:t>a</a:t>
            </a:r>
            <a:r>
              <a:rPr b="0" i="0" lang="es" sz="1200" u="none" cap="none" strike="noStrike">
                <a:solidFill>
                  <a:srgbClr val="000000"/>
                </a:solidFill>
                <a:latin typeface="Helvetica Neue"/>
                <a:ea typeface="Helvetica Neue"/>
                <a:cs typeface="Helvetica Neue"/>
                <a:sym typeface="Helvetica Neue"/>
              </a:rPr>
              <a:t>Annualized rates were calculated by dividing the total number of events by total follow-up time in years and are expressed as percentages. Randomized allocation ratio was 40% for the intervention and 60% for the comparison group; annualized rates precede number of events.</a:t>
            </a:r>
            <a:br>
              <a:rPr b="0" i="0" lang="es" sz="1200" u="none" cap="none" strike="noStrike">
                <a:solidFill>
                  <a:srgbClr val="000000"/>
                </a:solidFill>
                <a:latin typeface="Helvetica Neue"/>
                <a:ea typeface="Helvetica Neue"/>
                <a:cs typeface="Helvetica Neue"/>
                <a:sym typeface="Helvetica Neue"/>
              </a:rPr>
            </a:br>
            <a:r>
              <a:rPr b="0" baseline="30000" i="0" lang="es" sz="1200" u="none" cap="none" strike="noStrike">
                <a:solidFill>
                  <a:srgbClr val="000000"/>
                </a:solidFill>
                <a:latin typeface="Helvetica Neue"/>
                <a:ea typeface="Helvetica Neue"/>
                <a:cs typeface="Helvetica Neue"/>
                <a:sym typeface="Helvetica Neue"/>
              </a:rPr>
              <a:t>b</a:t>
            </a:r>
            <a:r>
              <a:rPr b="0" i="0" lang="es" sz="1200" u="none" cap="none" strike="noStrike">
                <a:solidFill>
                  <a:srgbClr val="000000"/>
                </a:solidFill>
                <a:latin typeface="Helvetica Neue"/>
                <a:ea typeface="Helvetica Neue"/>
                <a:cs typeface="Helvetica Neue"/>
                <a:sym typeface="Helvetica Neue"/>
              </a:rPr>
              <a:t>Difference in estimated absolute excess risks (intervention minus comparison).</a:t>
            </a:r>
            <a:br>
              <a:rPr b="0" i="0" lang="es" sz="1200" u="none" cap="none" strike="noStrike">
                <a:solidFill>
                  <a:srgbClr val="000000"/>
                </a:solidFill>
                <a:latin typeface="Helvetica Neue"/>
                <a:ea typeface="Helvetica Neue"/>
                <a:cs typeface="Helvetica Neue"/>
                <a:sym typeface="Helvetica Neue"/>
              </a:rPr>
            </a:br>
            <a:r>
              <a:rPr b="0" baseline="30000" i="0" lang="es" sz="1200" u="none" cap="none" strike="noStrike">
                <a:solidFill>
                  <a:srgbClr val="000000"/>
                </a:solidFill>
                <a:latin typeface="Helvetica Neue"/>
                <a:ea typeface="Helvetica Neue"/>
                <a:cs typeface="Helvetica Neue"/>
                <a:sym typeface="Helvetica Neue"/>
              </a:rPr>
              <a:t>c</a:t>
            </a:r>
            <a:r>
              <a:rPr b="0" i="0" lang="es" sz="1200" u="none" cap="none" strike="noStrike">
                <a:solidFill>
                  <a:srgbClr val="000000"/>
                </a:solidFill>
                <a:latin typeface="Helvetica Neue"/>
                <a:ea typeface="Helvetica Neue"/>
                <a:cs typeface="Helvetica Neue"/>
                <a:sym typeface="Helvetica Neue"/>
              </a:rPr>
              <a:t>Primary end points.</a:t>
            </a:r>
            <a:br>
              <a:rPr b="0" i="0" lang="es" sz="1200" u="none" cap="none" strike="noStrike">
                <a:solidFill>
                  <a:srgbClr val="000000"/>
                </a:solidFill>
                <a:latin typeface="Helvetica Neue"/>
                <a:ea typeface="Helvetica Neue"/>
                <a:cs typeface="Helvetica Neue"/>
                <a:sym typeface="Helvetica Neue"/>
              </a:rPr>
            </a:br>
            <a:r>
              <a:rPr b="0" baseline="30000" i="0" lang="es" sz="1200" u="none" cap="none" strike="noStrike">
                <a:solidFill>
                  <a:srgbClr val="000000"/>
                </a:solidFill>
                <a:latin typeface="Helvetica Neue"/>
                <a:ea typeface="Helvetica Neue"/>
                <a:cs typeface="Helvetica Neue"/>
                <a:sym typeface="Helvetica Neue"/>
              </a:rPr>
              <a:t>d</a:t>
            </a:r>
            <a:r>
              <a:rPr b="0" i="0" lang="es" sz="1200" u="none" cap="none" strike="noStrike">
                <a:solidFill>
                  <a:srgbClr val="000000"/>
                </a:solidFill>
                <a:latin typeface="Helvetica Neue"/>
                <a:ea typeface="Helvetica Neue"/>
                <a:cs typeface="Helvetica Neue"/>
                <a:sym typeface="Helvetica Neue"/>
              </a:rPr>
              <a:t>Secondary end points.</a:t>
            </a:r>
            <a:br>
              <a:rPr b="0" i="0" lang="es" sz="1200" u="none" cap="none" strike="noStrike">
                <a:solidFill>
                  <a:srgbClr val="000000"/>
                </a:solidFill>
                <a:latin typeface="Helvetica Neue"/>
                <a:ea typeface="Helvetica Neue"/>
                <a:cs typeface="Helvetica Neue"/>
                <a:sym typeface="Helvetica Neue"/>
              </a:rPr>
            </a:br>
            <a:r>
              <a:rPr b="0" baseline="30000" i="0" lang="es" sz="1200" u="none" cap="none" strike="noStrike">
                <a:solidFill>
                  <a:srgbClr val="000000"/>
                </a:solidFill>
                <a:latin typeface="Helvetica Neue"/>
                <a:ea typeface="Helvetica Neue"/>
                <a:cs typeface="Helvetica Neue"/>
                <a:sym typeface="Helvetica Neue"/>
              </a:rPr>
              <a:t>e</a:t>
            </a:r>
            <a:r>
              <a:rPr b="0" i="0" lang="es" sz="1200" u="none" cap="none" strike="noStrike">
                <a:solidFill>
                  <a:srgbClr val="000000"/>
                </a:solidFill>
                <a:latin typeface="Helvetica Neue"/>
                <a:ea typeface="Helvetica Neue"/>
                <a:cs typeface="Helvetica Neue"/>
                <a:sym typeface="Helvetica Neue"/>
              </a:rPr>
              <a:t>Exploratory end point.</a:t>
            </a:r>
            <a:br>
              <a:rPr b="0" i="0" lang="es" sz="1200" u="none" cap="none" strike="noStrike">
                <a:solidFill>
                  <a:srgbClr val="000000"/>
                </a:solidFill>
                <a:latin typeface="Helvetica Neue"/>
                <a:ea typeface="Helvetica Neue"/>
                <a:cs typeface="Helvetica Neue"/>
                <a:sym typeface="Helvetica Neue"/>
              </a:rPr>
            </a:br>
            <a:endParaRPr/>
          </a:p>
        </p:txBody>
      </p:sp>
      <p:sp>
        <p:nvSpPr>
          <p:cNvPr id="447" name="Google Shape;447;p39"/>
          <p:cNvSpPr/>
          <p:nvPr/>
        </p:nvSpPr>
        <p:spPr>
          <a:xfrm>
            <a:off x="0" y="3979069"/>
            <a:ext cx="9153600" cy="184500"/>
          </a:xfrm>
          <a:prstGeom prst="rect">
            <a:avLst/>
          </a:prstGeom>
          <a:noFill/>
          <a:ln>
            <a:noFill/>
          </a:ln>
        </p:spPr>
        <p:txBody>
          <a:bodyPr anchorCtr="0" anchor="t" bIns="63500" lIns="254000" spcFirstLastPara="1" rIns="0" wrap="square" tIns="0">
            <a:noAutofit/>
          </a:bodyPr>
          <a:lstStyle/>
          <a:p>
            <a:pPr indent="0" lvl="0" marL="0" marR="0" rtl="0" algn="l">
              <a:spcBef>
                <a:spcPts val="0"/>
              </a:spcBef>
              <a:spcAft>
                <a:spcPts val="0"/>
              </a:spcAft>
              <a:buClr>
                <a:srgbClr val="000000"/>
              </a:buClr>
              <a:buSzPts val="1200"/>
              <a:buFont typeface="Arial"/>
              <a:buNone/>
            </a:pPr>
            <a:r>
              <a:rPr b="0" i="0" lang="es" sz="1200" u="none" cap="none" strike="noStrike">
                <a:solidFill>
                  <a:srgbClr val="000000"/>
                </a:solidFill>
                <a:latin typeface="Arial"/>
                <a:ea typeface="Arial"/>
                <a:cs typeface="Arial"/>
                <a:sym typeface="Arial"/>
              </a:rPr>
              <a:t>Figure Legend: </a:t>
            </a:r>
            <a:endParaRPr b="1" i="0" sz="1200" u="none" cap="none" strike="noStrike">
              <a:solidFill>
                <a:srgbClr val="000000"/>
              </a:solidFill>
              <a:latin typeface="Helvetica Neue"/>
              <a:ea typeface="Helvetica Neue"/>
              <a:cs typeface="Helvetica Neue"/>
              <a:sym typeface="Helvetica Neue"/>
            </a:endParaRPr>
          </a:p>
        </p:txBody>
      </p:sp>
      <p:cxnSp>
        <p:nvCxnSpPr>
          <p:cNvPr id="448" name="Google Shape;448;p39"/>
          <p:cNvCxnSpPr/>
          <p:nvPr/>
        </p:nvCxnSpPr>
        <p:spPr>
          <a:xfrm>
            <a:off x="0" y="500063"/>
            <a:ext cx="9144000" cy="0"/>
          </a:xfrm>
          <a:prstGeom prst="straightConnector1">
            <a:avLst/>
          </a:prstGeom>
          <a:noFill/>
          <a:ln cap="flat" cmpd="sng" w="38100">
            <a:solidFill>
              <a:srgbClr val="999999"/>
            </a:solidFill>
            <a:prstDash val="solid"/>
            <a:round/>
            <a:headEnd len="med" w="med" type="none"/>
            <a:tailEnd len="med" w="med" type="none"/>
          </a:ln>
        </p:spPr>
      </p:cxnSp>
      <p:pic>
        <p:nvPicPr>
          <p:cNvPr id="449" name="Google Shape;449;p39"/>
          <p:cNvPicPr preferRelativeResize="0"/>
          <p:nvPr/>
        </p:nvPicPr>
        <p:blipFill rotWithShape="1">
          <a:blip r:embed="rId3">
            <a:alphaModFix/>
          </a:blip>
          <a:srcRect b="0" l="0" r="0" t="0"/>
          <a:stretch/>
        </p:blipFill>
        <p:spPr>
          <a:xfrm>
            <a:off x="254000" y="76200"/>
            <a:ext cx="1714500" cy="361950"/>
          </a:xfrm>
          <a:prstGeom prst="rect">
            <a:avLst/>
          </a:prstGeom>
          <a:noFill/>
          <a:ln>
            <a:noFill/>
          </a:ln>
        </p:spPr>
      </p:pic>
      <p:pic>
        <p:nvPicPr>
          <p:cNvPr id="450" name="Google Shape;450;p39"/>
          <p:cNvPicPr preferRelativeResize="0"/>
          <p:nvPr/>
        </p:nvPicPr>
        <p:blipFill rotWithShape="1">
          <a:blip r:embed="rId4">
            <a:alphaModFix/>
          </a:blip>
          <a:srcRect b="0" l="0" r="0" t="0"/>
          <a:stretch/>
        </p:blipFill>
        <p:spPr>
          <a:xfrm>
            <a:off x="2514600" y="1543050"/>
            <a:ext cx="3086099" cy="17145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4" name="Shape 454"/>
        <p:cNvGrpSpPr/>
        <p:nvPr/>
      </p:nvGrpSpPr>
      <p:grpSpPr>
        <a:xfrm>
          <a:off x="0" y="0"/>
          <a:ext cx="0" cy="0"/>
          <a:chOff x="0" y="0"/>
          <a:chExt cx="0" cy="0"/>
        </a:xfrm>
      </p:grpSpPr>
      <p:sp>
        <p:nvSpPr>
          <p:cNvPr id="455" name="Google Shape;455;p40"/>
          <p:cNvSpPr/>
          <p:nvPr/>
        </p:nvSpPr>
        <p:spPr>
          <a:xfrm>
            <a:off x="0" y="515541"/>
            <a:ext cx="9144000" cy="685800"/>
          </a:xfrm>
          <a:prstGeom prst="rect">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456" name="Google Shape;456;p40"/>
          <p:cNvSpPr txBox="1"/>
          <p:nvPr>
            <p:ph idx="10" type="dt"/>
          </p:nvPr>
        </p:nvSpPr>
        <p:spPr>
          <a:xfrm>
            <a:off x="0" y="4667250"/>
            <a:ext cx="2540100" cy="476400"/>
          </a:xfrm>
          <a:prstGeom prst="rect">
            <a:avLst/>
          </a:prstGeom>
          <a:noFill/>
          <a:ln>
            <a:noFill/>
          </a:ln>
        </p:spPr>
        <p:txBody>
          <a:bodyPr anchorCtr="0" anchor="ctr" bIns="63500" lIns="254000" spcFirstLastPara="1" rIns="127000" wrap="square" tIns="63500">
            <a:noAutofit/>
          </a:bodyPr>
          <a:lstStyle/>
          <a:p>
            <a:pPr indent="0" lvl="0" marL="0" marR="0" rtl="0" algn="ctr">
              <a:spcBef>
                <a:spcPts val="0"/>
              </a:spcBef>
              <a:spcAft>
                <a:spcPts val="0"/>
              </a:spcAft>
              <a:buClr>
                <a:srgbClr val="999999"/>
              </a:buClr>
              <a:buSzPts val="1100"/>
              <a:buFont typeface="Arial"/>
              <a:buNone/>
            </a:pPr>
            <a:r>
              <a:rPr b="0" i="0" lang="es" sz="1100" u="none" cap="none" strike="noStrike">
                <a:solidFill>
                  <a:srgbClr val="999999"/>
                </a:solidFill>
                <a:latin typeface="Helvetica Neue"/>
                <a:ea typeface="Helvetica Neue"/>
                <a:cs typeface="Helvetica Neue"/>
                <a:sym typeface="Helvetica Neue"/>
              </a:rPr>
              <a:t>Date of download:  9/29/2024</a:t>
            </a:r>
            <a:endParaRPr/>
          </a:p>
        </p:txBody>
      </p:sp>
      <p:sp>
        <p:nvSpPr>
          <p:cNvPr id="457" name="Google Shape;457;p40"/>
          <p:cNvSpPr txBox="1"/>
          <p:nvPr>
            <p:ph idx="11" type="ftr"/>
          </p:nvPr>
        </p:nvSpPr>
        <p:spPr>
          <a:xfrm>
            <a:off x="2971800" y="4667250"/>
            <a:ext cx="3200400" cy="4764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999999"/>
              </a:buClr>
              <a:buSzPts val="1100"/>
              <a:buFont typeface="Arial"/>
              <a:buNone/>
            </a:pPr>
            <a:r>
              <a:rPr b="0" i="0" lang="es" sz="1100" u="none" cap="none" strike="noStrike">
                <a:solidFill>
                  <a:srgbClr val="999999"/>
                </a:solidFill>
                <a:latin typeface="Helvetica Neue"/>
                <a:ea typeface="Helvetica Neue"/>
                <a:cs typeface="Helvetica Neue"/>
                <a:sym typeface="Helvetica Neue"/>
              </a:rPr>
              <a:t>Copyright 2024 American Medical Association. All Rights Reserved.</a:t>
            </a:r>
            <a:endParaRPr/>
          </a:p>
        </p:txBody>
      </p:sp>
      <p:sp>
        <p:nvSpPr>
          <p:cNvPr id="458" name="Google Shape;458;p40"/>
          <p:cNvSpPr txBox="1"/>
          <p:nvPr/>
        </p:nvSpPr>
        <p:spPr>
          <a:xfrm>
            <a:off x="0" y="519113"/>
            <a:ext cx="9144000" cy="381000"/>
          </a:xfrm>
          <a:prstGeom prst="rect">
            <a:avLst/>
          </a:prstGeom>
          <a:noFill/>
          <a:ln>
            <a:noFill/>
          </a:ln>
        </p:spPr>
        <p:txBody>
          <a:bodyPr anchorCtr="0" anchor="t" bIns="0" lIns="254000" spcFirstLastPara="1" rIns="127000" wrap="square" tIns="63500">
            <a:noAutofit/>
          </a:bodyPr>
          <a:lstStyle/>
          <a:p>
            <a:pPr indent="0" lvl="0" marL="0" marR="0" rtl="0" algn="l">
              <a:spcBef>
                <a:spcPts val="0"/>
              </a:spcBef>
              <a:spcAft>
                <a:spcPts val="0"/>
              </a:spcAft>
              <a:buClr>
                <a:srgbClr val="000000"/>
              </a:buClr>
              <a:buSzPts val="1300"/>
              <a:buFont typeface="Arial"/>
              <a:buNone/>
            </a:pPr>
            <a:r>
              <a:rPr b="0" i="0" lang="es" sz="1300" u="none" cap="none" strike="noStrike">
                <a:solidFill>
                  <a:srgbClr val="000000"/>
                </a:solidFill>
                <a:latin typeface="Helvetica Neue"/>
                <a:ea typeface="Helvetica Neue"/>
                <a:cs typeface="Helvetica Neue"/>
                <a:sym typeface="Helvetica Neue"/>
              </a:rPr>
              <a:t>From: </a:t>
            </a:r>
            <a:r>
              <a:rPr b="1" i="0" lang="es" sz="1300" u="none" cap="none" strike="noStrike">
                <a:solidFill>
                  <a:srgbClr val="000000"/>
                </a:solidFill>
                <a:latin typeface="Helvetica Neue"/>
                <a:ea typeface="Helvetica Neue"/>
                <a:cs typeface="Helvetica Neue"/>
                <a:sym typeface="Helvetica Neue"/>
              </a:rPr>
              <a:t>The Women’s Health Initiative Randomized Trials and Clinical Practice: A Review</a:t>
            </a:r>
            <a:endParaRPr/>
          </a:p>
        </p:txBody>
      </p:sp>
      <p:cxnSp>
        <p:nvCxnSpPr>
          <p:cNvPr id="459" name="Google Shape;459;p40"/>
          <p:cNvCxnSpPr/>
          <p:nvPr/>
        </p:nvCxnSpPr>
        <p:spPr>
          <a:xfrm flipH="1" rot="10800000">
            <a:off x="0" y="4661550"/>
            <a:ext cx="9144000" cy="5700"/>
          </a:xfrm>
          <a:prstGeom prst="straightConnector1">
            <a:avLst/>
          </a:prstGeom>
          <a:noFill/>
          <a:ln cap="flat" cmpd="sng" w="12700">
            <a:solidFill>
              <a:srgbClr val="999999"/>
            </a:solidFill>
            <a:prstDash val="solid"/>
            <a:round/>
            <a:headEnd len="med" w="med" type="none"/>
            <a:tailEnd len="med" w="med" type="none"/>
          </a:ln>
        </p:spPr>
      </p:cxnSp>
      <p:sp>
        <p:nvSpPr>
          <p:cNvPr id="460" name="Google Shape;460;p40"/>
          <p:cNvSpPr txBox="1"/>
          <p:nvPr/>
        </p:nvSpPr>
        <p:spPr>
          <a:xfrm>
            <a:off x="0" y="962025"/>
            <a:ext cx="9144000" cy="238200"/>
          </a:xfrm>
          <a:prstGeom prst="rect">
            <a:avLst/>
          </a:prstGeom>
          <a:noFill/>
          <a:ln>
            <a:noFill/>
          </a:ln>
        </p:spPr>
        <p:txBody>
          <a:bodyPr anchorCtr="0" anchor="t" bIns="63500" lIns="254000" spcFirstLastPara="1" rIns="127000" wrap="square" tIns="0">
            <a:noAutofit/>
          </a:bodyPr>
          <a:lstStyle/>
          <a:p>
            <a:pPr indent="0" lvl="0" marL="0" marR="0" rtl="0" algn="l">
              <a:spcBef>
                <a:spcPts val="0"/>
              </a:spcBef>
              <a:spcAft>
                <a:spcPts val="0"/>
              </a:spcAft>
              <a:buNone/>
            </a:pPr>
            <a:r>
              <a:rPr b="0" i="0" lang="es" sz="1200" u="none" cap="none" strike="noStrike">
                <a:solidFill>
                  <a:srgbClr val="000000"/>
                </a:solidFill>
                <a:latin typeface="Helvetica Neue"/>
                <a:ea typeface="Helvetica Neue"/>
                <a:cs typeface="Helvetica Neue"/>
                <a:sym typeface="Helvetica Neue"/>
              </a:rPr>
              <a:t>JAMA. 2024;331(20):1748-1760. doi:10.1001/jama.2024.6542</a:t>
            </a:r>
            <a:endParaRPr/>
          </a:p>
        </p:txBody>
      </p:sp>
      <p:sp>
        <p:nvSpPr>
          <p:cNvPr id="461" name="Google Shape;461;p40"/>
          <p:cNvSpPr txBox="1"/>
          <p:nvPr/>
        </p:nvSpPr>
        <p:spPr>
          <a:xfrm>
            <a:off x="0" y="4181475"/>
            <a:ext cx="9144000" cy="476400"/>
          </a:xfrm>
          <a:prstGeom prst="rect">
            <a:avLst/>
          </a:prstGeom>
          <a:noFill/>
          <a:ln>
            <a:noFill/>
          </a:ln>
        </p:spPr>
        <p:txBody>
          <a:bodyPr anchorCtr="0" anchor="t" bIns="63500" lIns="254000" spcFirstLastPara="1" rIns="0" wrap="square" tIns="0">
            <a:noAutofit/>
          </a:bodyPr>
          <a:lstStyle/>
          <a:p>
            <a:pPr indent="0" lvl="0" marL="0" marR="0" rtl="0" algn="l">
              <a:spcBef>
                <a:spcPts val="0"/>
              </a:spcBef>
              <a:spcAft>
                <a:spcPts val="0"/>
              </a:spcAft>
              <a:buClr>
                <a:srgbClr val="000000"/>
              </a:buClr>
              <a:buSzPts val="1200"/>
              <a:buFont typeface="Arial"/>
              <a:buNone/>
            </a:pPr>
            <a:r>
              <a:rPr b="0" i="0" lang="es" sz="1200" u="none" cap="none" strike="noStrike">
                <a:solidFill>
                  <a:srgbClr val="000000"/>
                </a:solidFill>
                <a:latin typeface="Helvetica Neue"/>
                <a:ea typeface="Helvetica Neue"/>
                <a:cs typeface="Helvetica Neue"/>
                <a:sym typeface="Helvetica Neue"/>
              </a:rPr>
              <a:t>Design, Primary Aims, and Clinical Messages of the Women’s Health Initiative Randomized Clinical Trials</a:t>
            </a:r>
            <a:r>
              <a:rPr b="0" baseline="30000" i="0" lang="es" sz="1200" u="none" cap="none" strike="noStrike">
                <a:solidFill>
                  <a:srgbClr val="000000"/>
                </a:solidFill>
                <a:latin typeface="Helvetica Neue"/>
                <a:ea typeface="Helvetica Neue"/>
                <a:cs typeface="Helvetica Neue"/>
                <a:sym typeface="Helvetica Neue"/>
              </a:rPr>
              <a:t>a</a:t>
            </a:r>
            <a:r>
              <a:rPr b="0" i="0" lang="es" sz="1200" u="none" cap="none" strike="noStrike">
                <a:solidFill>
                  <a:srgbClr val="000000"/>
                </a:solidFill>
                <a:latin typeface="Helvetica Neue"/>
                <a:ea typeface="Helvetica Neue"/>
                <a:cs typeface="Helvetica Neue"/>
                <a:sym typeface="Helvetica Neue"/>
              </a:rPr>
              <a:t>Abbreviations: CEE, conjugated equine estrogens; CHD, coronary heart disease; FDA, Food and Drug Administration; MPA, medroxyprogesterone acetate.</a:t>
            </a:r>
            <a:br>
              <a:rPr b="0" i="0" lang="es" sz="1200" u="none" cap="none" strike="noStrike">
                <a:solidFill>
                  <a:srgbClr val="000000"/>
                </a:solidFill>
                <a:latin typeface="Helvetica Neue"/>
                <a:ea typeface="Helvetica Neue"/>
                <a:cs typeface="Helvetica Neue"/>
                <a:sym typeface="Helvetica Neue"/>
              </a:rPr>
            </a:br>
            <a:r>
              <a:rPr b="0" baseline="30000" i="0" lang="es" sz="1200" u="none" cap="none" strike="noStrike">
                <a:solidFill>
                  <a:srgbClr val="000000"/>
                </a:solidFill>
                <a:latin typeface="Helvetica Neue"/>
                <a:ea typeface="Helvetica Neue"/>
                <a:cs typeface="Helvetica Neue"/>
                <a:sym typeface="Helvetica Neue"/>
              </a:rPr>
              <a:t>a</a:t>
            </a:r>
            <a:r>
              <a:rPr b="0" i="0" lang="es" sz="1200" u="none" cap="none" strike="noStrike">
                <a:solidFill>
                  <a:srgbClr val="000000"/>
                </a:solidFill>
                <a:latin typeface="Helvetica Neue"/>
                <a:ea typeface="Helvetica Neue"/>
                <a:cs typeface="Helvetica Neue"/>
                <a:sym typeface="Helvetica Neue"/>
              </a:rPr>
              <a:t> The overall population and eligibility included 68 132 postmenopausal women (mean age, 63 years) recruited at 40 US clinical centers from 1993 to 1998. All trials required that participants be postmenopausal women aged 50 to 79 years with no prior breast cancer, with an unremarkable baseline mammogram, and with expected 3-year or longer survival. Women were excluded for major comorbid conditions or substance use disorders that could affect adherence or safety.</a:t>
            </a:r>
            <a:endParaRPr/>
          </a:p>
        </p:txBody>
      </p:sp>
      <p:sp>
        <p:nvSpPr>
          <p:cNvPr id="462" name="Google Shape;462;p40"/>
          <p:cNvSpPr/>
          <p:nvPr/>
        </p:nvSpPr>
        <p:spPr>
          <a:xfrm>
            <a:off x="0" y="3979069"/>
            <a:ext cx="9153600" cy="184500"/>
          </a:xfrm>
          <a:prstGeom prst="rect">
            <a:avLst/>
          </a:prstGeom>
          <a:noFill/>
          <a:ln>
            <a:noFill/>
          </a:ln>
        </p:spPr>
        <p:txBody>
          <a:bodyPr anchorCtr="0" anchor="t" bIns="63500" lIns="254000" spcFirstLastPara="1" rIns="0" wrap="square" tIns="0">
            <a:noAutofit/>
          </a:bodyPr>
          <a:lstStyle/>
          <a:p>
            <a:pPr indent="0" lvl="0" marL="0" marR="0" rtl="0" algn="l">
              <a:spcBef>
                <a:spcPts val="0"/>
              </a:spcBef>
              <a:spcAft>
                <a:spcPts val="0"/>
              </a:spcAft>
              <a:buClr>
                <a:srgbClr val="000000"/>
              </a:buClr>
              <a:buSzPts val="1200"/>
              <a:buFont typeface="Arial"/>
              <a:buNone/>
            </a:pPr>
            <a:r>
              <a:rPr b="0" i="0" lang="es" sz="1200" u="none" cap="none" strike="noStrike">
                <a:solidFill>
                  <a:srgbClr val="000000"/>
                </a:solidFill>
                <a:latin typeface="Arial"/>
                <a:ea typeface="Arial"/>
                <a:cs typeface="Arial"/>
                <a:sym typeface="Arial"/>
              </a:rPr>
              <a:t>Table Title: </a:t>
            </a:r>
            <a:endParaRPr b="1" i="0" sz="1200" u="none" cap="none" strike="noStrike">
              <a:solidFill>
                <a:srgbClr val="000000"/>
              </a:solidFill>
              <a:latin typeface="Helvetica Neue"/>
              <a:ea typeface="Helvetica Neue"/>
              <a:cs typeface="Helvetica Neue"/>
              <a:sym typeface="Helvetica Neue"/>
            </a:endParaRPr>
          </a:p>
        </p:txBody>
      </p:sp>
      <p:cxnSp>
        <p:nvCxnSpPr>
          <p:cNvPr id="463" name="Google Shape;463;p40"/>
          <p:cNvCxnSpPr/>
          <p:nvPr/>
        </p:nvCxnSpPr>
        <p:spPr>
          <a:xfrm>
            <a:off x="0" y="500063"/>
            <a:ext cx="9144000" cy="0"/>
          </a:xfrm>
          <a:prstGeom prst="straightConnector1">
            <a:avLst/>
          </a:prstGeom>
          <a:noFill/>
          <a:ln cap="flat" cmpd="sng" w="38100">
            <a:solidFill>
              <a:srgbClr val="999999"/>
            </a:solidFill>
            <a:prstDash val="solid"/>
            <a:round/>
            <a:headEnd len="med" w="med" type="none"/>
            <a:tailEnd len="med" w="med" type="none"/>
          </a:ln>
        </p:spPr>
      </p:cxnSp>
      <p:pic>
        <p:nvPicPr>
          <p:cNvPr id="464" name="Google Shape;464;p40"/>
          <p:cNvPicPr preferRelativeResize="0"/>
          <p:nvPr/>
        </p:nvPicPr>
        <p:blipFill rotWithShape="1">
          <a:blip r:embed="rId3">
            <a:alphaModFix/>
          </a:blip>
          <a:srcRect b="0" l="0" r="0" t="0"/>
          <a:stretch/>
        </p:blipFill>
        <p:spPr>
          <a:xfrm>
            <a:off x="254000" y="76200"/>
            <a:ext cx="1714500" cy="361950"/>
          </a:xfrm>
          <a:prstGeom prst="rect">
            <a:avLst/>
          </a:prstGeom>
          <a:noFill/>
          <a:ln>
            <a:noFill/>
          </a:ln>
        </p:spPr>
      </p:pic>
      <p:pic>
        <p:nvPicPr>
          <p:cNvPr id="465" name="Google Shape;465;p40"/>
          <p:cNvPicPr preferRelativeResize="0"/>
          <p:nvPr/>
        </p:nvPicPr>
        <p:blipFill rotWithShape="1">
          <a:blip r:embed="rId4">
            <a:alphaModFix/>
          </a:blip>
          <a:srcRect b="0" l="0" r="0" t="0"/>
          <a:stretch/>
        </p:blipFill>
        <p:spPr>
          <a:xfrm>
            <a:off x="2514600" y="1543050"/>
            <a:ext cx="3086101" cy="224671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9" name="Shape 469"/>
        <p:cNvGrpSpPr/>
        <p:nvPr/>
      </p:nvGrpSpPr>
      <p:grpSpPr>
        <a:xfrm>
          <a:off x="0" y="0"/>
          <a:ext cx="0" cy="0"/>
          <a:chOff x="0" y="0"/>
          <a:chExt cx="0" cy="0"/>
        </a:xfrm>
      </p:grpSpPr>
      <p:sp>
        <p:nvSpPr>
          <p:cNvPr id="470" name="Google Shape;470;p41"/>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471" name="Google Shape;471;p41"/>
          <p:cNvSpPr txBox="1"/>
          <p:nvPr>
            <p:ph idx="1" type="body"/>
          </p:nvPr>
        </p:nvSpPr>
        <p:spPr>
          <a:xfrm>
            <a:off x="457200" y="900113"/>
            <a:ext cx="8229600" cy="2545800"/>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1200"/>
              </a:spcAft>
              <a:buClr>
                <a:schemeClr val="dk1"/>
              </a:buClr>
              <a:buSzPts val="3200"/>
              <a:buNone/>
            </a:pPr>
            <a:r>
              <a:t/>
            </a:r>
            <a:endParaRPr/>
          </a:p>
        </p:txBody>
      </p:sp>
      <p:pic>
        <p:nvPicPr>
          <p:cNvPr id="472" name="Google Shape;472;p41"/>
          <p:cNvPicPr preferRelativeResize="0"/>
          <p:nvPr/>
        </p:nvPicPr>
        <p:blipFill rotWithShape="1">
          <a:blip r:embed="rId3">
            <a:alphaModFix/>
          </a:blip>
          <a:srcRect b="0" l="0" r="0" t="0"/>
          <a:stretch/>
        </p:blipFill>
        <p:spPr>
          <a:xfrm>
            <a:off x="200235" y="636251"/>
            <a:ext cx="6557649" cy="3871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23115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INTRODUCCIÓN (Importancia)</a:t>
            </a:r>
            <a:endParaRPr/>
          </a:p>
          <a:p>
            <a:pPr indent="0" lvl="0" marL="0" rtl="0" algn="l">
              <a:spcBef>
                <a:spcPts val="0"/>
              </a:spcBef>
              <a:spcAft>
                <a:spcPts val="0"/>
              </a:spcAft>
              <a:buNone/>
            </a:pPr>
            <a:r>
              <a:t/>
            </a:r>
            <a:endParaRPr/>
          </a:p>
        </p:txBody>
      </p:sp>
      <p:sp>
        <p:nvSpPr>
          <p:cNvPr id="87" name="Google Shape;87;p16"/>
          <p:cNvSpPr txBox="1"/>
          <p:nvPr/>
        </p:nvSpPr>
        <p:spPr>
          <a:xfrm>
            <a:off x="311700" y="938550"/>
            <a:ext cx="8520600" cy="3931200"/>
          </a:xfrm>
          <a:prstGeom prst="rect">
            <a:avLst/>
          </a:prstGeom>
          <a:noFill/>
          <a:ln>
            <a:noFill/>
          </a:ln>
        </p:spPr>
        <p:txBody>
          <a:bodyPr anchorCtr="0" anchor="ctr" bIns="91425" lIns="91425" spcFirstLastPara="1" rIns="91425" wrap="square" tIns="91425">
            <a:noAutofit/>
          </a:bodyPr>
          <a:lstStyle/>
          <a:p>
            <a:pPr indent="-336550" lvl="0" marL="457200" rtl="0" algn="just">
              <a:spcBef>
                <a:spcPts val="0"/>
              </a:spcBef>
              <a:spcAft>
                <a:spcPts val="0"/>
              </a:spcAft>
              <a:buSzPts val="1700"/>
              <a:buChar char="-"/>
            </a:pPr>
            <a:r>
              <a:rPr lang="es" sz="1700"/>
              <a:t>55 millones de mujeres en EE.UU. y 1.1 billones en el mundo postmenopáusicas. </a:t>
            </a:r>
            <a:endParaRPr sz="1700"/>
          </a:p>
          <a:p>
            <a:pPr indent="-336550" lvl="0" marL="457200" rtl="0" algn="just">
              <a:spcBef>
                <a:spcPts val="0"/>
              </a:spcBef>
              <a:spcAft>
                <a:spcPts val="0"/>
              </a:spcAft>
              <a:buSzPts val="1700"/>
              <a:buChar char="-"/>
            </a:pPr>
            <a:r>
              <a:rPr lang="es" sz="1700"/>
              <a:t>Diseñado para estudiar estrategias de prevención: ECV/ Cáncer /Fractura de cadera.</a:t>
            </a:r>
            <a:endParaRPr sz="1700"/>
          </a:p>
          <a:p>
            <a:pPr indent="-336550" lvl="0" marL="457200" rtl="0" algn="just">
              <a:spcBef>
                <a:spcPts val="0"/>
              </a:spcBef>
              <a:spcAft>
                <a:spcPts val="0"/>
              </a:spcAft>
              <a:buSzPts val="1700"/>
              <a:buChar char="-"/>
            </a:pPr>
            <a:r>
              <a:rPr lang="es" sz="1700"/>
              <a:t>Estudios observacionales previos reportaron un </a:t>
            </a:r>
            <a:r>
              <a:rPr b="1" lang="es" sz="1700"/>
              <a:t>menor riesgo</a:t>
            </a:r>
            <a:r>
              <a:rPr lang="es" sz="1700"/>
              <a:t> de </a:t>
            </a:r>
            <a:r>
              <a:rPr b="1" lang="es" sz="1700"/>
              <a:t>cardiopatía coronaria</a:t>
            </a:r>
            <a:r>
              <a:rPr lang="es" sz="1700"/>
              <a:t>, </a:t>
            </a:r>
            <a:r>
              <a:rPr b="1" lang="es" sz="1700"/>
              <a:t>fracturas osteoporóticas</a:t>
            </a:r>
            <a:r>
              <a:rPr lang="es" sz="1700"/>
              <a:t> y </a:t>
            </a:r>
            <a:r>
              <a:rPr b="1" lang="es" sz="1700"/>
              <a:t>mortalidad por todas las causas</a:t>
            </a:r>
            <a:r>
              <a:rPr lang="es" sz="1700"/>
              <a:t>, en mujeres </a:t>
            </a:r>
            <a:r>
              <a:rPr b="1" lang="es" sz="1700"/>
              <a:t>postmenopáusicas</a:t>
            </a:r>
            <a:r>
              <a:rPr lang="es" sz="1700"/>
              <a:t> con indicación de </a:t>
            </a:r>
            <a:r>
              <a:rPr b="1" lang="es" sz="1700"/>
              <a:t>terapia hormonal. Sin embargo, no existían RCT que evaluaran riesgo v/s beneficio de la terapia homonal.</a:t>
            </a:r>
            <a:endParaRPr b="1" sz="1700"/>
          </a:p>
          <a:p>
            <a:pPr indent="-336550" lvl="0" marL="457200" rtl="0" algn="just">
              <a:spcBef>
                <a:spcPts val="0"/>
              </a:spcBef>
              <a:spcAft>
                <a:spcPts val="0"/>
              </a:spcAft>
              <a:buSzPts val="1700"/>
              <a:buChar char="-"/>
            </a:pPr>
            <a:r>
              <a:rPr lang="es" sz="1700"/>
              <a:t>Suplementación con calcio/vitamina D principalmente evaluada en población con osteoporosis o baja DMO, sin estudios randomizados controlados que evalúen riesgo-beneficio de la suplementación en mujeres postmenopáusicas con riesgo de fractura típica.</a:t>
            </a:r>
            <a:endParaRPr sz="1700"/>
          </a:p>
          <a:p>
            <a:pPr indent="-336550" lvl="0" marL="457200" rtl="0" algn="just">
              <a:spcBef>
                <a:spcPts val="0"/>
              </a:spcBef>
              <a:spcAft>
                <a:spcPts val="0"/>
              </a:spcAft>
              <a:buSzPts val="1700"/>
              <a:buChar char="-"/>
            </a:pPr>
            <a:r>
              <a:rPr lang="es" sz="1700"/>
              <a:t>Evidencia epidemiológica de mayores tasas de incidencia de cáncer de mama y colorrectal en población con alto consumo de grasas y menor consumo de frutas y vegetales.</a:t>
            </a:r>
            <a:endParaRPr sz="1700"/>
          </a:p>
          <a:p>
            <a:pPr indent="0" lvl="0" marL="0" rtl="0" algn="just">
              <a:spcBef>
                <a:spcPts val="0"/>
              </a:spcBef>
              <a:spcAft>
                <a:spcPts val="0"/>
              </a:spcAft>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sz="6300"/>
              <a:t>METODOLOGÍA</a:t>
            </a:r>
            <a:endParaRPr sz="6300"/>
          </a:p>
        </p:txBody>
      </p:sp>
      <p:pic>
        <p:nvPicPr>
          <p:cNvPr id="93" name="Google Shape;93;p17"/>
          <p:cNvPicPr preferRelativeResize="0"/>
          <p:nvPr/>
        </p:nvPicPr>
        <p:blipFill>
          <a:blip r:embed="rId3">
            <a:alphaModFix/>
          </a:blip>
          <a:stretch>
            <a:fillRect/>
          </a:stretch>
        </p:blipFill>
        <p:spPr>
          <a:xfrm>
            <a:off x="2744550" y="2660575"/>
            <a:ext cx="3830325" cy="24067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8"/>
          <p:cNvPicPr preferRelativeResize="0"/>
          <p:nvPr/>
        </p:nvPicPr>
        <p:blipFill>
          <a:blip r:embed="rId3">
            <a:alphaModFix/>
          </a:blip>
          <a:stretch>
            <a:fillRect/>
          </a:stretch>
        </p:blipFill>
        <p:spPr>
          <a:xfrm>
            <a:off x="-84625" y="138538"/>
            <a:ext cx="6701301" cy="4866425"/>
          </a:xfrm>
          <a:prstGeom prst="rect">
            <a:avLst/>
          </a:prstGeom>
          <a:noFill/>
          <a:ln>
            <a:noFill/>
          </a:ln>
        </p:spPr>
      </p:pic>
      <p:sp>
        <p:nvSpPr>
          <p:cNvPr id="99" name="Google Shape;99;p18"/>
          <p:cNvSpPr txBox="1"/>
          <p:nvPr/>
        </p:nvSpPr>
        <p:spPr>
          <a:xfrm>
            <a:off x="6616675" y="867075"/>
            <a:ext cx="2466600" cy="284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solidFill>
                  <a:schemeClr val="dk2"/>
                </a:solidFill>
                <a:latin typeface="Open Sans"/>
                <a:ea typeface="Open Sans"/>
                <a:cs typeface="Open Sans"/>
                <a:sym typeface="Open Sans"/>
              </a:rPr>
              <a:t>El origen étnico:</a:t>
            </a:r>
            <a:endParaRPr sz="18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2"/>
              </a:solidFill>
              <a:latin typeface="Open Sans"/>
              <a:ea typeface="Open Sans"/>
              <a:cs typeface="Open Sans"/>
              <a:sym typeface="Open Sans"/>
            </a:endParaRPr>
          </a:p>
          <a:p>
            <a:pPr indent="0" lvl="0" marL="0" rtl="0" algn="l">
              <a:spcBef>
                <a:spcPts val="0"/>
              </a:spcBef>
              <a:spcAft>
                <a:spcPts val="0"/>
              </a:spcAft>
              <a:buNone/>
            </a:pPr>
            <a:r>
              <a:rPr lang="es" sz="1700">
                <a:solidFill>
                  <a:schemeClr val="dk2"/>
                </a:solidFill>
                <a:latin typeface="Open Sans"/>
                <a:ea typeface="Open Sans"/>
                <a:cs typeface="Open Sans"/>
                <a:sym typeface="Open Sans"/>
              </a:rPr>
              <a:t>Hispana 4,7%</a:t>
            </a:r>
            <a:endParaRPr sz="1700">
              <a:solidFill>
                <a:schemeClr val="dk2"/>
              </a:solidFill>
              <a:latin typeface="Open Sans"/>
              <a:ea typeface="Open Sans"/>
              <a:cs typeface="Open Sans"/>
              <a:sym typeface="Open Sans"/>
            </a:endParaRPr>
          </a:p>
          <a:p>
            <a:pPr indent="0" lvl="0" marL="0" rtl="0" algn="l">
              <a:spcBef>
                <a:spcPts val="0"/>
              </a:spcBef>
              <a:spcAft>
                <a:spcPts val="0"/>
              </a:spcAft>
              <a:buNone/>
            </a:pPr>
            <a:r>
              <a:rPr lang="es" sz="1700">
                <a:solidFill>
                  <a:schemeClr val="dk2"/>
                </a:solidFill>
                <a:latin typeface="Open Sans"/>
                <a:ea typeface="Open Sans"/>
                <a:cs typeface="Open Sans"/>
                <a:sym typeface="Open Sans"/>
              </a:rPr>
              <a:t>(n = 3231)</a:t>
            </a:r>
            <a:endParaRPr sz="1700">
              <a:solidFill>
                <a:schemeClr val="dk2"/>
              </a:solidFill>
              <a:latin typeface="Open Sans"/>
              <a:ea typeface="Open Sans"/>
              <a:cs typeface="Open Sans"/>
              <a:sym typeface="Open Sans"/>
            </a:endParaRPr>
          </a:p>
          <a:p>
            <a:pPr indent="0" lvl="0" marL="0" rtl="0" algn="l">
              <a:spcBef>
                <a:spcPts val="0"/>
              </a:spcBef>
              <a:spcAft>
                <a:spcPts val="0"/>
              </a:spcAft>
              <a:buNone/>
            </a:pPr>
            <a:r>
              <a:rPr lang="es" sz="1700">
                <a:solidFill>
                  <a:schemeClr val="dk2"/>
                </a:solidFill>
                <a:latin typeface="Open Sans"/>
                <a:ea typeface="Open Sans"/>
                <a:cs typeface="Open Sans"/>
                <a:sym typeface="Open Sans"/>
              </a:rPr>
              <a:t>Afroamerica  10,0% </a:t>
            </a:r>
            <a:endParaRPr sz="1700">
              <a:solidFill>
                <a:schemeClr val="dk2"/>
              </a:solidFill>
              <a:latin typeface="Open Sans"/>
              <a:ea typeface="Open Sans"/>
              <a:cs typeface="Open Sans"/>
              <a:sym typeface="Open Sans"/>
            </a:endParaRPr>
          </a:p>
          <a:p>
            <a:pPr indent="0" lvl="0" marL="0" rtl="0" algn="l">
              <a:spcBef>
                <a:spcPts val="0"/>
              </a:spcBef>
              <a:spcAft>
                <a:spcPts val="0"/>
              </a:spcAft>
              <a:buNone/>
            </a:pPr>
            <a:r>
              <a:rPr lang="es" sz="1700">
                <a:solidFill>
                  <a:schemeClr val="dk2"/>
                </a:solidFill>
                <a:latin typeface="Open Sans"/>
                <a:ea typeface="Open Sans"/>
                <a:cs typeface="Open Sans"/>
                <a:sym typeface="Open Sans"/>
              </a:rPr>
              <a:t>(n = 6.826)</a:t>
            </a:r>
            <a:endParaRPr sz="1700">
              <a:solidFill>
                <a:schemeClr val="dk2"/>
              </a:solidFill>
              <a:latin typeface="Open Sans"/>
              <a:ea typeface="Open Sans"/>
              <a:cs typeface="Open Sans"/>
              <a:sym typeface="Open Sans"/>
            </a:endParaRPr>
          </a:p>
          <a:p>
            <a:pPr indent="0" lvl="0" marL="0" rtl="0" algn="l">
              <a:spcBef>
                <a:spcPts val="0"/>
              </a:spcBef>
              <a:spcAft>
                <a:spcPts val="0"/>
              </a:spcAft>
              <a:buNone/>
            </a:pPr>
            <a:r>
              <a:rPr lang="es" sz="1700">
                <a:solidFill>
                  <a:schemeClr val="dk2"/>
                </a:solidFill>
                <a:latin typeface="Open Sans"/>
                <a:ea typeface="Open Sans"/>
                <a:cs typeface="Open Sans"/>
                <a:sym typeface="Open Sans"/>
              </a:rPr>
              <a:t>Caucásica</a:t>
            </a:r>
            <a:r>
              <a:rPr lang="es" sz="1700">
                <a:solidFill>
                  <a:schemeClr val="dk2"/>
                </a:solidFill>
                <a:latin typeface="Open Sans"/>
                <a:ea typeface="Open Sans"/>
                <a:cs typeface="Open Sans"/>
                <a:sym typeface="Open Sans"/>
              </a:rPr>
              <a:t> 84,4% </a:t>
            </a:r>
            <a:endParaRPr sz="1700">
              <a:solidFill>
                <a:schemeClr val="dk2"/>
              </a:solidFill>
              <a:latin typeface="Open Sans"/>
              <a:ea typeface="Open Sans"/>
              <a:cs typeface="Open Sans"/>
              <a:sym typeface="Open Sans"/>
            </a:endParaRPr>
          </a:p>
          <a:p>
            <a:pPr indent="0" lvl="0" marL="0" rtl="0" algn="l">
              <a:spcBef>
                <a:spcPts val="0"/>
              </a:spcBef>
              <a:spcAft>
                <a:spcPts val="0"/>
              </a:spcAft>
              <a:buNone/>
            </a:pPr>
            <a:r>
              <a:rPr lang="es" sz="1700">
                <a:solidFill>
                  <a:schemeClr val="dk2"/>
                </a:solidFill>
                <a:latin typeface="Open Sans"/>
                <a:ea typeface="Open Sans"/>
                <a:cs typeface="Open Sans"/>
                <a:sym typeface="Open Sans"/>
              </a:rPr>
              <a:t>(n = 57.528)</a:t>
            </a:r>
            <a:endParaRPr sz="1700">
              <a:solidFill>
                <a:schemeClr val="dk2"/>
              </a:solidFill>
              <a:latin typeface="Open Sans"/>
              <a:ea typeface="Open Sans"/>
              <a:cs typeface="Open Sans"/>
              <a:sym typeface="Open Sans"/>
            </a:endParaRPr>
          </a:p>
          <a:p>
            <a:pPr indent="0" lvl="0" marL="0" rtl="0" algn="l">
              <a:spcBef>
                <a:spcPts val="0"/>
              </a:spcBef>
              <a:spcAft>
                <a:spcPts val="0"/>
              </a:spcAft>
              <a:buNone/>
            </a:pPr>
            <a:r>
              <a:rPr lang="es" sz="1700">
                <a:solidFill>
                  <a:schemeClr val="dk2"/>
                </a:solidFill>
                <a:latin typeface="Open Sans"/>
                <a:ea typeface="Open Sans"/>
                <a:cs typeface="Open Sans"/>
                <a:sym typeface="Open Sans"/>
              </a:rPr>
              <a:t>Asiáticas</a:t>
            </a:r>
            <a:r>
              <a:rPr lang="es" sz="1700">
                <a:solidFill>
                  <a:schemeClr val="dk2"/>
                </a:solidFill>
                <a:latin typeface="Open Sans"/>
                <a:ea typeface="Open Sans"/>
                <a:cs typeface="Open Sans"/>
                <a:sym typeface="Open Sans"/>
              </a:rPr>
              <a:t>, el 2,1% </a:t>
            </a:r>
            <a:endParaRPr sz="1700">
              <a:solidFill>
                <a:schemeClr val="dk2"/>
              </a:solidFill>
              <a:latin typeface="Open Sans"/>
              <a:ea typeface="Open Sans"/>
              <a:cs typeface="Open Sans"/>
              <a:sym typeface="Open Sans"/>
            </a:endParaRPr>
          </a:p>
          <a:p>
            <a:pPr indent="0" lvl="0" marL="0" rtl="0" algn="l">
              <a:spcBef>
                <a:spcPts val="0"/>
              </a:spcBef>
              <a:spcAft>
                <a:spcPts val="0"/>
              </a:spcAft>
              <a:buNone/>
            </a:pPr>
            <a:r>
              <a:rPr lang="es" sz="1700">
                <a:solidFill>
                  <a:schemeClr val="dk2"/>
                </a:solidFill>
                <a:latin typeface="Open Sans"/>
                <a:ea typeface="Open Sans"/>
                <a:cs typeface="Open Sans"/>
                <a:sym typeface="Open Sans"/>
              </a:rPr>
              <a:t>(n = 1.430)</a:t>
            </a:r>
            <a:r>
              <a:rPr lang="es" sz="1800">
                <a:solidFill>
                  <a:schemeClr val="dk2"/>
                </a:solidFill>
                <a:latin typeface="Open Sans"/>
                <a:ea typeface="Open Sans"/>
                <a:cs typeface="Open Sans"/>
                <a:sym typeface="Open Sans"/>
              </a:rPr>
              <a:t> </a:t>
            </a:r>
            <a:endParaRPr sz="1800">
              <a:solidFill>
                <a:schemeClr val="dk2"/>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5" name="Google Shape;105;p1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6" name="Google Shape;106;p19"/>
          <p:cNvPicPr preferRelativeResize="0"/>
          <p:nvPr/>
        </p:nvPicPr>
        <p:blipFill>
          <a:blip r:embed="rId3">
            <a:alphaModFix/>
          </a:blip>
          <a:stretch>
            <a:fillRect/>
          </a:stretch>
        </p:blipFill>
        <p:spPr>
          <a:xfrm>
            <a:off x="78975" y="-366650"/>
            <a:ext cx="9009476" cy="52509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67250" y="1228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METODOLOGÍA</a:t>
            </a:r>
            <a:r>
              <a:rPr lang="es"/>
              <a:t> </a:t>
            </a:r>
            <a:endParaRPr/>
          </a:p>
        </p:txBody>
      </p:sp>
      <p:graphicFrame>
        <p:nvGraphicFramePr>
          <p:cNvPr id="112" name="Google Shape;112;p20"/>
          <p:cNvGraphicFramePr/>
          <p:nvPr/>
        </p:nvGraphicFramePr>
        <p:xfrm>
          <a:off x="4947575" y="940375"/>
          <a:ext cx="3000000" cy="3000000"/>
        </p:xfrm>
        <a:graphic>
          <a:graphicData uri="http://schemas.openxmlformats.org/drawingml/2006/table">
            <a:tbl>
              <a:tblPr>
                <a:noFill/>
                <a:tableStyleId>{9D23652F-BA89-42BB-BCC5-F5B0682751D6}</a:tableStyleId>
              </a:tblPr>
              <a:tblGrid>
                <a:gridCol w="835150"/>
                <a:gridCol w="3282825"/>
              </a:tblGrid>
              <a:tr h="637925">
                <a:tc>
                  <a:txBody>
                    <a:bodyPr/>
                    <a:lstStyle/>
                    <a:p>
                      <a:pPr indent="0" lvl="0" marL="0" rtl="0" algn="l">
                        <a:spcBef>
                          <a:spcPts val="0"/>
                        </a:spcBef>
                        <a:spcAft>
                          <a:spcPts val="0"/>
                        </a:spcAft>
                        <a:buNone/>
                      </a:pPr>
                      <a:r>
                        <a:t/>
                      </a:r>
                      <a:endParaRPr sz="1200"/>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F81BD"/>
                    </a:solidFill>
                  </a:tcPr>
                </a:tc>
                <a:tc>
                  <a:txBody>
                    <a:bodyPr/>
                    <a:lstStyle/>
                    <a:p>
                      <a:pPr indent="0" lvl="0" marL="0" rtl="0" algn="l">
                        <a:lnSpc>
                          <a:spcPct val="115000"/>
                        </a:lnSpc>
                        <a:spcBef>
                          <a:spcPts val="0"/>
                        </a:spcBef>
                        <a:spcAft>
                          <a:spcPts val="0"/>
                        </a:spcAft>
                        <a:buNone/>
                      </a:pPr>
                      <a:r>
                        <a:rPr lang="es" sz="1200">
                          <a:solidFill>
                            <a:srgbClr val="FFFFFF"/>
                          </a:solidFill>
                          <a:latin typeface="Calibri"/>
                          <a:ea typeface="Calibri"/>
                          <a:cs typeface="Calibri"/>
                          <a:sym typeface="Calibri"/>
                        </a:rPr>
                        <a:t>Estrógeno más progestina en mujeres posmenopáusicas con útero in situ</a:t>
                      </a:r>
                      <a:endParaRPr sz="1200">
                        <a:solidFill>
                          <a:srgbClr val="FFFFFF"/>
                        </a:solidFill>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F81BD"/>
                    </a:solidFill>
                  </a:tcPr>
                </a:tc>
              </a:tr>
              <a:tr h="1473475">
                <a:tc>
                  <a:txBody>
                    <a:bodyPr/>
                    <a:lstStyle/>
                    <a:p>
                      <a:pPr indent="0" lvl="0" marL="0" rtl="0" algn="l">
                        <a:lnSpc>
                          <a:spcPct val="115000"/>
                        </a:lnSpc>
                        <a:spcBef>
                          <a:spcPts val="0"/>
                        </a:spcBef>
                        <a:spcAft>
                          <a:spcPts val="0"/>
                        </a:spcAft>
                        <a:buNone/>
                      </a:pPr>
                      <a:r>
                        <a:rPr lang="es" sz="1200">
                          <a:latin typeface="Calibri"/>
                          <a:ea typeface="Calibri"/>
                          <a:cs typeface="Calibri"/>
                          <a:sym typeface="Calibri"/>
                        </a:rPr>
                        <a:t>P</a:t>
                      </a:r>
                      <a:endParaRPr sz="1200">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0D8E8"/>
                    </a:solidFill>
                  </a:tcPr>
                </a:tc>
                <a:tc>
                  <a:txBody>
                    <a:bodyPr/>
                    <a:lstStyle/>
                    <a:p>
                      <a:pPr indent="0" lvl="0" marL="0" rtl="0" algn="l">
                        <a:spcBef>
                          <a:spcPts val="0"/>
                        </a:spcBef>
                        <a:spcAft>
                          <a:spcPts val="0"/>
                        </a:spcAft>
                        <a:buNone/>
                      </a:pPr>
                      <a:r>
                        <a:rPr lang="es" sz="1200"/>
                        <a:t>Mujeres </a:t>
                      </a:r>
                      <a:r>
                        <a:rPr b="1" lang="es" sz="1200"/>
                        <a:t>postmenopáusicas entre 50 y 79 años de edad con útero in situ</a:t>
                      </a:r>
                      <a:r>
                        <a:rPr lang="es" sz="1200"/>
                        <a:t>. </a:t>
                      </a:r>
                      <a:endParaRPr sz="1200"/>
                    </a:p>
                    <a:p>
                      <a:pPr indent="0" lvl="0" marL="0" rtl="0" algn="l">
                        <a:spcBef>
                          <a:spcPts val="0"/>
                        </a:spcBef>
                        <a:spcAft>
                          <a:spcPts val="0"/>
                        </a:spcAft>
                        <a:buNone/>
                      </a:pPr>
                      <a:r>
                        <a:rPr lang="es" sz="1200"/>
                        <a:t>Sin cáncer de mama previo, con mamografía basal y supervivencia esperada a 3 años</a:t>
                      </a:r>
                      <a:endParaRPr sz="1200"/>
                    </a:p>
                    <a:p>
                      <a:pPr indent="0" lvl="0" marL="0" rtl="0" algn="l">
                        <a:spcBef>
                          <a:spcPts val="0"/>
                        </a:spcBef>
                        <a:spcAft>
                          <a:spcPts val="0"/>
                        </a:spcAft>
                        <a:buNone/>
                      </a:pPr>
                      <a:r>
                        <a:rPr lang="es" sz="1200"/>
                        <a:t>Exclusión: comorbilidades mayores, o por preocupaciones relacionadas con la seguridad o el cumplimiento</a:t>
                      </a:r>
                      <a:endParaRPr sz="1200"/>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0D8E8"/>
                    </a:solidFill>
                  </a:tcPr>
                </a:tc>
              </a:tr>
              <a:tr h="713950">
                <a:tc>
                  <a:txBody>
                    <a:bodyPr/>
                    <a:lstStyle/>
                    <a:p>
                      <a:pPr indent="0" lvl="0" marL="0" rtl="0" algn="l">
                        <a:lnSpc>
                          <a:spcPct val="115000"/>
                        </a:lnSpc>
                        <a:spcBef>
                          <a:spcPts val="0"/>
                        </a:spcBef>
                        <a:spcAft>
                          <a:spcPts val="0"/>
                        </a:spcAft>
                        <a:buNone/>
                      </a:pPr>
                      <a:r>
                        <a:rPr lang="es" sz="1200">
                          <a:latin typeface="Calibri"/>
                          <a:ea typeface="Calibri"/>
                          <a:cs typeface="Calibri"/>
                          <a:sym typeface="Calibri"/>
                        </a:rPr>
                        <a:t>I</a:t>
                      </a:r>
                      <a:endParaRPr sz="1200">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DF4"/>
                    </a:solidFill>
                  </a:tcPr>
                </a:tc>
                <a:tc>
                  <a:txBody>
                    <a:bodyPr/>
                    <a:lstStyle/>
                    <a:p>
                      <a:pPr indent="0" lvl="0" marL="0" rtl="0" algn="l">
                        <a:spcBef>
                          <a:spcPts val="0"/>
                        </a:spcBef>
                        <a:spcAft>
                          <a:spcPts val="0"/>
                        </a:spcAft>
                        <a:buNone/>
                      </a:pPr>
                      <a:r>
                        <a:rPr lang="es" sz="1200"/>
                        <a:t>Administración de 0.625 mg de Estrógenos equinos conjugados + 2.5 mg de acetato de medroxiprogesterona al día, vía oral</a:t>
                      </a:r>
                      <a:endParaRPr sz="1200"/>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DF4"/>
                    </a:solidFill>
                  </a:tcPr>
                </a:tc>
              </a:tr>
              <a:tr h="359450">
                <a:tc>
                  <a:txBody>
                    <a:bodyPr/>
                    <a:lstStyle/>
                    <a:p>
                      <a:pPr indent="0" lvl="0" marL="0" rtl="0" algn="l">
                        <a:lnSpc>
                          <a:spcPct val="115000"/>
                        </a:lnSpc>
                        <a:spcBef>
                          <a:spcPts val="0"/>
                        </a:spcBef>
                        <a:spcAft>
                          <a:spcPts val="0"/>
                        </a:spcAft>
                        <a:buNone/>
                      </a:pPr>
                      <a:r>
                        <a:rPr lang="es" sz="1200">
                          <a:latin typeface="Calibri"/>
                          <a:ea typeface="Calibri"/>
                          <a:cs typeface="Calibri"/>
                          <a:sym typeface="Calibri"/>
                        </a:rPr>
                        <a:t>C</a:t>
                      </a:r>
                      <a:endParaRPr sz="1200">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0D8E8"/>
                    </a:solidFill>
                  </a:tcPr>
                </a:tc>
                <a:tc>
                  <a:txBody>
                    <a:bodyPr/>
                    <a:lstStyle/>
                    <a:p>
                      <a:pPr indent="0" lvl="0" marL="0" rtl="0" algn="l">
                        <a:spcBef>
                          <a:spcPts val="0"/>
                        </a:spcBef>
                        <a:spcAft>
                          <a:spcPts val="0"/>
                        </a:spcAft>
                        <a:buNone/>
                      </a:pPr>
                      <a:r>
                        <a:rPr lang="es" sz="1200"/>
                        <a:t>Placebo</a:t>
                      </a:r>
                      <a:endParaRPr sz="1200"/>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0D8E8"/>
                    </a:solidFill>
                  </a:tcPr>
                </a:tc>
              </a:tr>
              <a:tr h="626900">
                <a:tc>
                  <a:txBody>
                    <a:bodyPr/>
                    <a:lstStyle/>
                    <a:p>
                      <a:pPr indent="0" lvl="0" marL="0" rtl="0" algn="l">
                        <a:lnSpc>
                          <a:spcPct val="115000"/>
                        </a:lnSpc>
                        <a:spcBef>
                          <a:spcPts val="0"/>
                        </a:spcBef>
                        <a:spcAft>
                          <a:spcPts val="0"/>
                        </a:spcAft>
                        <a:buNone/>
                      </a:pPr>
                      <a:r>
                        <a:rPr lang="es" sz="1200">
                          <a:latin typeface="Calibri"/>
                          <a:ea typeface="Calibri"/>
                          <a:cs typeface="Calibri"/>
                          <a:sym typeface="Calibri"/>
                        </a:rPr>
                        <a:t>O</a:t>
                      </a:r>
                      <a:endParaRPr sz="1200">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DF4"/>
                    </a:solidFill>
                  </a:tcPr>
                </a:tc>
                <a:tc>
                  <a:txBody>
                    <a:bodyPr/>
                    <a:lstStyle/>
                    <a:p>
                      <a:pPr indent="0" lvl="0" marL="0" rtl="0" algn="l">
                        <a:spcBef>
                          <a:spcPts val="0"/>
                        </a:spcBef>
                        <a:spcAft>
                          <a:spcPts val="0"/>
                        </a:spcAft>
                        <a:buNone/>
                      </a:pPr>
                      <a:r>
                        <a:rPr lang="es" sz="1200"/>
                        <a:t>Resultado primario: evaluar si la terapia hormonal reduce riesgo de enfermedad coronaria </a:t>
                      </a:r>
                      <a:endParaRPr sz="1200"/>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DF4"/>
                    </a:solidFill>
                  </a:tcPr>
                </a:tc>
              </a:tr>
            </a:tbl>
          </a:graphicData>
        </a:graphic>
      </p:graphicFrame>
      <p:grpSp>
        <p:nvGrpSpPr>
          <p:cNvPr id="113" name="Google Shape;113;p20"/>
          <p:cNvGrpSpPr/>
          <p:nvPr/>
        </p:nvGrpSpPr>
        <p:grpSpPr>
          <a:xfrm>
            <a:off x="83697" y="3468832"/>
            <a:ext cx="4781871" cy="621171"/>
            <a:chOff x="1593000" y="2322568"/>
            <a:chExt cx="5957975" cy="643500"/>
          </a:xfrm>
        </p:grpSpPr>
        <p:sp>
          <p:nvSpPr>
            <p:cNvPr id="114" name="Google Shape;114;p20"/>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0"/>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p:nvPr/>
          </p:nvSpPr>
          <p:spPr>
            <a:xfrm>
              <a:off x="2342628" y="2399945"/>
              <a:ext cx="16323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ANÁLISIS</a:t>
              </a:r>
              <a:endParaRPr sz="1000">
                <a:solidFill>
                  <a:srgbClr val="FFFFFF"/>
                </a:solidFill>
                <a:latin typeface="Roboto"/>
                <a:ea typeface="Roboto"/>
                <a:cs typeface="Roboto"/>
                <a:sym typeface="Roboto"/>
              </a:endParaRPr>
            </a:p>
          </p:txBody>
        </p:sp>
        <p:sp>
          <p:nvSpPr>
            <p:cNvPr id="118" name="Google Shape;118;p20"/>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sp>
          <p:nvSpPr>
            <p:cNvPr id="120" name="Google Shape;120;p20"/>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Intención</a:t>
              </a:r>
              <a:r>
                <a:rPr lang="es" sz="800">
                  <a:solidFill>
                    <a:srgbClr val="1B786F"/>
                  </a:solidFill>
                  <a:latin typeface="Roboto"/>
                  <a:ea typeface="Roboto"/>
                  <a:cs typeface="Roboto"/>
                  <a:sym typeface="Roboto"/>
                </a:rPr>
                <a:t> de tratar </a:t>
              </a:r>
              <a:endParaRPr sz="800">
                <a:solidFill>
                  <a:srgbClr val="1B786F"/>
                </a:solidFill>
                <a:latin typeface="Roboto"/>
                <a:ea typeface="Roboto"/>
                <a:cs typeface="Roboto"/>
                <a:sym typeface="Roboto"/>
              </a:endParaRPr>
            </a:p>
          </p:txBody>
        </p:sp>
      </p:grpSp>
      <p:grpSp>
        <p:nvGrpSpPr>
          <p:cNvPr id="121" name="Google Shape;121;p20"/>
          <p:cNvGrpSpPr/>
          <p:nvPr/>
        </p:nvGrpSpPr>
        <p:grpSpPr>
          <a:xfrm>
            <a:off x="83697" y="2836718"/>
            <a:ext cx="4781871" cy="621171"/>
            <a:chOff x="1593000" y="2322568"/>
            <a:chExt cx="5957975" cy="643500"/>
          </a:xfrm>
        </p:grpSpPr>
        <p:sp>
          <p:nvSpPr>
            <p:cNvPr id="122" name="Google Shape;122;p20"/>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SEGUIMIENTO </a:t>
              </a:r>
              <a:endParaRPr sz="1000">
                <a:solidFill>
                  <a:srgbClr val="FFFFFF"/>
                </a:solidFill>
                <a:latin typeface="Roboto"/>
                <a:ea typeface="Roboto"/>
                <a:cs typeface="Roboto"/>
                <a:sym typeface="Roboto"/>
              </a:endParaRPr>
            </a:p>
          </p:txBody>
        </p:sp>
        <p:sp>
          <p:nvSpPr>
            <p:cNvPr id="126" name="Google Shape;126;p20"/>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128" name="Google Shape;128;p20"/>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5.6 </a:t>
              </a:r>
              <a:r>
                <a:rPr lang="es" sz="800">
                  <a:solidFill>
                    <a:srgbClr val="1B786F"/>
                  </a:solidFill>
                  <a:latin typeface="Roboto"/>
                  <a:ea typeface="Roboto"/>
                  <a:cs typeface="Roboto"/>
                  <a:sym typeface="Roboto"/>
                </a:rPr>
                <a:t>años</a:t>
              </a:r>
              <a:r>
                <a:rPr lang="es" sz="800">
                  <a:solidFill>
                    <a:srgbClr val="1B786F"/>
                  </a:solidFill>
                  <a:latin typeface="Roboto"/>
                  <a:ea typeface="Roboto"/>
                  <a:cs typeface="Roboto"/>
                  <a:sym typeface="Roboto"/>
                </a:rPr>
                <a:t> 3.3 </a:t>
              </a:r>
              <a:r>
                <a:rPr lang="es" sz="800">
                  <a:solidFill>
                    <a:srgbClr val="1B786F"/>
                  </a:solidFill>
                  <a:latin typeface="Roboto"/>
                  <a:ea typeface="Roboto"/>
                  <a:cs typeface="Roboto"/>
                  <a:sym typeface="Roboto"/>
                </a:rPr>
                <a:t>años</a:t>
              </a:r>
              <a:r>
                <a:rPr lang="es" sz="800">
                  <a:solidFill>
                    <a:srgbClr val="1B786F"/>
                  </a:solidFill>
                  <a:latin typeface="Roboto"/>
                  <a:ea typeface="Roboto"/>
                  <a:cs typeface="Roboto"/>
                  <a:sym typeface="Roboto"/>
                </a:rPr>
                <a:t> antes de lo predicho</a:t>
              </a:r>
              <a:endParaRPr sz="800">
                <a:solidFill>
                  <a:srgbClr val="1B786F"/>
                </a:solidFill>
                <a:latin typeface="Roboto"/>
                <a:ea typeface="Roboto"/>
                <a:cs typeface="Roboto"/>
                <a:sym typeface="Roboto"/>
              </a:endParaRPr>
            </a:p>
          </p:txBody>
        </p:sp>
      </p:grpSp>
      <p:grpSp>
        <p:nvGrpSpPr>
          <p:cNvPr id="129" name="Google Shape;129;p20"/>
          <p:cNvGrpSpPr/>
          <p:nvPr/>
        </p:nvGrpSpPr>
        <p:grpSpPr>
          <a:xfrm>
            <a:off x="83697" y="2204579"/>
            <a:ext cx="4781871" cy="621171"/>
            <a:chOff x="1593000" y="2322568"/>
            <a:chExt cx="5957975" cy="643500"/>
          </a:xfrm>
        </p:grpSpPr>
        <p:sp>
          <p:nvSpPr>
            <p:cNvPr id="130" name="Google Shape;130;p20"/>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0"/>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INSCRIPCIÓN </a:t>
              </a:r>
              <a:endParaRPr sz="1000">
                <a:solidFill>
                  <a:srgbClr val="FFFFFF"/>
                </a:solidFill>
                <a:latin typeface="Roboto"/>
                <a:ea typeface="Roboto"/>
                <a:cs typeface="Roboto"/>
                <a:sym typeface="Roboto"/>
              </a:endParaRPr>
            </a:p>
          </p:txBody>
        </p:sp>
        <p:sp>
          <p:nvSpPr>
            <p:cNvPr id="134" name="Google Shape;134;p20"/>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136" name="Google Shape;136;p20"/>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1993-1998</a:t>
              </a:r>
              <a:endParaRPr sz="800">
                <a:solidFill>
                  <a:srgbClr val="1B786F"/>
                </a:solidFill>
                <a:latin typeface="Roboto"/>
                <a:ea typeface="Roboto"/>
                <a:cs typeface="Roboto"/>
                <a:sym typeface="Roboto"/>
              </a:endParaRPr>
            </a:p>
          </p:txBody>
        </p:sp>
      </p:grpSp>
      <p:grpSp>
        <p:nvGrpSpPr>
          <p:cNvPr id="137" name="Google Shape;137;p20"/>
          <p:cNvGrpSpPr/>
          <p:nvPr/>
        </p:nvGrpSpPr>
        <p:grpSpPr>
          <a:xfrm>
            <a:off x="83697" y="1572472"/>
            <a:ext cx="4781871" cy="621171"/>
            <a:chOff x="1593000" y="2322568"/>
            <a:chExt cx="5957975" cy="643500"/>
          </a:xfrm>
        </p:grpSpPr>
        <p:sp>
          <p:nvSpPr>
            <p:cNvPr id="138" name="Google Shape;138;p20"/>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0"/>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0"/>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0"/>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ÁMBITO </a:t>
              </a:r>
              <a:endParaRPr sz="1000">
                <a:solidFill>
                  <a:srgbClr val="FFFFFF"/>
                </a:solidFill>
                <a:latin typeface="Roboto"/>
                <a:ea typeface="Roboto"/>
                <a:cs typeface="Roboto"/>
                <a:sym typeface="Roboto"/>
              </a:endParaRPr>
            </a:p>
          </p:txBody>
        </p:sp>
        <p:sp>
          <p:nvSpPr>
            <p:cNvPr id="142" name="Google Shape;142;p20"/>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0"/>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144" name="Google Shape;144;p20"/>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40 centros de Estados Unidos </a:t>
              </a:r>
              <a:endParaRPr sz="800">
                <a:solidFill>
                  <a:srgbClr val="1B786F"/>
                </a:solidFill>
                <a:latin typeface="Roboto"/>
                <a:ea typeface="Roboto"/>
                <a:cs typeface="Roboto"/>
                <a:sym typeface="Roboto"/>
              </a:endParaRPr>
            </a:p>
          </p:txBody>
        </p:sp>
      </p:grpSp>
      <p:grpSp>
        <p:nvGrpSpPr>
          <p:cNvPr id="145" name="Google Shape;145;p20"/>
          <p:cNvGrpSpPr/>
          <p:nvPr/>
        </p:nvGrpSpPr>
        <p:grpSpPr>
          <a:xfrm>
            <a:off x="83697" y="940350"/>
            <a:ext cx="4781871" cy="621171"/>
            <a:chOff x="1593000" y="2322568"/>
            <a:chExt cx="5957975" cy="643500"/>
          </a:xfrm>
        </p:grpSpPr>
        <p:sp>
          <p:nvSpPr>
            <p:cNvPr id="146" name="Google Shape;146;p20"/>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0"/>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0"/>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0"/>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TIPO DE ESTUDIO </a:t>
              </a:r>
              <a:endParaRPr sz="1000">
                <a:solidFill>
                  <a:srgbClr val="FFFFFF"/>
                </a:solidFill>
                <a:latin typeface="Roboto"/>
                <a:ea typeface="Roboto"/>
                <a:cs typeface="Roboto"/>
                <a:sym typeface="Roboto"/>
              </a:endParaRPr>
            </a:p>
          </p:txBody>
        </p:sp>
        <p:sp>
          <p:nvSpPr>
            <p:cNvPr id="150" name="Google Shape;150;p20"/>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0"/>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152" name="Google Shape;152;p20"/>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t/>
              </a:r>
              <a:endParaRPr sz="800">
                <a:solidFill>
                  <a:srgbClr val="1B786F"/>
                </a:solidFill>
                <a:latin typeface="Roboto"/>
                <a:ea typeface="Roboto"/>
                <a:cs typeface="Roboto"/>
                <a:sym typeface="Roboto"/>
              </a:endParaRPr>
            </a:p>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ECA</a:t>
              </a:r>
              <a:endParaRPr sz="800">
                <a:solidFill>
                  <a:srgbClr val="1B786F"/>
                </a:solidFill>
                <a:latin typeface="Roboto"/>
                <a:ea typeface="Roboto"/>
                <a:cs typeface="Roboto"/>
                <a:sym typeface="Roboto"/>
              </a:endParaRPr>
            </a:p>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N: 16.608</a:t>
              </a:r>
              <a:endParaRPr sz="800">
                <a:solidFill>
                  <a:srgbClr val="1B786F"/>
                </a:solidFill>
                <a:latin typeface="Roboto"/>
                <a:ea typeface="Roboto"/>
                <a:cs typeface="Roboto"/>
                <a:sym typeface="Roboto"/>
              </a:endParaRPr>
            </a:p>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50-79 </a:t>
              </a:r>
              <a:r>
                <a:rPr lang="es" sz="800">
                  <a:solidFill>
                    <a:srgbClr val="1B786F"/>
                  </a:solidFill>
                  <a:latin typeface="Roboto"/>
                  <a:ea typeface="Roboto"/>
                  <a:cs typeface="Roboto"/>
                  <a:sym typeface="Roboto"/>
                </a:rPr>
                <a:t>años, x 63.3</a:t>
              </a:r>
              <a:r>
                <a:rPr lang="es" sz="800">
                  <a:solidFill>
                    <a:srgbClr val="1B786F"/>
                  </a:solidFill>
                  <a:latin typeface="Roboto"/>
                  <a:ea typeface="Roboto"/>
                  <a:cs typeface="Roboto"/>
                  <a:sym typeface="Roboto"/>
                </a:rPr>
                <a:t>  </a:t>
              </a:r>
              <a:endParaRPr sz="800">
                <a:solidFill>
                  <a:srgbClr val="1B786F"/>
                </a:solidFill>
                <a:latin typeface="Roboto"/>
                <a:ea typeface="Roboto"/>
                <a:cs typeface="Roboto"/>
                <a:sym typeface="Roboto"/>
              </a:endParaRPr>
            </a:p>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33.2% 50-59 </a:t>
              </a:r>
              <a:r>
                <a:rPr lang="es" sz="800">
                  <a:solidFill>
                    <a:srgbClr val="1B786F"/>
                  </a:solidFill>
                  <a:latin typeface="Roboto"/>
                  <a:ea typeface="Roboto"/>
                  <a:cs typeface="Roboto"/>
                  <a:sym typeface="Roboto"/>
                </a:rPr>
                <a:t>años</a:t>
              </a:r>
              <a:endParaRPr sz="800">
                <a:solidFill>
                  <a:srgbClr val="1B786F"/>
                </a:solidFill>
                <a:latin typeface="Roboto"/>
                <a:ea typeface="Roboto"/>
                <a:cs typeface="Roboto"/>
                <a:sym typeface="Roboto"/>
              </a:endParaRPr>
            </a:p>
            <a:p>
              <a:pPr indent="0" lvl="0" marL="0" rtl="0" algn="l">
                <a:lnSpc>
                  <a:spcPct val="115000"/>
                </a:lnSpc>
                <a:spcBef>
                  <a:spcPts val="0"/>
                </a:spcBef>
                <a:spcAft>
                  <a:spcPts val="0"/>
                </a:spcAft>
                <a:buNone/>
              </a:pPr>
              <a:r>
                <a:t/>
              </a:r>
              <a:endParaRPr sz="800">
                <a:solidFill>
                  <a:srgbClr val="1B786F"/>
                </a:solidFill>
                <a:latin typeface="Roboto"/>
                <a:ea typeface="Roboto"/>
                <a:cs typeface="Roboto"/>
                <a:sym typeface="Roboto"/>
              </a:endParaRPr>
            </a:p>
          </p:txBody>
        </p:sp>
      </p:grpSp>
      <p:grpSp>
        <p:nvGrpSpPr>
          <p:cNvPr id="153" name="Google Shape;153;p20"/>
          <p:cNvGrpSpPr/>
          <p:nvPr/>
        </p:nvGrpSpPr>
        <p:grpSpPr>
          <a:xfrm>
            <a:off x="83697" y="4100954"/>
            <a:ext cx="4781871" cy="621171"/>
            <a:chOff x="1593000" y="2322568"/>
            <a:chExt cx="5957975" cy="643500"/>
          </a:xfrm>
        </p:grpSpPr>
        <p:sp>
          <p:nvSpPr>
            <p:cNvPr id="154" name="Google Shape;154;p20"/>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0"/>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0"/>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0"/>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RESULTADOS PRIMARIOS</a:t>
              </a:r>
              <a:endParaRPr sz="1000">
                <a:solidFill>
                  <a:srgbClr val="FFFFFF"/>
                </a:solidFill>
                <a:latin typeface="Roboto"/>
                <a:ea typeface="Roboto"/>
                <a:cs typeface="Roboto"/>
                <a:sym typeface="Roboto"/>
              </a:endParaRPr>
            </a:p>
          </p:txBody>
        </p:sp>
        <p:sp>
          <p:nvSpPr>
            <p:cNvPr id="158" name="Google Shape;158;p20"/>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0"/>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06</a:t>
              </a:r>
              <a:endParaRPr sz="2600">
                <a:solidFill>
                  <a:srgbClr val="FFFFFF"/>
                </a:solidFill>
                <a:latin typeface="Roboto Thin"/>
                <a:ea typeface="Roboto Thin"/>
                <a:cs typeface="Roboto Thin"/>
                <a:sym typeface="Roboto Thin"/>
              </a:endParaRPr>
            </a:p>
          </p:txBody>
        </p:sp>
        <p:sp>
          <p:nvSpPr>
            <p:cNvPr id="160" name="Google Shape;160;p20"/>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Cáncer de mama invasivo</a:t>
              </a:r>
              <a:endParaRPr sz="800">
                <a:solidFill>
                  <a:srgbClr val="1B786F"/>
                </a:solidFill>
                <a:latin typeface="Roboto"/>
                <a:ea typeface="Roboto"/>
                <a:cs typeface="Roboto"/>
                <a:sym typeface="Roboto"/>
              </a:endParaRPr>
            </a:p>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Enfermedad coronaria </a:t>
              </a:r>
              <a:endParaRPr sz="800">
                <a:solidFill>
                  <a:srgbClr val="1B786F"/>
                </a:solidFill>
                <a:latin typeface="Roboto"/>
                <a:ea typeface="Roboto"/>
                <a:cs typeface="Roboto"/>
                <a:sym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txBox="1"/>
          <p:nvPr>
            <p:ph type="title"/>
          </p:nvPr>
        </p:nvSpPr>
        <p:spPr>
          <a:xfrm>
            <a:off x="258225" y="32035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METODOLOGÍA </a:t>
            </a:r>
            <a:endParaRPr/>
          </a:p>
          <a:p>
            <a:pPr indent="0" lvl="0" marL="0" rtl="0" algn="l">
              <a:spcBef>
                <a:spcPts val="0"/>
              </a:spcBef>
              <a:spcAft>
                <a:spcPts val="0"/>
              </a:spcAft>
              <a:buNone/>
            </a:pPr>
            <a:r>
              <a:t/>
            </a:r>
            <a:endParaRPr/>
          </a:p>
        </p:txBody>
      </p:sp>
      <p:graphicFrame>
        <p:nvGraphicFramePr>
          <p:cNvPr id="166" name="Google Shape;166;p21"/>
          <p:cNvGraphicFramePr/>
          <p:nvPr/>
        </p:nvGraphicFramePr>
        <p:xfrm>
          <a:off x="5138100" y="470075"/>
          <a:ext cx="3000000" cy="3000000"/>
        </p:xfrm>
        <a:graphic>
          <a:graphicData uri="http://schemas.openxmlformats.org/drawingml/2006/table">
            <a:tbl>
              <a:tblPr>
                <a:noFill/>
                <a:tableStyleId>{9D23652F-BA89-42BB-BCC5-F5B0682751D6}</a:tableStyleId>
              </a:tblPr>
              <a:tblGrid>
                <a:gridCol w="759775"/>
                <a:gridCol w="2986525"/>
              </a:tblGrid>
              <a:tr h="754400">
                <a:tc>
                  <a:txBody>
                    <a:bodyPr/>
                    <a:lstStyle/>
                    <a:p>
                      <a:pPr indent="0" lvl="0" marL="0" rtl="0" algn="l">
                        <a:spcBef>
                          <a:spcPts val="0"/>
                        </a:spcBef>
                        <a:spcAft>
                          <a:spcPts val="0"/>
                        </a:spcAft>
                        <a:buNone/>
                      </a:pPr>
                      <a:r>
                        <a:t/>
                      </a:r>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BACC6"/>
                    </a:solidFill>
                  </a:tcPr>
                </a:tc>
                <a:tc>
                  <a:txBody>
                    <a:bodyPr/>
                    <a:lstStyle/>
                    <a:p>
                      <a:pPr indent="0" lvl="0" marL="0" rtl="0" algn="l">
                        <a:lnSpc>
                          <a:spcPct val="115000"/>
                        </a:lnSpc>
                        <a:spcBef>
                          <a:spcPts val="0"/>
                        </a:spcBef>
                        <a:spcAft>
                          <a:spcPts val="0"/>
                        </a:spcAft>
                        <a:buNone/>
                      </a:pPr>
                      <a:r>
                        <a:rPr lang="es" sz="1800">
                          <a:solidFill>
                            <a:srgbClr val="FFFFFF"/>
                          </a:solidFill>
                          <a:latin typeface="Calibri"/>
                          <a:ea typeface="Calibri"/>
                          <a:cs typeface="Calibri"/>
                          <a:sym typeface="Calibri"/>
                        </a:rPr>
                        <a:t>Estrógeno solo entre mujeres posmenopáusicas con histerectomía previa</a:t>
                      </a:r>
                      <a:endParaRPr sz="1800">
                        <a:solidFill>
                          <a:srgbClr val="FFFFFF"/>
                        </a:solidFill>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BACC6"/>
                    </a:solidFill>
                  </a:tcPr>
                </a:tc>
              </a:tr>
              <a:tr h="1043775">
                <a:tc>
                  <a:txBody>
                    <a:bodyPr/>
                    <a:lstStyle/>
                    <a:p>
                      <a:pPr indent="0" lvl="0" marL="0" rtl="0" algn="l">
                        <a:lnSpc>
                          <a:spcPct val="115000"/>
                        </a:lnSpc>
                        <a:spcBef>
                          <a:spcPts val="0"/>
                        </a:spcBef>
                        <a:spcAft>
                          <a:spcPts val="0"/>
                        </a:spcAft>
                        <a:buNone/>
                      </a:pPr>
                      <a:r>
                        <a:rPr lang="es" sz="1800">
                          <a:latin typeface="Calibri"/>
                          <a:ea typeface="Calibri"/>
                          <a:cs typeface="Calibri"/>
                          <a:sym typeface="Calibri"/>
                        </a:rPr>
                        <a:t>P</a:t>
                      </a:r>
                      <a:endParaRPr sz="1800">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0E3EA"/>
                    </a:solidFill>
                  </a:tcPr>
                </a:tc>
                <a:tc>
                  <a:txBody>
                    <a:bodyPr/>
                    <a:lstStyle/>
                    <a:p>
                      <a:pPr indent="0" lvl="0" marL="0" rtl="0" algn="l">
                        <a:spcBef>
                          <a:spcPts val="0"/>
                        </a:spcBef>
                        <a:spcAft>
                          <a:spcPts val="0"/>
                        </a:spcAft>
                        <a:buNone/>
                      </a:pPr>
                      <a:r>
                        <a:rPr lang="es" sz="1200"/>
                        <a:t>Mujeres </a:t>
                      </a:r>
                      <a:r>
                        <a:rPr b="1" lang="es" sz="1200"/>
                        <a:t>postmenopáusicas entre 50 y 79 años de edad histerectomizada</a:t>
                      </a:r>
                      <a:r>
                        <a:rPr lang="es" sz="1200"/>
                        <a:t> </a:t>
                      </a:r>
                      <a:endParaRPr sz="1200"/>
                    </a:p>
                    <a:p>
                      <a:pPr indent="0" lvl="0" marL="0" rtl="0" algn="l">
                        <a:spcBef>
                          <a:spcPts val="0"/>
                        </a:spcBef>
                        <a:spcAft>
                          <a:spcPts val="0"/>
                        </a:spcAft>
                        <a:buNone/>
                      </a:pPr>
                      <a:r>
                        <a:rPr lang="es" sz="1200"/>
                        <a:t>Sin cáncer de mama previo, con mamografía basal y supervivencia esperada a 3 años. </a:t>
                      </a:r>
                      <a:endParaRPr sz="1200"/>
                    </a:p>
                    <a:p>
                      <a:pPr indent="0" lvl="0" marL="0" rtl="0" algn="l">
                        <a:spcBef>
                          <a:spcPts val="0"/>
                        </a:spcBef>
                        <a:spcAft>
                          <a:spcPts val="0"/>
                        </a:spcAft>
                        <a:buNone/>
                      </a:pPr>
                      <a:r>
                        <a:rPr lang="es" sz="1200"/>
                        <a:t>Exclusión: comorbilidades mayores, o por preocupaciones relacionadas con la seguridad o el cumplimiento</a:t>
                      </a:r>
                      <a:endParaRPr sz="1200"/>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0E3EA"/>
                    </a:solidFill>
                  </a:tcPr>
                </a:tc>
              </a:tr>
              <a:tr h="534875">
                <a:tc>
                  <a:txBody>
                    <a:bodyPr/>
                    <a:lstStyle/>
                    <a:p>
                      <a:pPr indent="0" lvl="0" marL="0" rtl="0" algn="l">
                        <a:lnSpc>
                          <a:spcPct val="115000"/>
                        </a:lnSpc>
                        <a:spcBef>
                          <a:spcPts val="0"/>
                        </a:spcBef>
                        <a:spcAft>
                          <a:spcPts val="0"/>
                        </a:spcAft>
                        <a:buNone/>
                      </a:pPr>
                      <a:r>
                        <a:rPr lang="es" sz="1800">
                          <a:latin typeface="Calibri"/>
                          <a:ea typeface="Calibri"/>
                          <a:cs typeface="Calibri"/>
                          <a:sym typeface="Calibri"/>
                        </a:rPr>
                        <a:t>I</a:t>
                      </a:r>
                      <a:endParaRPr sz="1800">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F1F5"/>
                    </a:solidFill>
                  </a:tcPr>
                </a:tc>
                <a:tc>
                  <a:txBody>
                    <a:bodyPr/>
                    <a:lstStyle/>
                    <a:p>
                      <a:pPr indent="0" lvl="0" marL="0" rtl="0" algn="l">
                        <a:spcBef>
                          <a:spcPts val="0"/>
                        </a:spcBef>
                        <a:spcAft>
                          <a:spcPts val="0"/>
                        </a:spcAft>
                        <a:buNone/>
                      </a:pPr>
                      <a:r>
                        <a:rPr lang="es"/>
                        <a:t>Administración</a:t>
                      </a:r>
                      <a:r>
                        <a:rPr lang="es"/>
                        <a:t> de 0.625 mg al </a:t>
                      </a:r>
                      <a:r>
                        <a:rPr lang="es"/>
                        <a:t>día</a:t>
                      </a:r>
                      <a:r>
                        <a:rPr lang="es"/>
                        <a:t> de </a:t>
                      </a:r>
                      <a:r>
                        <a:rPr lang="es"/>
                        <a:t>Estrógenos</a:t>
                      </a:r>
                      <a:r>
                        <a:rPr lang="es"/>
                        <a:t> equinos conjugados </a:t>
                      </a:r>
                      <a:r>
                        <a:rPr lang="es"/>
                        <a:t>vía</a:t>
                      </a:r>
                      <a:r>
                        <a:rPr lang="es"/>
                        <a:t> oral</a:t>
                      </a:r>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F1F5"/>
                    </a:solidFill>
                  </a:tcPr>
                </a:tc>
              </a:tr>
              <a:tr h="425100">
                <a:tc>
                  <a:txBody>
                    <a:bodyPr/>
                    <a:lstStyle/>
                    <a:p>
                      <a:pPr indent="0" lvl="0" marL="0" rtl="0" algn="l">
                        <a:lnSpc>
                          <a:spcPct val="115000"/>
                        </a:lnSpc>
                        <a:spcBef>
                          <a:spcPts val="0"/>
                        </a:spcBef>
                        <a:spcAft>
                          <a:spcPts val="0"/>
                        </a:spcAft>
                        <a:buNone/>
                      </a:pPr>
                      <a:r>
                        <a:rPr lang="es" sz="1800">
                          <a:latin typeface="Calibri"/>
                          <a:ea typeface="Calibri"/>
                          <a:cs typeface="Calibri"/>
                          <a:sym typeface="Calibri"/>
                        </a:rPr>
                        <a:t>C</a:t>
                      </a:r>
                      <a:endParaRPr sz="1800">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0E3EA"/>
                    </a:solidFill>
                  </a:tcPr>
                </a:tc>
                <a:tc>
                  <a:txBody>
                    <a:bodyPr/>
                    <a:lstStyle/>
                    <a:p>
                      <a:pPr indent="0" lvl="0" marL="0" rtl="0" algn="l">
                        <a:spcBef>
                          <a:spcPts val="0"/>
                        </a:spcBef>
                        <a:spcAft>
                          <a:spcPts val="0"/>
                        </a:spcAft>
                        <a:buNone/>
                      </a:pPr>
                      <a:r>
                        <a:rPr lang="es"/>
                        <a:t>Placebo</a:t>
                      </a:r>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0E3EA"/>
                    </a:solidFill>
                  </a:tcPr>
                </a:tc>
              </a:tr>
              <a:tr h="534875">
                <a:tc>
                  <a:txBody>
                    <a:bodyPr/>
                    <a:lstStyle/>
                    <a:p>
                      <a:pPr indent="0" lvl="0" marL="0" rtl="0" algn="l">
                        <a:lnSpc>
                          <a:spcPct val="115000"/>
                        </a:lnSpc>
                        <a:spcBef>
                          <a:spcPts val="0"/>
                        </a:spcBef>
                        <a:spcAft>
                          <a:spcPts val="0"/>
                        </a:spcAft>
                        <a:buNone/>
                      </a:pPr>
                      <a:r>
                        <a:rPr lang="es" sz="1800">
                          <a:latin typeface="Calibri"/>
                          <a:ea typeface="Calibri"/>
                          <a:cs typeface="Calibri"/>
                          <a:sym typeface="Calibri"/>
                        </a:rPr>
                        <a:t>O</a:t>
                      </a:r>
                      <a:endParaRPr sz="1800">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F1F5"/>
                    </a:solidFill>
                  </a:tcPr>
                </a:tc>
                <a:tc>
                  <a:txBody>
                    <a:bodyPr/>
                    <a:lstStyle/>
                    <a:p>
                      <a:pPr indent="0" lvl="0" marL="0" rtl="0" algn="l">
                        <a:spcBef>
                          <a:spcPts val="0"/>
                        </a:spcBef>
                        <a:spcAft>
                          <a:spcPts val="0"/>
                        </a:spcAft>
                        <a:buNone/>
                      </a:pPr>
                      <a:r>
                        <a:rPr lang="es"/>
                        <a:t>Resultado primario: evaluar si la terapia hormonal reduce riesgo de enfermedad coronaria </a:t>
                      </a:r>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F1F5"/>
                    </a:solidFill>
                  </a:tcPr>
                </a:tc>
              </a:tr>
            </a:tbl>
          </a:graphicData>
        </a:graphic>
      </p:graphicFrame>
      <p:grpSp>
        <p:nvGrpSpPr>
          <p:cNvPr id="167" name="Google Shape;167;p21"/>
          <p:cNvGrpSpPr/>
          <p:nvPr/>
        </p:nvGrpSpPr>
        <p:grpSpPr>
          <a:xfrm>
            <a:off x="169922" y="3704082"/>
            <a:ext cx="4781871" cy="621171"/>
            <a:chOff x="1593000" y="2322568"/>
            <a:chExt cx="5957975" cy="643500"/>
          </a:xfrm>
        </p:grpSpPr>
        <p:sp>
          <p:nvSpPr>
            <p:cNvPr id="168" name="Google Shape;168;p21"/>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1"/>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1"/>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1"/>
            <p:cNvSpPr/>
            <p:nvPr/>
          </p:nvSpPr>
          <p:spPr>
            <a:xfrm>
              <a:off x="2342628" y="2399945"/>
              <a:ext cx="16323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ANÁLISIS</a:t>
              </a:r>
              <a:endParaRPr sz="1000">
                <a:solidFill>
                  <a:srgbClr val="FFFFFF"/>
                </a:solidFill>
                <a:latin typeface="Roboto"/>
                <a:ea typeface="Roboto"/>
                <a:cs typeface="Roboto"/>
                <a:sym typeface="Roboto"/>
              </a:endParaRPr>
            </a:p>
          </p:txBody>
        </p:sp>
        <p:sp>
          <p:nvSpPr>
            <p:cNvPr id="172" name="Google Shape;172;p21"/>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1"/>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sp>
          <p:nvSpPr>
            <p:cNvPr id="174" name="Google Shape;174;p21"/>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Intención de tratar </a:t>
              </a:r>
              <a:endParaRPr sz="800">
                <a:solidFill>
                  <a:srgbClr val="1B786F"/>
                </a:solidFill>
                <a:latin typeface="Roboto"/>
                <a:ea typeface="Roboto"/>
                <a:cs typeface="Roboto"/>
                <a:sym typeface="Roboto"/>
              </a:endParaRPr>
            </a:p>
          </p:txBody>
        </p:sp>
      </p:grpSp>
      <p:grpSp>
        <p:nvGrpSpPr>
          <p:cNvPr id="175" name="Google Shape;175;p21"/>
          <p:cNvGrpSpPr/>
          <p:nvPr/>
        </p:nvGrpSpPr>
        <p:grpSpPr>
          <a:xfrm>
            <a:off x="169922" y="3071968"/>
            <a:ext cx="4781871" cy="621171"/>
            <a:chOff x="1593000" y="2322568"/>
            <a:chExt cx="5957975" cy="643500"/>
          </a:xfrm>
        </p:grpSpPr>
        <p:sp>
          <p:nvSpPr>
            <p:cNvPr id="176" name="Google Shape;176;p21"/>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1"/>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1"/>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1"/>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SEGUIMIENTO </a:t>
              </a:r>
              <a:endParaRPr sz="1000">
                <a:solidFill>
                  <a:srgbClr val="FFFFFF"/>
                </a:solidFill>
                <a:latin typeface="Roboto"/>
                <a:ea typeface="Roboto"/>
                <a:cs typeface="Roboto"/>
                <a:sym typeface="Roboto"/>
              </a:endParaRPr>
            </a:p>
          </p:txBody>
        </p:sp>
        <p:sp>
          <p:nvSpPr>
            <p:cNvPr id="180" name="Google Shape;180;p21"/>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1"/>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182" name="Google Shape;182;p21"/>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Seguimiento medio de 8.1 años</a:t>
              </a:r>
              <a:endParaRPr sz="800">
                <a:solidFill>
                  <a:srgbClr val="1B786F"/>
                </a:solidFill>
                <a:latin typeface="Roboto"/>
                <a:ea typeface="Roboto"/>
                <a:cs typeface="Roboto"/>
                <a:sym typeface="Roboto"/>
              </a:endParaRPr>
            </a:p>
          </p:txBody>
        </p:sp>
      </p:grpSp>
      <p:grpSp>
        <p:nvGrpSpPr>
          <p:cNvPr id="183" name="Google Shape;183;p21"/>
          <p:cNvGrpSpPr/>
          <p:nvPr/>
        </p:nvGrpSpPr>
        <p:grpSpPr>
          <a:xfrm>
            <a:off x="169922" y="2439829"/>
            <a:ext cx="4781871" cy="621171"/>
            <a:chOff x="1593000" y="2322568"/>
            <a:chExt cx="5957975" cy="643500"/>
          </a:xfrm>
        </p:grpSpPr>
        <p:sp>
          <p:nvSpPr>
            <p:cNvPr id="184" name="Google Shape;184;p21"/>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1"/>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1"/>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1"/>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INSCRIPCIÓN </a:t>
              </a:r>
              <a:endParaRPr sz="1000">
                <a:solidFill>
                  <a:srgbClr val="FFFFFF"/>
                </a:solidFill>
                <a:latin typeface="Roboto"/>
                <a:ea typeface="Roboto"/>
                <a:cs typeface="Roboto"/>
                <a:sym typeface="Roboto"/>
              </a:endParaRPr>
            </a:p>
          </p:txBody>
        </p:sp>
        <p:sp>
          <p:nvSpPr>
            <p:cNvPr id="188" name="Google Shape;188;p21"/>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1"/>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190" name="Google Shape;190;p21"/>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1993-1998</a:t>
              </a:r>
              <a:endParaRPr sz="800">
                <a:solidFill>
                  <a:srgbClr val="1B786F"/>
                </a:solidFill>
                <a:latin typeface="Roboto"/>
                <a:ea typeface="Roboto"/>
                <a:cs typeface="Roboto"/>
                <a:sym typeface="Roboto"/>
              </a:endParaRPr>
            </a:p>
          </p:txBody>
        </p:sp>
      </p:grpSp>
      <p:grpSp>
        <p:nvGrpSpPr>
          <p:cNvPr id="191" name="Google Shape;191;p21"/>
          <p:cNvGrpSpPr/>
          <p:nvPr/>
        </p:nvGrpSpPr>
        <p:grpSpPr>
          <a:xfrm>
            <a:off x="169922" y="1807722"/>
            <a:ext cx="4781871" cy="621171"/>
            <a:chOff x="1593000" y="2322568"/>
            <a:chExt cx="5957975" cy="643500"/>
          </a:xfrm>
        </p:grpSpPr>
        <p:sp>
          <p:nvSpPr>
            <p:cNvPr id="192" name="Google Shape;192;p21"/>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1"/>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1"/>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ÁMBITO </a:t>
              </a:r>
              <a:endParaRPr sz="1000">
                <a:solidFill>
                  <a:srgbClr val="FFFFFF"/>
                </a:solidFill>
                <a:latin typeface="Roboto"/>
                <a:ea typeface="Roboto"/>
                <a:cs typeface="Roboto"/>
                <a:sym typeface="Roboto"/>
              </a:endParaRPr>
            </a:p>
          </p:txBody>
        </p:sp>
        <p:sp>
          <p:nvSpPr>
            <p:cNvPr id="196" name="Google Shape;196;p21"/>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1"/>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198" name="Google Shape;198;p21"/>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40 centros de Estados Unidos </a:t>
              </a:r>
              <a:endParaRPr sz="800">
                <a:solidFill>
                  <a:srgbClr val="1B786F"/>
                </a:solidFill>
                <a:latin typeface="Roboto"/>
                <a:ea typeface="Roboto"/>
                <a:cs typeface="Roboto"/>
                <a:sym typeface="Roboto"/>
              </a:endParaRPr>
            </a:p>
          </p:txBody>
        </p:sp>
      </p:grpSp>
      <p:grpSp>
        <p:nvGrpSpPr>
          <p:cNvPr id="199" name="Google Shape;199;p21"/>
          <p:cNvGrpSpPr/>
          <p:nvPr/>
        </p:nvGrpSpPr>
        <p:grpSpPr>
          <a:xfrm>
            <a:off x="169922" y="1175600"/>
            <a:ext cx="4781871" cy="621171"/>
            <a:chOff x="1593000" y="2322568"/>
            <a:chExt cx="5957975" cy="643500"/>
          </a:xfrm>
        </p:grpSpPr>
        <p:sp>
          <p:nvSpPr>
            <p:cNvPr id="200" name="Google Shape;200;p21"/>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1"/>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1"/>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1"/>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TIPO DE ESTUDIO </a:t>
              </a:r>
              <a:endParaRPr sz="1000">
                <a:solidFill>
                  <a:srgbClr val="FFFFFF"/>
                </a:solidFill>
                <a:latin typeface="Roboto"/>
                <a:ea typeface="Roboto"/>
                <a:cs typeface="Roboto"/>
                <a:sym typeface="Roboto"/>
              </a:endParaRPr>
            </a:p>
          </p:txBody>
        </p:sp>
        <p:sp>
          <p:nvSpPr>
            <p:cNvPr id="204" name="Google Shape;204;p21"/>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1"/>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206" name="Google Shape;206;p21"/>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t/>
              </a:r>
              <a:endParaRPr sz="800">
                <a:solidFill>
                  <a:srgbClr val="1B786F"/>
                </a:solidFill>
                <a:latin typeface="Roboto"/>
                <a:ea typeface="Roboto"/>
                <a:cs typeface="Roboto"/>
                <a:sym typeface="Roboto"/>
              </a:endParaRPr>
            </a:p>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ECA</a:t>
              </a:r>
              <a:endParaRPr sz="800">
                <a:solidFill>
                  <a:srgbClr val="1B786F"/>
                </a:solidFill>
                <a:latin typeface="Roboto"/>
                <a:ea typeface="Roboto"/>
                <a:cs typeface="Roboto"/>
                <a:sym typeface="Roboto"/>
              </a:endParaRPr>
            </a:p>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N: 10739</a:t>
              </a:r>
              <a:endParaRPr sz="800">
                <a:solidFill>
                  <a:srgbClr val="1B786F"/>
                </a:solidFill>
                <a:latin typeface="Roboto"/>
                <a:ea typeface="Roboto"/>
                <a:cs typeface="Roboto"/>
                <a:sym typeface="Roboto"/>
              </a:endParaRPr>
            </a:p>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50-79 años, x 63.3  </a:t>
              </a:r>
              <a:endParaRPr sz="800">
                <a:solidFill>
                  <a:srgbClr val="1B786F"/>
                </a:solidFill>
                <a:latin typeface="Roboto"/>
                <a:ea typeface="Roboto"/>
                <a:cs typeface="Roboto"/>
                <a:sym typeface="Roboto"/>
              </a:endParaRPr>
            </a:p>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30.8% 50-59 años</a:t>
              </a:r>
              <a:endParaRPr sz="800">
                <a:solidFill>
                  <a:srgbClr val="1B786F"/>
                </a:solidFill>
                <a:latin typeface="Roboto"/>
                <a:ea typeface="Roboto"/>
                <a:cs typeface="Roboto"/>
                <a:sym typeface="Roboto"/>
              </a:endParaRPr>
            </a:p>
            <a:p>
              <a:pPr indent="0" lvl="0" marL="0" rtl="0" algn="l">
                <a:lnSpc>
                  <a:spcPct val="115000"/>
                </a:lnSpc>
                <a:spcBef>
                  <a:spcPts val="0"/>
                </a:spcBef>
                <a:spcAft>
                  <a:spcPts val="0"/>
                </a:spcAft>
                <a:buNone/>
              </a:pPr>
              <a:r>
                <a:t/>
              </a:r>
              <a:endParaRPr sz="800">
                <a:solidFill>
                  <a:srgbClr val="1B786F"/>
                </a:solidFill>
                <a:latin typeface="Roboto"/>
                <a:ea typeface="Roboto"/>
                <a:cs typeface="Roboto"/>
                <a:sym typeface="Roboto"/>
              </a:endParaRPr>
            </a:p>
          </p:txBody>
        </p:sp>
      </p:grpSp>
      <p:grpSp>
        <p:nvGrpSpPr>
          <p:cNvPr id="207" name="Google Shape;207;p21"/>
          <p:cNvGrpSpPr/>
          <p:nvPr/>
        </p:nvGrpSpPr>
        <p:grpSpPr>
          <a:xfrm>
            <a:off x="169922" y="4336204"/>
            <a:ext cx="4781871" cy="621171"/>
            <a:chOff x="1593000" y="2322568"/>
            <a:chExt cx="5957975" cy="643500"/>
          </a:xfrm>
        </p:grpSpPr>
        <p:sp>
          <p:nvSpPr>
            <p:cNvPr id="208" name="Google Shape;208;p21"/>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1"/>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1"/>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1"/>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RESULTADOS PRIMARIOS</a:t>
              </a:r>
              <a:endParaRPr sz="1000">
                <a:solidFill>
                  <a:srgbClr val="FFFFFF"/>
                </a:solidFill>
                <a:latin typeface="Roboto"/>
                <a:ea typeface="Roboto"/>
                <a:cs typeface="Roboto"/>
                <a:sym typeface="Roboto"/>
              </a:endParaRPr>
            </a:p>
          </p:txBody>
        </p:sp>
        <p:sp>
          <p:nvSpPr>
            <p:cNvPr id="212" name="Google Shape;212;p21"/>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1"/>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06</a:t>
              </a:r>
              <a:endParaRPr sz="2600">
                <a:solidFill>
                  <a:srgbClr val="FFFFFF"/>
                </a:solidFill>
                <a:latin typeface="Roboto Thin"/>
                <a:ea typeface="Roboto Thin"/>
                <a:cs typeface="Roboto Thin"/>
                <a:sym typeface="Roboto Thin"/>
              </a:endParaRPr>
            </a:p>
          </p:txBody>
        </p:sp>
        <p:sp>
          <p:nvSpPr>
            <p:cNvPr id="214" name="Google Shape;214;p21"/>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Cáncer de mama invasivo (RPS)</a:t>
              </a:r>
              <a:endParaRPr sz="800">
                <a:solidFill>
                  <a:srgbClr val="1B786F"/>
                </a:solidFill>
                <a:latin typeface="Roboto"/>
                <a:ea typeface="Roboto"/>
                <a:cs typeface="Roboto"/>
                <a:sym typeface="Roboto"/>
              </a:endParaRPr>
            </a:p>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Enfermedad coronaria </a:t>
              </a:r>
              <a:endParaRPr sz="800">
                <a:solidFill>
                  <a:srgbClr val="1B786F"/>
                </a:solidFill>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2"/>
          <p:cNvSpPr txBox="1"/>
          <p:nvPr>
            <p:ph type="title"/>
          </p:nvPr>
        </p:nvSpPr>
        <p:spPr>
          <a:xfrm>
            <a:off x="235500" y="20975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METODOLOGÍA </a:t>
            </a:r>
            <a:endParaRPr/>
          </a:p>
          <a:p>
            <a:pPr indent="0" lvl="0" marL="0" rtl="0" algn="l">
              <a:spcBef>
                <a:spcPts val="0"/>
              </a:spcBef>
              <a:spcAft>
                <a:spcPts val="0"/>
              </a:spcAft>
              <a:buNone/>
            </a:pPr>
            <a:r>
              <a:t/>
            </a:r>
            <a:endParaRPr/>
          </a:p>
        </p:txBody>
      </p:sp>
      <p:graphicFrame>
        <p:nvGraphicFramePr>
          <p:cNvPr id="220" name="Google Shape;220;p22"/>
          <p:cNvGraphicFramePr/>
          <p:nvPr/>
        </p:nvGraphicFramePr>
        <p:xfrm>
          <a:off x="5076450" y="1016550"/>
          <a:ext cx="3000000" cy="3000000"/>
        </p:xfrm>
        <a:graphic>
          <a:graphicData uri="http://schemas.openxmlformats.org/drawingml/2006/table">
            <a:tbl>
              <a:tblPr>
                <a:noFill/>
                <a:tableStyleId>{9D23652F-BA89-42BB-BCC5-F5B0682751D6}</a:tableStyleId>
              </a:tblPr>
              <a:tblGrid>
                <a:gridCol w="811100"/>
                <a:gridCol w="3188225"/>
              </a:tblGrid>
              <a:tr h="734900">
                <a:tc>
                  <a:txBody>
                    <a:bodyPr/>
                    <a:lstStyle/>
                    <a:p>
                      <a:pPr indent="0" lvl="0" marL="0" rtl="0" algn="l">
                        <a:spcBef>
                          <a:spcPts val="0"/>
                        </a:spcBef>
                        <a:spcAft>
                          <a:spcPts val="0"/>
                        </a:spcAft>
                        <a:buNone/>
                      </a:pPr>
                      <a:r>
                        <a:t/>
                      </a:r>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9BBB59"/>
                    </a:solidFill>
                  </a:tcPr>
                </a:tc>
                <a:tc>
                  <a:txBody>
                    <a:bodyPr/>
                    <a:lstStyle/>
                    <a:p>
                      <a:pPr indent="0" lvl="0" marL="0" rtl="0" algn="l">
                        <a:lnSpc>
                          <a:spcPct val="115000"/>
                        </a:lnSpc>
                        <a:spcBef>
                          <a:spcPts val="0"/>
                        </a:spcBef>
                        <a:spcAft>
                          <a:spcPts val="0"/>
                        </a:spcAft>
                        <a:buNone/>
                      </a:pPr>
                      <a:r>
                        <a:rPr lang="es" sz="1800">
                          <a:solidFill>
                            <a:srgbClr val="FFFFFF"/>
                          </a:solidFill>
                          <a:latin typeface="Calibri"/>
                          <a:ea typeface="Calibri"/>
                          <a:cs typeface="Calibri"/>
                          <a:sym typeface="Calibri"/>
                        </a:rPr>
                        <a:t>Ensayo de suplementación con calcio y vitamina D</a:t>
                      </a:r>
                      <a:endParaRPr sz="1800">
                        <a:solidFill>
                          <a:srgbClr val="FFFFFF"/>
                        </a:solidFill>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9BBB59"/>
                    </a:solidFill>
                  </a:tcPr>
                </a:tc>
              </a:tr>
              <a:tr h="948775">
                <a:tc>
                  <a:txBody>
                    <a:bodyPr/>
                    <a:lstStyle/>
                    <a:p>
                      <a:pPr indent="0" lvl="0" marL="0" rtl="0" algn="l">
                        <a:lnSpc>
                          <a:spcPct val="115000"/>
                        </a:lnSpc>
                        <a:spcBef>
                          <a:spcPts val="0"/>
                        </a:spcBef>
                        <a:spcAft>
                          <a:spcPts val="0"/>
                        </a:spcAft>
                        <a:buNone/>
                      </a:pPr>
                      <a:r>
                        <a:rPr lang="es" sz="1800">
                          <a:latin typeface="Calibri"/>
                          <a:ea typeface="Calibri"/>
                          <a:cs typeface="Calibri"/>
                          <a:sym typeface="Calibri"/>
                        </a:rPr>
                        <a:t>P</a:t>
                      </a:r>
                      <a:endParaRPr sz="1800">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EE7D1"/>
                    </a:solidFill>
                  </a:tcPr>
                </a:tc>
                <a:tc>
                  <a:txBody>
                    <a:bodyPr/>
                    <a:lstStyle/>
                    <a:p>
                      <a:pPr indent="0" lvl="0" marL="0" rtl="0" algn="l">
                        <a:spcBef>
                          <a:spcPts val="0"/>
                        </a:spcBef>
                        <a:spcAft>
                          <a:spcPts val="0"/>
                        </a:spcAft>
                        <a:buNone/>
                      </a:pPr>
                      <a:r>
                        <a:rPr lang="es"/>
                        <a:t>Mujeres </a:t>
                      </a:r>
                      <a:r>
                        <a:rPr lang="es"/>
                        <a:t>postmenopáusicas</a:t>
                      </a:r>
                      <a:r>
                        <a:rPr lang="es"/>
                        <a:t> con riesgo </a:t>
                      </a:r>
                      <a:r>
                        <a:rPr lang="es"/>
                        <a:t>típico</a:t>
                      </a:r>
                      <a:r>
                        <a:rPr lang="es"/>
                        <a:t> de fractura que no fueron preseleccionadas para una DMO baja.</a:t>
                      </a:r>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EE7D1"/>
                    </a:solidFill>
                  </a:tcPr>
                </a:tc>
              </a:tr>
              <a:tr h="734900">
                <a:tc>
                  <a:txBody>
                    <a:bodyPr/>
                    <a:lstStyle/>
                    <a:p>
                      <a:pPr indent="0" lvl="0" marL="0" rtl="0" algn="l">
                        <a:lnSpc>
                          <a:spcPct val="115000"/>
                        </a:lnSpc>
                        <a:spcBef>
                          <a:spcPts val="0"/>
                        </a:spcBef>
                        <a:spcAft>
                          <a:spcPts val="0"/>
                        </a:spcAft>
                        <a:buNone/>
                      </a:pPr>
                      <a:r>
                        <a:rPr lang="es" sz="1800">
                          <a:latin typeface="Calibri"/>
                          <a:ea typeface="Calibri"/>
                          <a:cs typeface="Calibri"/>
                          <a:sym typeface="Calibri"/>
                        </a:rPr>
                        <a:t>I</a:t>
                      </a:r>
                      <a:endParaRPr sz="1800">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FF3EA"/>
                    </a:solidFill>
                  </a:tcPr>
                </a:tc>
                <a:tc>
                  <a:txBody>
                    <a:bodyPr/>
                    <a:lstStyle/>
                    <a:p>
                      <a:pPr indent="0" lvl="0" marL="0" rtl="0" algn="l">
                        <a:spcBef>
                          <a:spcPts val="0"/>
                        </a:spcBef>
                        <a:spcAft>
                          <a:spcPts val="0"/>
                        </a:spcAft>
                        <a:buNone/>
                      </a:pPr>
                      <a:r>
                        <a:rPr lang="es"/>
                        <a:t>Administracion de 1000 mg al </a:t>
                      </a:r>
                      <a:r>
                        <a:rPr lang="es"/>
                        <a:t>día</a:t>
                      </a:r>
                      <a:r>
                        <a:rPr lang="es"/>
                        <a:t> de carbonato de calcio elemental y 400 UI al </a:t>
                      </a:r>
                      <a:r>
                        <a:rPr lang="es"/>
                        <a:t>día</a:t>
                      </a:r>
                      <a:r>
                        <a:rPr lang="es"/>
                        <a:t> de Vitamina D3.</a:t>
                      </a:r>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FF3EA"/>
                    </a:solidFill>
                  </a:tcPr>
                </a:tc>
              </a:tr>
              <a:tr h="414125">
                <a:tc>
                  <a:txBody>
                    <a:bodyPr/>
                    <a:lstStyle/>
                    <a:p>
                      <a:pPr indent="0" lvl="0" marL="0" rtl="0" algn="l">
                        <a:lnSpc>
                          <a:spcPct val="115000"/>
                        </a:lnSpc>
                        <a:spcBef>
                          <a:spcPts val="0"/>
                        </a:spcBef>
                        <a:spcAft>
                          <a:spcPts val="0"/>
                        </a:spcAft>
                        <a:buNone/>
                      </a:pPr>
                      <a:r>
                        <a:rPr lang="es" sz="1800">
                          <a:latin typeface="Calibri"/>
                          <a:ea typeface="Calibri"/>
                          <a:cs typeface="Calibri"/>
                          <a:sym typeface="Calibri"/>
                        </a:rPr>
                        <a:t>C</a:t>
                      </a:r>
                      <a:endParaRPr sz="1800">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EE7D1"/>
                    </a:solidFill>
                  </a:tcPr>
                </a:tc>
                <a:tc>
                  <a:txBody>
                    <a:bodyPr/>
                    <a:lstStyle/>
                    <a:p>
                      <a:pPr indent="0" lvl="0" marL="0" rtl="0" algn="l">
                        <a:spcBef>
                          <a:spcPts val="0"/>
                        </a:spcBef>
                        <a:spcAft>
                          <a:spcPts val="0"/>
                        </a:spcAft>
                        <a:buNone/>
                      </a:pPr>
                      <a:r>
                        <a:rPr lang="es"/>
                        <a:t>Placebo</a:t>
                      </a:r>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EE7D1"/>
                    </a:solidFill>
                  </a:tcPr>
                </a:tc>
              </a:tr>
              <a:tr h="948775">
                <a:tc>
                  <a:txBody>
                    <a:bodyPr/>
                    <a:lstStyle/>
                    <a:p>
                      <a:pPr indent="0" lvl="0" marL="0" rtl="0" algn="l">
                        <a:lnSpc>
                          <a:spcPct val="115000"/>
                        </a:lnSpc>
                        <a:spcBef>
                          <a:spcPts val="0"/>
                        </a:spcBef>
                        <a:spcAft>
                          <a:spcPts val="0"/>
                        </a:spcAft>
                        <a:buNone/>
                      </a:pPr>
                      <a:r>
                        <a:rPr lang="es" sz="1800">
                          <a:latin typeface="Calibri"/>
                          <a:ea typeface="Calibri"/>
                          <a:cs typeface="Calibri"/>
                          <a:sym typeface="Calibri"/>
                        </a:rPr>
                        <a:t>O</a:t>
                      </a:r>
                      <a:endParaRPr sz="1800">
                        <a:latin typeface="Calibri"/>
                        <a:ea typeface="Calibri"/>
                        <a:cs typeface="Calibri"/>
                        <a:sym typeface="Calibri"/>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FF3EA"/>
                    </a:solidFill>
                  </a:tcPr>
                </a:tc>
                <a:tc>
                  <a:txBody>
                    <a:bodyPr/>
                    <a:lstStyle/>
                    <a:p>
                      <a:pPr indent="0" lvl="0" marL="0" rtl="0" algn="l">
                        <a:spcBef>
                          <a:spcPts val="0"/>
                        </a:spcBef>
                        <a:spcAft>
                          <a:spcPts val="0"/>
                        </a:spcAft>
                        <a:buNone/>
                      </a:pPr>
                      <a:r>
                        <a:rPr lang="es"/>
                        <a:t>Resultado </a:t>
                      </a:r>
                      <a:r>
                        <a:rPr lang="es"/>
                        <a:t>primario</a:t>
                      </a:r>
                      <a:r>
                        <a:rPr lang="es"/>
                        <a:t>: evaluar si la </a:t>
                      </a:r>
                      <a:r>
                        <a:rPr lang="es"/>
                        <a:t>administración</a:t>
                      </a:r>
                      <a:r>
                        <a:rPr lang="es"/>
                        <a:t> de calcio + Vit D3 </a:t>
                      </a:r>
                      <a:r>
                        <a:rPr lang="es"/>
                        <a:t>suplementario</a:t>
                      </a:r>
                      <a:r>
                        <a:rPr lang="es"/>
                        <a:t> reduce el riesgo de fractura de cadera.</a:t>
                      </a:r>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FF3EA"/>
                    </a:solidFill>
                  </a:tcPr>
                </a:tc>
              </a:tr>
            </a:tbl>
          </a:graphicData>
        </a:graphic>
      </p:graphicFrame>
      <p:grpSp>
        <p:nvGrpSpPr>
          <p:cNvPr id="221" name="Google Shape;221;p22"/>
          <p:cNvGrpSpPr/>
          <p:nvPr/>
        </p:nvGrpSpPr>
        <p:grpSpPr>
          <a:xfrm>
            <a:off x="83735" y="3545033"/>
            <a:ext cx="4963589" cy="621171"/>
            <a:chOff x="1593000" y="2322568"/>
            <a:chExt cx="5957975" cy="643500"/>
          </a:xfrm>
        </p:grpSpPr>
        <p:sp>
          <p:nvSpPr>
            <p:cNvPr id="222" name="Google Shape;222;p22"/>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2"/>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2"/>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2"/>
            <p:cNvSpPr/>
            <p:nvPr/>
          </p:nvSpPr>
          <p:spPr>
            <a:xfrm>
              <a:off x="2342628" y="2399945"/>
              <a:ext cx="16323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ANÁLISIS</a:t>
              </a:r>
              <a:endParaRPr sz="1000">
                <a:solidFill>
                  <a:srgbClr val="FFFFFF"/>
                </a:solidFill>
                <a:latin typeface="Roboto"/>
                <a:ea typeface="Roboto"/>
                <a:cs typeface="Roboto"/>
                <a:sym typeface="Roboto"/>
              </a:endParaRPr>
            </a:p>
          </p:txBody>
        </p:sp>
        <p:sp>
          <p:nvSpPr>
            <p:cNvPr id="226" name="Google Shape;226;p22"/>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2"/>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sp>
          <p:nvSpPr>
            <p:cNvPr id="228" name="Google Shape;228;p22"/>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Intención</a:t>
              </a:r>
              <a:r>
                <a:rPr lang="es" sz="800">
                  <a:solidFill>
                    <a:srgbClr val="1B786F"/>
                  </a:solidFill>
                  <a:latin typeface="Roboto"/>
                  <a:ea typeface="Roboto"/>
                  <a:cs typeface="Roboto"/>
                  <a:sym typeface="Roboto"/>
                </a:rPr>
                <a:t> de tratar </a:t>
              </a:r>
              <a:endParaRPr sz="800">
                <a:solidFill>
                  <a:srgbClr val="1B786F"/>
                </a:solidFill>
                <a:latin typeface="Roboto"/>
                <a:ea typeface="Roboto"/>
                <a:cs typeface="Roboto"/>
                <a:sym typeface="Roboto"/>
              </a:endParaRPr>
            </a:p>
          </p:txBody>
        </p:sp>
      </p:grpSp>
      <p:grpSp>
        <p:nvGrpSpPr>
          <p:cNvPr id="229" name="Google Shape;229;p22"/>
          <p:cNvGrpSpPr/>
          <p:nvPr/>
        </p:nvGrpSpPr>
        <p:grpSpPr>
          <a:xfrm>
            <a:off x="83735" y="2912918"/>
            <a:ext cx="4963589" cy="621171"/>
            <a:chOff x="1593000" y="2322568"/>
            <a:chExt cx="5957975" cy="643500"/>
          </a:xfrm>
        </p:grpSpPr>
        <p:sp>
          <p:nvSpPr>
            <p:cNvPr id="230" name="Google Shape;230;p22"/>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2"/>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2"/>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SEGUIMIENTO </a:t>
              </a:r>
              <a:endParaRPr sz="1000">
                <a:solidFill>
                  <a:srgbClr val="FFFFFF"/>
                </a:solidFill>
                <a:latin typeface="Roboto"/>
                <a:ea typeface="Roboto"/>
                <a:cs typeface="Roboto"/>
                <a:sym typeface="Roboto"/>
              </a:endParaRPr>
            </a:p>
          </p:txBody>
        </p:sp>
        <p:sp>
          <p:nvSpPr>
            <p:cNvPr id="234" name="Google Shape;234;p22"/>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2"/>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236" name="Google Shape;236;p22"/>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7 </a:t>
              </a:r>
              <a:r>
                <a:rPr lang="es" sz="800">
                  <a:solidFill>
                    <a:srgbClr val="1B786F"/>
                  </a:solidFill>
                  <a:latin typeface="Roboto"/>
                  <a:ea typeface="Roboto"/>
                  <a:cs typeface="Roboto"/>
                  <a:sym typeface="Roboto"/>
                </a:rPr>
                <a:t>años</a:t>
              </a:r>
              <a:r>
                <a:rPr lang="es" sz="800">
                  <a:solidFill>
                    <a:srgbClr val="1B786F"/>
                  </a:solidFill>
                  <a:latin typeface="Roboto"/>
                  <a:ea typeface="Roboto"/>
                  <a:cs typeface="Roboto"/>
                  <a:sym typeface="Roboto"/>
                </a:rPr>
                <a:t> </a:t>
              </a:r>
              <a:endParaRPr sz="800">
                <a:solidFill>
                  <a:srgbClr val="1B786F"/>
                </a:solidFill>
                <a:latin typeface="Roboto"/>
                <a:ea typeface="Roboto"/>
                <a:cs typeface="Roboto"/>
                <a:sym typeface="Roboto"/>
              </a:endParaRPr>
            </a:p>
          </p:txBody>
        </p:sp>
      </p:grpSp>
      <p:grpSp>
        <p:nvGrpSpPr>
          <p:cNvPr id="237" name="Google Shape;237;p22"/>
          <p:cNvGrpSpPr/>
          <p:nvPr/>
        </p:nvGrpSpPr>
        <p:grpSpPr>
          <a:xfrm>
            <a:off x="83735" y="2280779"/>
            <a:ext cx="4963589" cy="621171"/>
            <a:chOff x="1593000" y="2322568"/>
            <a:chExt cx="5957975" cy="643500"/>
          </a:xfrm>
        </p:grpSpPr>
        <p:sp>
          <p:nvSpPr>
            <p:cNvPr id="238" name="Google Shape;238;p22"/>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2"/>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2"/>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2"/>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INSCRIPCIÓN </a:t>
              </a:r>
              <a:endParaRPr sz="1000">
                <a:solidFill>
                  <a:srgbClr val="FFFFFF"/>
                </a:solidFill>
                <a:latin typeface="Roboto"/>
                <a:ea typeface="Roboto"/>
                <a:cs typeface="Roboto"/>
                <a:sym typeface="Roboto"/>
              </a:endParaRPr>
            </a:p>
          </p:txBody>
        </p:sp>
        <p:sp>
          <p:nvSpPr>
            <p:cNvPr id="242" name="Google Shape;242;p22"/>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2"/>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244" name="Google Shape;244;p22"/>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1993-1998</a:t>
              </a:r>
              <a:endParaRPr sz="800">
                <a:solidFill>
                  <a:srgbClr val="1B786F"/>
                </a:solidFill>
                <a:latin typeface="Roboto"/>
                <a:ea typeface="Roboto"/>
                <a:cs typeface="Roboto"/>
                <a:sym typeface="Roboto"/>
              </a:endParaRPr>
            </a:p>
          </p:txBody>
        </p:sp>
      </p:grpSp>
      <p:grpSp>
        <p:nvGrpSpPr>
          <p:cNvPr id="245" name="Google Shape;245;p22"/>
          <p:cNvGrpSpPr/>
          <p:nvPr/>
        </p:nvGrpSpPr>
        <p:grpSpPr>
          <a:xfrm>
            <a:off x="83735" y="1648672"/>
            <a:ext cx="4963589" cy="621171"/>
            <a:chOff x="1593000" y="2322568"/>
            <a:chExt cx="5957975" cy="643500"/>
          </a:xfrm>
        </p:grpSpPr>
        <p:sp>
          <p:nvSpPr>
            <p:cNvPr id="246" name="Google Shape;246;p22"/>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2"/>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2"/>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2"/>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ÁMBITO </a:t>
              </a:r>
              <a:endParaRPr sz="1000">
                <a:solidFill>
                  <a:srgbClr val="FFFFFF"/>
                </a:solidFill>
                <a:latin typeface="Roboto"/>
                <a:ea typeface="Roboto"/>
                <a:cs typeface="Roboto"/>
                <a:sym typeface="Roboto"/>
              </a:endParaRPr>
            </a:p>
          </p:txBody>
        </p:sp>
        <p:sp>
          <p:nvSpPr>
            <p:cNvPr id="250" name="Google Shape;250;p22"/>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2"/>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252" name="Google Shape;252;p22"/>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40 centros de Estados Unidos </a:t>
              </a:r>
              <a:endParaRPr sz="800">
                <a:solidFill>
                  <a:srgbClr val="1B786F"/>
                </a:solidFill>
                <a:latin typeface="Roboto"/>
                <a:ea typeface="Roboto"/>
                <a:cs typeface="Roboto"/>
                <a:sym typeface="Roboto"/>
              </a:endParaRPr>
            </a:p>
          </p:txBody>
        </p:sp>
      </p:grpSp>
      <p:grpSp>
        <p:nvGrpSpPr>
          <p:cNvPr id="253" name="Google Shape;253;p22"/>
          <p:cNvGrpSpPr/>
          <p:nvPr/>
        </p:nvGrpSpPr>
        <p:grpSpPr>
          <a:xfrm>
            <a:off x="83735" y="1016550"/>
            <a:ext cx="4963589" cy="621171"/>
            <a:chOff x="1593000" y="2322568"/>
            <a:chExt cx="5957975" cy="643500"/>
          </a:xfrm>
        </p:grpSpPr>
        <p:sp>
          <p:nvSpPr>
            <p:cNvPr id="254" name="Google Shape;254;p22"/>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2"/>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2"/>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2"/>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TIPO DE ESTUDIO </a:t>
              </a:r>
              <a:endParaRPr sz="1000">
                <a:solidFill>
                  <a:srgbClr val="FFFFFF"/>
                </a:solidFill>
                <a:latin typeface="Roboto"/>
                <a:ea typeface="Roboto"/>
                <a:cs typeface="Roboto"/>
                <a:sym typeface="Roboto"/>
              </a:endParaRPr>
            </a:p>
          </p:txBody>
        </p:sp>
        <p:sp>
          <p:nvSpPr>
            <p:cNvPr id="258" name="Google Shape;258;p22"/>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2"/>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260" name="Google Shape;260;p22"/>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t/>
              </a:r>
              <a:endParaRPr sz="800">
                <a:solidFill>
                  <a:srgbClr val="1B786F"/>
                </a:solidFill>
                <a:latin typeface="Roboto"/>
                <a:ea typeface="Roboto"/>
                <a:cs typeface="Roboto"/>
                <a:sym typeface="Roboto"/>
              </a:endParaRPr>
            </a:p>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ECA</a:t>
              </a:r>
              <a:endParaRPr sz="800">
                <a:solidFill>
                  <a:srgbClr val="1B786F"/>
                </a:solidFill>
                <a:latin typeface="Roboto"/>
                <a:ea typeface="Roboto"/>
                <a:cs typeface="Roboto"/>
                <a:sym typeface="Roboto"/>
              </a:endParaRPr>
            </a:p>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N: 36.282</a:t>
              </a:r>
              <a:endParaRPr sz="800">
                <a:solidFill>
                  <a:srgbClr val="1B786F"/>
                </a:solidFill>
                <a:latin typeface="Roboto"/>
                <a:ea typeface="Roboto"/>
                <a:cs typeface="Roboto"/>
                <a:sym typeface="Roboto"/>
              </a:endParaRPr>
            </a:p>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50-79 años, x 63.3  </a:t>
              </a:r>
              <a:endParaRPr sz="800">
                <a:solidFill>
                  <a:srgbClr val="1B786F"/>
                </a:solidFill>
                <a:latin typeface="Roboto"/>
                <a:ea typeface="Roboto"/>
                <a:cs typeface="Roboto"/>
                <a:sym typeface="Roboto"/>
              </a:endParaRPr>
            </a:p>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66.8 % 60 años o </a:t>
              </a:r>
              <a:r>
                <a:rPr lang="es" sz="800">
                  <a:solidFill>
                    <a:srgbClr val="1B786F"/>
                  </a:solidFill>
                  <a:latin typeface="Roboto"/>
                  <a:ea typeface="Roboto"/>
                  <a:cs typeface="Roboto"/>
                  <a:sym typeface="Roboto"/>
                </a:rPr>
                <a:t>más</a:t>
              </a:r>
              <a:endParaRPr sz="800">
                <a:solidFill>
                  <a:srgbClr val="1B786F"/>
                </a:solidFill>
                <a:latin typeface="Roboto"/>
                <a:ea typeface="Roboto"/>
                <a:cs typeface="Roboto"/>
                <a:sym typeface="Roboto"/>
              </a:endParaRPr>
            </a:p>
            <a:p>
              <a:pPr indent="0" lvl="0" marL="0" rtl="0" algn="l">
                <a:lnSpc>
                  <a:spcPct val="115000"/>
                </a:lnSpc>
                <a:spcBef>
                  <a:spcPts val="0"/>
                </a:spcBef>
                <a:spcAft>
                  <a:spcPts val="0"/>
                </a:spcAft>
                <a:buNone/>
              </a:pPr>
              <a:r>
                <a:t/>
              </a:r>
              <a:endParaRPr sz="800">
                <a:solidFill>
                  <a:srgbClr val="1B786F"/>
                </a:solidFill>
                <a:latin typeface="Roboto"/>
                <a:ea typeface="Roboto"/>
                <a:cs typeface="Roboto"/>
                <a:sym typeface="Roboto"/>
              </a:endParaRPr>
            </a:p>
          </p:txBody>
        </p:sp>
      </p:grpSp>
      <p:grpSp>
        <p:nvGrpSpPr>
          <p:cNvPr id="261" name="Google Shape;261;p22"/>
          <p:cNvGrpSpPr/>
          <p:nvPr/>
        </p:nvGrpSpPr>
        <p:grpSpPr>
          <a:xfrm>
            <a:off x="83735" y="4177155"/>
            <a:ext cx="4963589" cy="621171"/>
            <a:chOff x="1593000" y="2322568"/>
            <a:chExt cx="5957975" cy="643500"/>
          </a:xfrm>
        </p:grpSpPr>
        <p:sp>
          <p:nvSpPr>
            <p:cNvPr id="262" name="Google Shape;262;p22"/>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2"/>
            <p:cNvSpPr/>
            <p:nvPr/>
          </p:nvSpPr>
          <p:spPr>
            <a:xfrm flipH="1">
              <a:off x="2283025" y="2322575"/>
              <a:ext cx="1844400" cy="642600"/>
            </a:xfrm>
            <a:prstGeom prst="rect">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2"/>
            <p:cNvSpPr/>
            <p:nvPr/>
          </p:nvSpPr>
          <p:spPr>
            <a:xfrm rot="-5400000">
              <a:off x="3501574" y="1934671"/>
              <a:ext cx="643356" cy="1419149"/>
            </a:xfrm>
            <a:prstGeom prst="flowChartOffpageConnector">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2"/>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000">
                  <a:solidFill>
                    <a:srgbClr val="FFFFFF"/>
                  </a:solidFill>
                  <a:latin typeface="Roboto Medium"/>
                  <a:ea typeface="Roboto Medium"/>
                  <a:cs typeface="Roboto Medium"/>
                  <a:sym typeface="Roboto Medium"/>
                </a:rPr>
                <a:t>RESULTADOS PRIMARIOS</a:t>
              </a:r>
              <a:endParaRPr sz="1000">
                <a:solidFill>
                  <a:srgbClr val="FFFFFF"/>
                </a:solidFill>
                <a:latin typeface="Roboto"/>
                <a:ea typeface="Roboto"/>
                <a:cs typeface="Roboto"/>
                <a:sym typeface="Roboto"/>
              </a:endParaRPr>
            </a:p>
          </p:txBody>
        </p:sp>
        <p:sp>
          <p:nvSpPr>
            <p:cNvPr id="266" name="Google Shape;266;p22"/>
            <p:cNvSpPr/>
            <p:nvPr/>
          </p:nvSpPr>
          <p:spPr>
            <a:xfrm>
              <a:off x="1593000" y="2322568"/>
              <a:ext cx="690000" cy="642300"/>
            </a:xfrm>
            <a:prstGeom prst="rect">
              <a:avLst/>
            </a:prstGeom>
            <a:solidFill>
              <a:srgbClr val="1D7E7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2"/>
            <p:cNvSpPr/>
            <p:nvPr/>
          </p:nvSpPr>
          <p:spPr>
            <a:xfrm>
              <a:off x="1593000" y="2322575"/>
              <a:ext cx="690000" cy="642600"/>
            </a:xfrm>
            <a:prstGeom prst="rect">
              <a:avLst/>
            </a:prstGeom>
            <a:solidFill>
              <a:srgbClr val="1F887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2600">
                  <a:solidFill>
                    <a:srgbClr val="FFFFFF"/>
                  </a:solidFill>
                  <a:latin typeface="Roboto Thin"/>
                  <a:ea typeface="Roboto Thin"/>
                  <a:cs typeface="Roboto Thin"/>
                  <a:sym typeface="Roboto Thin"/>
                </a:rPr>
                <a:t>06</a:t>
              </a:r>
              <a:endParaRPr sz="2600">
                <a:solidFill>
                  <a:srgbClr val="FFFFFF"/>
                </a:solidFill>
                <a:latin typeface="Roboto Thin"/>
                <a:ea typeface="Roboto Thin"/>
                <a:cs typeface="Roboto Thin"/>
                <a:sym typeface="Roboto Thin"/>
              </a:endParaRPr>
            </a:p>
          </p:txBody>
        </p:sp>
        <p:sp>
          <p:nvSpPr>
            <p:cNvPr id="268" name="Google Shape;268;p22"/>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1B786F"/>
                </a:buClr>
                <a:buSzPts val="800"/>
                <a:buFont typeface="Roboto"/>
                <a:buChar char="●"/>
              </a:pPr>
              <a:r>
                <a:rPr lang="es" sz="800">
                  <a:solidFill>
                    <a:srgbClr val="1B786F"/>
                  </a:solidFill>
                  <a:latin typeface="Roboto"/>
                  <a:ea typeface="Roboto"/>
                  <a:cs typeface="Roboto"/>
                  <a:sym typeface="Roboto"/>
                </a:rPr>
                <a:t>Riesgo de fractura de cadera</a:t>
              </a:r>
              <a:r>
                <a:rPr lang="es" sz="800">
                  <a:solidFill>
                    <a:srgbClr val="1B786F"/>
                  </a:solidFill>
                  <a:latin typeface="Roboto"/>
                  <a:ea typeface="Roboto"/>
                  <a:cs typeface="Roboto"/>
                  <a:sym typeface="Roboto"/>
                </a:rPr>
                <a:t> </a:t>
              </a:r>
              <a:endParaRPr sz="800">
                <a:solidFill>
                  <a:srgbClr val="1B786F"/>
                </a:solidFill>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