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5"/>
    <p:sldMasterId id="214748367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y="5143500" cx="9144000"/>
  <p:notesSz cx="6858000" cy="9144000"/>
  <p:embeddedFontLst>
    <p:embeddedFont>
      <p:font typeface="PT Sans Narrow"/>
      <p:regular r:id="rId25"/>
      <p:bold r:id="rId26"/>
    </p:embeddedFont>
    <p:embeddedFont>
      <p:font typeface="Open Sans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71BD87F-0744-427C-B4DC-74BF08AE57BE}">
  <a:tblStyle styleId="{771BD87F-0744-427C-B4DC-74BF08AE57B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PTSansNarrow-bold.fntdata"/><Relationship Id="rId25" Type="http://schemas.openxmlformats.org/officeDocument/2006/relationships/font" Target="fonts/PTSansNarrow-regular.fntdata"/><Relationship Id="rId28" Type="http://schemas.openxmlformats.org/officeDocument/2006/relationships/font" Target="fonts/OpenSans-bold.fntdata"/><Relationship Id="rId27" Type="http://schemas.openxmlformats.org/officeDocument/2006/relationships/font" Target="fonts/OpenSans-regular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OpenSans-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0" Type="http://schemas.openxmlformats.org/officeDocument/2006/relationships/font" Target="fonts/OpenSans-boldItalic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0abd862834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0abd862834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0af22d8e0f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0af22d8e0f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0af22d8e0f_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0af22d8e0f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0af22d8e0f_1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30af22d8e0f_1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7030" lvl="0" marL="342900" rtl="0" algn="l">
              <a:lnSpc>
                <a:spcPct val="115000"/>
              </a:lnSpc>
              <a:spcBef>
                <a:spcPts val="252"/>
              </a:spcBef>
              <a:spcAft>
                <a:spcPts val="0"/>
              </a:spcAft>
              <a:buClr>
                <a:srgbClr val="A1E8D9"/>
              </a:buClr>
              <a:buSzPts val="1500"/>
              <a:buFont typeface="Open Sans"/>
              <a:buChar char="●"/>
            </a:pPr>
            <a:r>
              <a:rPr lang="en" sz="1500">
                <a:solidFill>
                  <a:srgbClr val="695D46"/>
                </a:solidFill>
                <a:latin typeface="Calibri"/>
                <a:ea typeface="Calibri"/>
                <a:cs typeface="Calibri"/>
                <a:sym typeface="Calibri"/>
              </a:rPr>
              <a:t>Sesgo de ejecución: </a:t>
            </a: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sesgo de ejecución fue abordado mediante la capacitación de los investigadores para garantizar la consistencia en la recolección de datos, y se realizaron revisiones ciegas de los expedientes médicos para confirmar los eventos clínicos</a:t>
            </a:r>
            <a:r>
              <a:rPr lang="en" sz="1500">
                <a:solidFill>
                  <a:srgbClr val="695D46"/>
                </a:solidFill>
                <a:latin typeface="Calibri"/>
                <a:ea typeface="Calibri"/>
                <a:cs typeface="Calibri"/>
                <a:sym typeface="Calibri"/>
              </a:rPr>
              <a:t> .</a:t>
            </a:r>
            <a:endParaRPr sz="1500">
              <a:solidFill>
                <a:srgbClr val="695D4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7030" lvl="0" marL="342900" rtl="0" algn="l">
              <a:lnSpc>
                <a:spcPct val="115000"/>
              </a:lnSpc>
              <a:spcBef>
                <a:spcPts val="224"/>
              </a:spcBef>
              <a:spcAft>
                <a:spcPts val="0"/>
              </a:spcAft>
              <a:buClr>
                <a:srgbClr val="A1E8D9"/>
              </a:buClr>
              <a:buSzPts val="1500"/>
              <a:buFont typeface="Calibri"/>
              <a:buChar char="●"/>
            </a:pPr>
            <a:r>
              <a:t/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0af22d8e0f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0af22d8e0f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0af22d8e0f_3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30af22d8e0f_3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0af22d8e0f_3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0af22d8e0f_3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0af22d8e0f_3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0af22d8e0f_3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1"/>
                </a:solidFill>
              </a:rPr>
              <a:t>(outcome compuesto).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0af22d8e0f_3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0af22d8e0f_3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Los resultados del estudio </a:t>
            </a:r>
            <a:r>
              <a:rPr b="1" lang="en" sz="1000">
                <a:solidFill>
                  <a:schemeClr val="dk1"/>
                </a:solidFill>
              </a:rPr>
              <a:t>FLOW</a:t>
            </a:r>
            <a:r>
              <a:rPr lang="en" sz="1000">
                <a:solidFill>
                  <a:schemeClr val="dk1"/>
                </a:solidFill>
              </a:rPr>
              <a:t>: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reducción significativa en el riesgo de eventos renales mayores 24% menor en el grupo de semaglutida vs. placebo) y una menor tasa de declive de la función renal. </a:t>
            </a:r>
            <a:endParaRPr sz="1000">
              <a:solidFill>
                <a:schemeClr val="dk1"/>
              </a:solidFill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Reducción del 20% en el riesgo de muerte por cualquier causa y </a:t>
            </a:r>
            <a:endParaRPr sz="1000">
              <a:solidFill>
                <a:schemeClr val="dk1"/>
              </a:solidFill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un 18% en eventos cardiovasculares mayores. Esto respalda el uso de semaglutida no solo como un fármaco antidiabético, sino también como una herramienta crucial en la nefroprotección y la prevención cardiovascular en esta población de alto riesgo.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</a:rPr>
              <a:t>1. Impacto en la progresión de la enfermedad renal crónica (ERC)</a:t>
            </a:r>
            <a:endParaRPr b="1"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b="1" lang="en" sz="1000">
                <a:solidFill>
                  <a:schemeClr val="dk1"/>
                </a:solidFill>
              </a:rPr>
              <a:t>Reducción significativa del riesgo de eventos renales mayores</a:t>
            </a:r>
            <a:r>
              <a:rPr lang="en" sz="1000">
                <a:solidFill>
                  <a:schemeClr val="dk1"/>
                </a:solidFill>
              </a:rPr>
              <a:t>: estudio FLOW demostró que semaglutida redujo en un 24% el riesgo de progresión a insuficiencia renal o la necesidad de diálisis, trasplante o muerte por causas renales, en comparación con el grupo placebo​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b="1" lang="en" sz="1000">
                <a:solidFill>
                  <a:schemeClr val="dk1"/>
                </a:solidFill>
              </a:rPr>
              <a:t>Disminución de la velocidad de deterioro de la función renal</a:t>
            </a:r>
            <a:r>
              <a:rPr lang="en" sz="1000">
                <a:solidFill>
                  <a:schemeClr val="dk1"/>
                </a:solidFill>
              </a:rPr>
              <a:t>: disminución más lenta de eGFR, con una diferencia de 1.16 ml/min/1.73 m² por año en comparación con el placebo​. 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</a:rPr>
              <a:t>2. Beneficios cardiovasculares</a:t>
            </a:r>
            <a:endParaRPr b="1"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Reducción en eventos cardiovasculares: Disminución del riesgo de eventos CV mayores en un 18% y el riesgo de muerte cardiovascular. 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Resultados son consistentes con estudios previos con GLP-1. Ademas ofrece una opción complementaria, en pacientes que no toleran inhibidores de SGLT2 o que requieren  nefroprotección, el uso de agonistas GLP-1 como semaglutida podría ser una estrategia adicional​ (</a:t>
            </a:r>
            <a:r>
              <a:rPr b="1" lang="en" sz="1000">
                <a:solidFill>
                  <a:schemeClr val="dk1"/>
                </a:solidFill>
              </a:rPr>
              <a:t>(SGLT2, RAS)</a:t>
            </a:r>
            <a:r>
              <a:rPr lang="en" sz="1000">
                <a:solidFill>
                  <a:schemeClr val="dk1"/>
                </a:solidFill>
              </a:rPr>
              <a:t>.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</a:rPr>
              <a:t>3. Seguridad y efectos adversos</a:t>
            </a:r>
            <a:endParaRPr b="1"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b="1" lang="en" sz="1000">
                <a:solidFill>
                  <a:schemeClr val="dk1"/>
                </a:solidFill>
              </a:rPr>
              <a:t>Menor incidencia de efectos adversos graves. </a:t>
            </a:r>
            <a:endParaRPr b="1"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b="1" lang="en" sz="1000">
                <a:solidFill>
                  <a:schemeClr val="dk1"/>
                </a:solidFill>
              </a:rPr>
              <a:t>Efectos adversos específicos</a:t>
            </a:r>
            <a:r>
              <a:rPr lang="en" sz="1000">
                <a:solidFill>
                  <a:schemeClr val="dk1"/>
                </a:solidFill>
              </a:rPr>
              <a:t>: Se reportaron </a:t>
            </a:r>
            <a:r>
              <a:rPr lang="en" sz="1000" u="sng">
                <a:solidFill>
                  <a:schemeClr val="dk1"/>
                </a:solidFill>
              </a:rPr>
              <a:t>más eventos oculares graves</a:t>
            </a:r>
            <a:r>
              <a:rPr lang="en" sz="1000">
                <a:solidFill>
                  <a:schemeClr val="dk1"/>
                </a:solidFill>
              </a:rPr>
              <a:t> en el grupo de semaglutida (diferencia no fue estadísticamente significativa​)</a:t>
            </a:r>
            <a:endParaRPr sz="1000">
              <a:solidFill>
                <a:schemeClr val="dk1"/>
              </a:solidFill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hallazgo debe ser considerado y monitorizado en futuros estudios. 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</a:rPr>
              <a:t>4. Comparación con otros estudios y terapias</a:t>
            </a:r>
            <a:endParaRPr b="1"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b="1" lang="en" sz="1000">
                <a:solidFill>
                  <a:schemeClr val="dk1"/>
                </a:solidFill>
              </a:rPr>
              <a:t>Relación con estudios previos </a:t>
            </a:r>
            <a:endParaRPr b="1"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b="1" lang="en" sz="1000">
                <a:solidFill>
                  <a:schemeClr val="dk1"/>
                </a:solidFill>
              </a:rPr>
              <a:t>Innovación en el tratamiento</a:t>
            </a:r>
            <a:r>
              <a:rPr lang="en" sz="1000">
                <a:solidFill>
                  <a:schemeClr val="dk1"/>
                </a:solidFill>
              </a:rPr>
              <a:t>: amplia el arsenal terapéutico disponible: con múltiples efectos:</a:t>
            </a:r>
            <a:endParaRPr sz="1000">
              <a:solidFill>
                <a:schemeClr val="dk1"/>
              </a:solidFill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Mejora el control glucémico, sino que también </a:t>
            </a:r>
            <a:endParaRPr sz="1000">
              <a:solidFill>
                <a:schemeClr val="dk1"/>
              </a:solidFill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Reduce los riesgos renales y cardiovasculares.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</a:rPr>
              <a:t>5. Consideraciones clínicas y futuras investigaciones</a:t>
            </a:r>
            <a:endParaRPr b="1"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b="1" lang="en" sz="1000">
                <a:solidFill>
                  <a:schemeClr val="dk1"/>
                </a:solidFill>
              </a:rPr>
              <a:t>Aplicabilidad clínica</a:t>
            </a:r>
            <a:r>
              <a:rPr lang="en" sz="1000">
                <a:solidFill>
                  <a:schemeClr val="dk1"/>
                </a:solidFill>
              </a:rPr>
              <a:t>: Semaglutida puede ser implementada en pacientes con diabetes tipo 2 y ERC que ya reciben tratamiento con inhibidores de RAS y SGLT2, pero que siguen presentando progresión de la ERC o riesgo cardiovascular. 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b="1" lang="en" sz="1000">
                <a:solidFill>
                  <a:schemeClr val="dk1"/>
                </a:solidFill>
              </a:rPr>
              <a:t>Futuras áreas de investigación</a:t>
            </a:r>
            <a:r>
              <a:rPr lang="en" sz="1000">
                <a:solidFill>
                  <a:schemeClr val="dk1"/>
                </a:solidFill>
              </a:rPr>
              <a:t>: FLOW tuvo resultados prometedores, se necesitan más estudios para evaluar el impacto de semaglutida en subgrupos específicos de pacientes (diferentes grados de daño renal o con eventos CV pecios).</a:t>
            </a:r>
            <a:endParaRPr sz="1000">
              <a:solidFill>
                <a:schemeClr val="dk1"/>
              </a:solidFill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Seguimiento a largo plazo es crucial para confirmar los beneficios observados en términos de supervivencia y calidad de vida.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</a:rPr>
              <a:t>6. Limitaciones del estudio</a:t>
            </a:r>
            <a:endParaRPr b="1"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b="1" lang="en" sz="1000">
                <a:solidFill>
                  <a:schemeClr val="dk1"/>
                </a:solidFill>
              </a:rPr>
              <a:t>Duración del seguimiento</a:t>
            </a:r>
            <a:r>
              <a:rPr lang="en" sz="1000">
                <a:solidFill>
                  <a:schemeClr val="dk1"/>
                </a:solidFill>
              </a:rPr>
              <a:t>: promedio de tiempo 3.4 años, se insta a realizar estudios a más largo plazo para evaluar los efectos de semaglutida en los diferentes outcomes. 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>
                <a:solidFill>
                  <a:schemeClr val="dk1"/>
                </a:solidFill>
              </a:rPr>
              <a:t>	•		•	</a:t>
            </a:r>
            <a:r>
              <a:rPr b="1" lang="en" sz="1000">
                <a:solidFill>
                  <a:schemeClr val="dk1"/>
                </a:solidFill>
              </a:rPr>
              <a:t>Población subrepresentada</a:t>
            </a:r>
            <a:r>
              <a:rPr lang="en" sz="1000">
                <a:solidFill>
                  <a:schemeClr val="dk1"/>
                </a:solidFill>
              </a:rPr>
              <a:t> (oncológicos, condiciones inflamatorias crónicas, con alto riesgo de progresión de la ERC). Relevante incluirlos en futuros ensayos para ampliar la aplicabilidad de los resultados.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0abd862834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0abd862834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0abd862834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0abd862834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1" marL="9144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rgbClr val="695D46"/>
              </a:buClr>
              <a:buSzPts val="1100"/>
              <a:buFont typeface="Open Sans"/>
              <a:buChar char="○"/>
            </a:pPr>
            <a:r>
              <a:rPr lang="en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Sin embargo, estos estudios dejaron un vacío en cuanto a la necesidad de explorar terapias adicionales.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0abd862834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0abd862834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0aebf688c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0aebf688c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0abd862834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0abd862834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0af20ebf9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0af20ebf9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0aebf688c4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0aebf688c4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0af22d8e0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0af22d8e0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oogle Shape;55;p14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6" name="Google Shape;56;p14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57" name="Google Shape;57;p14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58" name="Google Shape;58;p14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9" name="Google Shape;59;p14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60" name="Google Shape;60;p14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61" name="Google Shape;61;p14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2" name="Google Shape;62;p14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63" name="Google Shape;63;p14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64" name="Google Shape;64;p14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8" name="Google Shape;78;p17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5" name="Google Shape;8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6" name="Google Shape;8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9" name="Google Shape;8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1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2" name="Google Shape;92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3" name="Google Shape;93;p21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4" name="Google Shape;94;p21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5" name="Google Shape;95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6" name="Google Shape;96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2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99" name="Google Shape;99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3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3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3" name="Google Shape;103;p23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4" name="Google Shape;104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09" name="Google Shape;109;p25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110" name="Google Shape;110;p2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5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6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Revisión de estudios clínicos</a:t>
            </a:r>
            <a:endParaRPr/>
          </a:p>
        </p:txBody>
      </p:sp>
      <p:sp>
        <p:nvSpPr>
          <p:cNvPr id="118" name="Google Shape;118;p26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Becados Medicina Interna</a:t>
            </a:r>
            <a:endParaRPr sz="230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Octubre 2024</a:t>
            </a:r>
            <a:endParaRPr sz="2300"/>
          </a:p>
        </p:txBody>
      </p:sp>
      <p:pic>
        <p:nvPicPr>
          <p:cNvPr id="119" name="Google Shape;11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3500" y="58212"/>
            <a:ext cx="1170500" cy="9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00" y="76924"/>
            <a:ext cx="867775" cy="86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Validez interna: ¿Son válidos los resultados del estudio?</a:t>
            </a:r>
            <a:endParaRPr/>
          </a:p>
        </p:txBody>
      </p:sp>
      <p:sp>
        <p:nvSpPr>
          <p:cNvPr id="224" name="Google Shape;224;p3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9250" lvl="0" marL="4572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900"/>
              <a:buAutoNum type="arabicPeriod"/>
            </a:pPr>
            <a:r>
              <a:rPr b="1" lang="en" sz="1900">
                <a:solidFill>
                  <a:schemeClr val="accent5"/>
                </a:solidFill>
              </a:rPr>
              <a:t>¿Para qué sirve?</a:t>
            </a:r>
            <a:endParaRPr b="1" sz="1900">
              <a:solidFill>
                <a:schemeClr val="accent5"/>
              </a:solidFill>
            </a:endParaRPr>
          </a:p>
          <a:p>
            <a:pPr indent="-317500" lvl="1" marL="9144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Desenlaces primarios y secundarios </a:t>
            </a:r>
            <a:r>
              <a:rPr lang="en"/>
              <a:t>explícitamente</a:t>
            </a:r>
            <a:r>
              <a:rPr lang="en"/>
              <a:t> descritos </a:t>
            </a:r>
            <a:endParaRPr/>
          </a:p>
          <a:p>
            <a:pPr indent="-349250" lvl="0" marL="4572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900"/>
              <a:buAutoNum type="arabicPeriod"/>
            </a:pPr>
            <a:r>
              <a:rPr b="1" lang="en" sz="1900">
                <a:solidFill>
                  <a:schemeClr val="accent5"/>
                </a:solidFill>
              </a:rPr>
              <a:t>¿Se ha comparado con otro estudio?</a:t>
            </a:r>
            <a:endParaRPr b="1" sz="1900">
              <a:solidFill>
                <a:schemeClr val="accent5"/>
              </a:solidFill>
            </a:endParaRPr>
          </a:p>
          <a:p>
            <a:pPr indent="-323850" lvl="1" marL="9144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AutoNum type="alphaLcPeriod"/>
            </a:pPr>
            <a:r>
              <a:rPr lang="en" sz="1500"/>
              <a:t>Se comparo con SUSTAIN 6, que usaba semaglutida para evaluar outcomes cardiovasculares </a:t>
            </a:r>
            <a:endParaRPr sz="1500"/>
          </a:p>
          <a:p>
            <a:pPr indent="-349250" lvl="0" marL="4572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900"/>
              <a:buAutoNum type="arabicPeriod"/>
            </a:pPr>
            <a:r>
              <a:rPr b="1" lang="en" sz="1900">
                <a:solidFill>
                  <a:schemeClr val="accent5"/>
                </a:solidFill>
              </a:rPr>
              <a:t>¿Incluye un espectro adecuado de participantes?</a:t>
            </a:r>
            <a:endParaRPr b="1" sz="1900">
              <a:solidFill>
                <a:schemeClr val="accent5"/>
              </a:solidFill>
            </a:endParaRPr>
          </a:p>
          <a:p>
            <a:pPr indent="-317500" lvl="1" marL="9144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Los cálculos se basan en datos de subpoblaciones de dos estudios previos: </a:t>
            </a:r>
            <a:r>
              <a:rPr b="1" lang="en"/>
              <a:t>LEADER</a:t>
            </a:r>
            <a:r>
              <a:rPr lang="en"/>
              <a:t> (con liraglutida) y </a:t>
            </a:r>
            <a:r>
              <a:rPr b="1" lang="en"/>
              <a:t>SUSTAIN 6</a:t>
            </a:r>
            <a:r>
              <a:rPr lang="en"/>
              <a:t> (con semaglutida), donde se observaron pacientes con características similares a las del ensayo actual. A partir de esos datos, se ha hecho una estimación de cómo funcionaría el tratamiento en el ensayo actual.</a:t>
            </a:r>
            <a:endParaRPr/>
          </a:p>
          <a:p>
            <a:pPr indent="-317500" lvl="1" marL="9144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Mujeres subrepresentadas (30%)</a:t>
            </a:r>
            <a:endParaRPr/>
          </a:p>
          <a:p>
            <a:pPr indent="-317500" lvl="1" marL="9144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Diferentes orígenes étnicos, pero con predominio en caucasicos  (66%)</a:t>
            </a:r>
            <a:endParaRPr/>
          </a:p>
          <a:p>
            <a:pPr indent="-349250" lvl="0" marL="4572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b="1" lang="en" sz="1900">
                <a:solidFill>
                  <a:schemeClr val="accent5"/>
                </a:solidFill>
              </a:rPr>
              <a:t>Aleatorización:</a:t>
            </a:r>
            <a:r>
              <a:rPr lang="en" sz="1900">
                <a:solidFill>
                  <a:schemeClr val="accent5"/>
                </a:solidFill>
              </a:rPr>
              <a:t> </a:t>
            </a:r>
            <a:r>
              <a:rPr lang="en" sz="1500"/>
              <a:t>sí, grupos similares, en proporcion 1:1. Realizada por </a:t>
            </a:r>
            <a:r>
              <a:rPr lang="en" sz="1500"/>
              <a:t>comité</a:t>
            </a:r>
            <a:r>
              <a:rPr lang="en" sz="1500"/>
              <a:t> externo independiente </a:t>
            </a:r>
            <a:endParaRPr sz="15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3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31" name="Google Shape;23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128" y="285500"/>
            <a:ext cx="5735699" cy="3612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7474" y="216038"/>
            <a:ext cx="5505776" cy="4711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7"/>
          <p:cNvSpPr txBox="1"/>
          <p:nvPr>
            <p:ph idx="1" type="body"/>
          </p:nvPr>
        </p:nvSpPr>
        <p:spPr>
          <a:xfrm>
            <a:off x="375500" y="427113"/>
            <a:ext cx="8520600" cy="300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900"/>
              <a:buAutoNum type="arabicPeriod" startAt="5"/>
            </a:pPr>
            <a:r>
              <a:rPr b="1" lang="en" sz="1900">
                <a:solidFill>
                  <a:schemeClr val="accent5"/>
                </a:solidFill>
              </a:rPr>
              <a:t>Sesgo </a:t>
            </a:r>
            <a:r>
              <a:rPr b="1" lang="en" sz="1900">
                <a:solidFill>
                  <a:schemeClr val="accent5"/>
                </a:solidFill>
              </a:rPr>
              <a:t>de </a:t>
            </a:r>
            <a:r>
              <a:rPr b="1" lang="en" sz="1900">
                <a:solidFill>
                  <a:schemeClr val="accent5"/>
                </a:solidFill>
              </a:rPr>
              <a:t>expectativa</a:t>
            </a:r>
            <a:endParaRPr b="1" sz="1900">
              <a:solidFill>
                <a:schemeClr val="accent5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AutoNum type="alphaLcPeriod"/>
            </a:pPr>
            <a:r>
              <a:rPr lang="en" sz="1500"/>
              <a:t>Randomizado, doble ciego </a:t>
            </a:r>
            <a:endParaRPr sz="15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900"/>
              <a:buAutoNum type="arabicPeriod" startAt="5"/>
            </a:pPr>
            <a:r>
              <a:rPr b="1" lang="en" sz="1900">
                <a:solidFill>
                  <a:schemeClr val="accent5"/>
                </a:solidFill>
              </a:rPr>
              <a:t>Sesgo del examinador</a:t>
            </a:r>
            <a:endParaRPr b="1" sz="1900">
              <a:solidFill>
                <a:schemeClr val="accent5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AutoNum type="alphaLcPeriod"/>
            </a:pPr>
            <a:r>
              <a:rPr lang="en" sz="1500"/>
              <a:t>Randomizado, doble ciego </a:t>
            </a:r>
            <a:endParaRPr sz="15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900"/>
              <a:buAutoNum type="arabicPeriod" startAt="5"/>
            </a:pPr>
            <a:r>
              <a:rPr b="1" lang="en" sz="1900">
                <a:solidFill>
                  <a:schemeClr val="accent5"/>
                </a:solidFill>
              </a:rPr>
              <a:t>Sesgo de desgaste</a:t>
            </a:r>
            <a:endParaRPr b="1" sz="1900">
              <a:solidFill>
                <a:schemeClr val="accent5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AutoNum type="alphaLcPeriod"/>
            </a:pPr>
            <a:r>
              <a:rPr lang="en" sz="1500"/>
              <a:t>Perdida &lt;10%, balanceada</a:t>
            </a:r>
            <a:endParaRPr b="1" sz="1900">
              <a:solidFill>
                <a:schemeClr val="accent5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900"/>
              <a:buAutoNum type="arabicPeriod" startAt="5"/>
            </a:pPr>
            <a:r>
              <a:rPr b="1" lang="en" sz="1900">
                <a:solidFill>
                  <a:schemeClr val="accent5"/>
                </a:solidFill>
              </a:rPr>
              <a:t>Sesgo de seguimiento</a:t>
            </a:r>
            <a:endParaRPr b="1" sz="1900">
              <a:solidFill>
                <a:schemeClr val="accent5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AutoNum type="alphaLcPeriod"/>
            </a:pPr>
            <a:r>
              <a:rPr lang="en" sz="1500"/>
              <a:t>Intención de tratar</a:t>
            </a:r>
            <a:endParaRPr sz="15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900"/>
              <a:buAutoNum type="arabicPeriod" startAt="5"/>
            </a:pPr>
            <a:r>
              <a:rPr b="1" lang="en" sz="1900">
                <a:solidFill>
                  <a:schemeClr val="accent5"/>
                </a:solidFill>
              </a:rPr>
              <a:t>Sesgo presupuestario</a:t>
            </a:r>
            <a:endParaRPr b="1" sz="1900">
              <a:solidFill>
                <a:schemeClr val="accent5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AutoNum type="alphaLcPeriod"/>
            </a:pPr>
            <a:r>
              <a:rPr lang="en" sz="1500"/>
              <a:t>Financiado por Novo nordisk </a:t>
            </a:r>
            <a:endParaRPr sz="1500"/>
          </a:p>
        </p:txBody>
      </p:sp>
      <p:sp>
        <p:nvSpPr>
          <p:cNvPr id="238" name="Google Shape;238;p37"/>
          <p:cNvSpPr txBox="1"/>
          <p:nvPr/>
        </p:nvSpPr>
        <p:spPr>
          <a:xfrm>
            <a:off x="234800" y="4234050"/>
            <a:ext cx="8597400" cy="7074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Validez interna aceptable:</a:t>
            </a: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Diseño aleatorizado, análisis por intención de tratar y control de sesgos importantes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39" name="Google Shape;239;p37"/>
          <p:cNvPicPr preferRelativeResize="0"/>
          <p:nvPr/>
        </p:nvPicPr>
        <p:blipFill rotWithShape="1">
          <a:blip r:embed="rId3">
            <a:alphaModFix/>
          </a:blip>
          <a:srcRect b="20878" l="0" r="0" t="12588"/>
          <a:stretch/>
        </p:blipFill>
        <p:spPr>
          <a:xfrm>
            <a:off x="4054900" y="271125"/>
            <a:ext cx="4946099" cy="360162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Validez externa: Extrapolación a la población</a:t>
            </a:r>
            <a:endParaRPr/>
          </a:p>
        </p:txBody>
      </p:sp>
      <p:sp>
        <p:nvSpPr>
          <p:cNvPr id="245" name="Google Shape;245;p38"/>
          <p:cNvSpPr txBox="1"/>
          <p:nvPr>
            <p:ph idx="1" type="body"/>
          </p:nvPr>
        </p:nvSpPr>
        <p:spPr>
          <a:xfrm>
            <a:off x="215900" y="1266325"/>
            <a:ext cx="86163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lang="en" sz="1600"/>
              <a:t>Estudio extrapolable a la gran </a:t>
            </a:r>
            <a:r>
              <a:rPr b="1" lang="en" sz="1600"/>
              <a:t>mayoría</a:t>
            </a:r>
            <a:r>
              <a:rPr b="1" lang="en" sz="1600"/>
              <a:t> de la </a:t>
            </a:r>
            <a:r>
              <a:rPr b="1" lang="en" sz="1600"/>
              <a:t>población</a:t>
            </a:r>
            <a:r>
              <a:rPr b="1" lang="en" sz="1600"/>
              <a:t>, si bien hay representatividad de un rango etario y de hombres de raza blanca, las </a:t>
            </a:r>
            <a:r>
              <a:rPr b="1" lang="en" sz="1600"/>
              <a:t>características</a:t>
            </a:r>
            <a:r>
              <a:rPr b="1" lang="en" sz="1600"/>
              <a:t> de los participantes son variadas (estadios de ERC, Raza, Grupo etnico, FR, uso de farmacos concomitantes, etc.)</a:t>
            </a:r>
            <a:endParaRPr sz="1600"/>
          </a:p>
          <a:p>
            <a:pPr indent="-184150" lvl="1" marL="74295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lang="en" sz="1600"/>
              <a:t> ¿Representa adecuadamente a los pacientes?</a:t>
            </a:r>
            <a:endParaRPr b="1" sz="1600"/>
          </a:p>
          <a:p>
            <a:pPr indent="-265430" lvl="1" marL="74295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1600"/>
              <a:t>Edad comprendida entre 57 y 75 años, excluyendo </a:t>
            </a:r>
            <a:r>
              <a:rPr lang="en" sz="1600"/>
              <a:t>población</a:t>
            </a:r>
            <a:r>
              <a:rPr lang="en" sz="1600"/>
              <a:t> dentro de rango etario.</a:t>
            </a:r>
            <a:endParaRPr sz="1600"/>
          </a:p>
          <a:p>
            <a:pPr indent="-265430" lvl="1" marL="74295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1600"/>
              <a:t>Se incluyen varios grupos </a:t>
            </a:r>
            <a:r>
              <a:rPr lang="en" sz="1600"/>
              <a:t>étnicos</a:t>
            </a:r>
            <a:r>
              <a:rPr lang="en" sz="1600"/>
              <a:t>, nativos americanos, de hawai y alaska, ademas de latinos, pero en una baja </a:t>
            </a:r>
            <a:r>
              <a:rPr lang="en" sz="1600"/>
              <a:t>proporción</a:t>
            </a:r>
            <a:r>
              <a:rPr lang="en" sz="1600"/>
              <a:t>. Con respecto a la raza, </a:t>
            </a:r>
            <a:r>
              <a:rPr lang="en" sz="1600"/>
              <a:t>más</a:t>
            </a:r>
            <a:r>
              <a:rPr lang="en" sz="1600"/>
              <a:t> del 60% de la </a:t>
            </a:r>
            <a:r>
              <a:rPr lang="en" sz="1600"/>
              <a:t>población</a:t>
            </a:r>
            <a:r>
              <a:rPr lang="en" sz="1600"/>
              <a:t> era blanca con baja representatividad de raza negra, inferior al 5%.</a:t>
            </a:r>
            <a:endParaRPr sz="1600"/>
          </a:p>
          <a:p>
            <a:pPr indent="-265430" lvl="1" marL="74295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100000"/>
              <a:buChar char="○"/>
            </a:pPr>
            <a:r>
              <a:rPr lang="en" sz="1600"/>
              <a:t>Grupo fenemino poco representado, 30% del total del N.</a:t>
            </a:r>
            <a:endParaRPr sz="1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9"/>
          <p:cNvSpPr txBox="1"/>
          <p:nvPr>
            <p:ph type="title"/>
          </p:nvPr>
        </p:nvSpPr>
        <p:spPr>
          <a:xfrm>
            <a:off x="320050" y="162975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Aplicación clínica, conclusión y discusión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0"/>
          <p:cNvSpPr txBox="1"/>
          <p:nvPr>
            <p:ph type="title"/>
          </p:nvPr>
        </p:nvSpPr>
        <p:spPr>
          <a:xfrm>
            <a:off x="311700" y="66395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APLICACIÓN CLÍNICA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40"/>
          <p:cNvSpPr txBox="1"/>
          <p:nvPr/>
        </p:nvSpPr>
        <p:spPr>
          <a:xfrm>
            <a:off x="311700" y="2807275"/>
            <a:ext cx="8520600" cy="574500"/>
          </a:xfrm>
          <a:prstGeom prst="rect">
            <a:avLst/>
          </a:prstGeom>
          <a:noFill/>
          <a:ln cap="flat" cmpd="sng" w="28575">
            <a:solidFill>
              <a:srgbClr val="FFD966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Open Sans"/>
              <a:buChar char="●"/>
            </a:pPr>
            <a:r>
              <a:rPr lang="en" sz="1900">
                <a:latin typeface="Open Sans"/>
                <a:ea typeface="Open Sans"/>
                <a:cs typeface="Open Sans"/>
                <a:sym typeface="Open Sans"/>
              </a:rPr>
              <a:t>Rol en control metabólico, pérdida de peso</a:t>
            </a:r>
            <a:endParaRPr sz="19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7" name="Google Shape;257;p40"/>
          <p:cNvSpPr txBox="1"/>
          <p:nvPr/>
        </p:nvSpPr>
        <p:spPr>
          <a:xfrm>
            <a:off x="311700" y="1700452"/>
            <a:ext cx="8520600" cy="871200"/>
          </a:xfrm>
          <a:prstGeom prst="rect">
            <a:avLst/>
          </a:prstGeom>
          <a:noFill/>
          <a:ln cap="flat" cmpd="sng" w="28575">
            <a:solidFill>
              <a:srgbClr val="A1E8D9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Nueva estrategia en nefroprotección en ERC + DM2, adicional a IECA/ARAII e iSGLT-2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1"/>
          <p:cNvSpPr txBox="1"/>
          <p:nvPr>
            <p:ph type="title"/>
          </p:nvPr>
        </p:nvSpPr>
        <p:spPr>
          <a:xfrm>
            <a:off x="311700" y="104295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r>
              <a:rPr lang="en"/>
              <a:t>ONCLUSIÓN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41"/>
          <p:cNvSpPr txBox="1"/>
          <p:nvPr/>
        </p:nvSpPr>
        <p:spPr>
          <a:xfrm>
            <a:off x="311700" y="1838700"/>
            <a:ext cx="8520600" cy="1466100"/>
          </a:xfrm>
          <a:prstGeom prst="rect">
            <a:avLst/>
          </a:prstGeom>
          <a:noFill/>
          <a:ln cap="flat" cmpd="sng" w="28575">
            <a:solidFill>
              <a:srgbClr val="FCE5C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latin typeface="Open Sans"/>
                <a:ea typeface="Open Sans"/>
                <a:cs typeface="Open Sans"/>
                <a:sym typeface="Open Sans"/>
              </a:rPr>
              <a:t>Semaglutide, administrado semanalmente, en pacientes con diabetes mellitus tipo 2 y ERC, evidenció de forma significativa eventos renales mayores y muerte por causas cardiovasculares (outcome primario).</a:t>
            </a:r>
            <a:endParaRPr b="1" sz="19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2"/>
          <p:cNvSpPr txBox="1"/>
          <p:nvPr>
            <p:ph type="title"/>
          </p:nvPr>
        </p:nvSpPr>
        <p:spPr>
          <a:xfrm>
            <a:off x="220665" y="2218050"/>
            <a:ext cx="19311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DISCUSIÓN</a:t>
            </a:r>
            <a:endParaRPr/>
          </a:p>
        </p:txBody>
      </p:sp>
      <p:grpSp>
        <p:nvGrpSpPr>
          <p:cNvPr id="269" name="Google Shape;269;p42"/>
          <p:cNvGrpSpPr/>
          <p:nvPr/>
        </p:nvGrpSpPr>
        <p:grpSpPr>
          <a:xfrm>
            <a:off x="2361827" y="3341043"/>
            <a:ext cx="6676507" cy="555662"/>
            <a:chOff x="1593000" y="2322568"/>
            <a:chExt cx="5957975" cy="643500"/>
          </a:xfrm>
        </p:grpSpPr>
        <p:sp>
          <p:nvSpPr>
            <p:cNvPr id="270" name="Google Shape;270;p42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271" name="Google Shape;271;p42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1B78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272" name="Google Shape;272;p42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1B78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273" name="Google Shape;273;p42"/>
            <p:cNvSpPr/>
            <p:nvPr/>
          </p:nvSpPr>
          <p:spPr>
            <a:xfrm>
              <a:off x="2342628" y="2399945"/>
              <a:ext cx="16323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rgbClr val="FFFFF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CONSIDERACIONES </a:t>
              </a:r>
              <a:r>
                <a:rPr b="1" lang="en" sz="1200">
                  <a:solidFill>
                    <a:srgbClr val="FFFFF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CLÍNICAS</a:t>
              </a:r>
              <a:r>
                <a:rPr b="1" lang="en" sz="1200">
                  <a:solidFill>
                    <a:srgbClr val="FFFFF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 Y FUTURAS INVESTIGACIONES</a:t>
              </a:r>
              <a:endParaRPr b="1" sz="12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274" name="Google Shape;274;p42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1D7E75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275" name="Google Shape;275;p42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1F88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FFFFF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05</a:t>
              </a:r>
              <a:endParaRPr b="1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276" name="Google Shape;276;p42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3175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B786F"/>
                </a:buClr>
                <a:buSzPts val="1400"/>
                <a:buFont typeface="PT Sans Narrow"/>
                <a:buChar char="●"/>
              </a:pPr>
              <a:r>
                <a:rPr b="1" lang="en">
                  <a:solidFill>
                    <a:srgbClr val="1B786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Aplicabilidad clinica</a:t>
              </a:r>
              <a:endParaRPr b="1">
                <a:solidFill>
                  <a:srgbClr val="1B786F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  <a:p>
              <a:pPr indent="-3175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B786F"/>
                </a:buClr>
                <a:buSzPts val="1400"/>
                <a:buFont typeface="PT Sans Narrow"/>
                <a:buChar char="●"/>
              </a:pPr>
              <a:r>
                <a:rPr b="1" lang="en">
                  <a:solidFill>
                    <a:srgbClr val="1B786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Futuras investigaciones</a:t>
              </a:r>
              <a:endParaRPr b="1">
                <a:solidFill>
                  <a:srgbClr val="1B786F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</p:grpSp>
      <p:grpSp>
        <p:nvGrpSpPr>
          <p:cNvPr id="277" name="Google Shape;277;p42"/>
          <p:cNvGrpSpPr/>
          <p:nvPr/>
        </p:nvGrpSpPr>
        <p:grpSpPr>
          <a:xfrm>
            <a:off x="2361813" y="2527354"/>
            <a:ext cx="6676507" cy="799549"/>
            <a:chOff x="1593000" y="2322568"/>
            <a:chExt cx="5957975" cy="643500"/>
          </a:xfrm>
        </p:grpSpPr>
        <p:sp>
          <p:nvSpPr>
            <p:cNvPr id="278" name="Google Shape;278;p42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279" name="Google Shape;279;p42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1B78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280" name="Google Shape;280;p42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1B78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281" name="Google Shape;281;p42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FFFFF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COMPARACIÓN</a:t>
              </a:r>
              <a:r>
                <a:rPr b="1" lang="en">
                  <a:solidFill>
                    <a:srgbClr val="FFFFF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 CON OTROS ESTUDIOS Y TERAPIAS</a:t>
              </a:r>
              <a:endParaRPr b="1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282" name="Google Shape;282;p42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1D7E75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283" name="Google Shape;283;p42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1F88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FFFFF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04</a:t>
              </a:r>
              <a:endParaRPr b="1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284" name="Google Shape;284;p42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3175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B786F"/>
                </a:buClr>
                <a:buSzPts val="1400"/>
                <a:buFont typeface="PT Sans Narrow"/>
                <a:buChar char="●"/>
              </a:pPr>
              <a:r>
                <a:rPr b="1" lang="en">
                  <a:solidFill>
                    <a:srgbClr val="1B786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Relación</a:t>
              </a:r>
              <a:r>
                <a:rPr b="1" lang="en">
                  <a:solidFill>
                    <a:srgbClr val="1B786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 con estudios previos</a:t>
              </a:r>
              <a:endParaRPr b="1">
                <a:solidFill>
                  <a:srgbClr val="1B786F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  <a:p>
              <a:pPr indent="-3175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B786F"/>
                </a:buClr>
                <a:buSzPts val="1400"/>
                <a:buFont typeface="PT Sans Narrow"/>
                <a:buChar char="●"/>
              </a:pPr>
              <a:r>
                <a:rPr b="1" lang="en">
                  <a:solidFill>
                    <a:srgbClr val="1B786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Innovación</a:t>
              </a:r>
              <a:r>
                <a:rPr b="1" lang="en">
                  <a:solidFill>
                    <a:srgbClr val="1B786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 en el tratamiento. </a:t>
              </a:r>
              <a:endParaRPr b="1">
                <a:solidFill>
                  <a:srgbClr val="1B786F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</p:grpSp>
      <p:grpSp>
        <p:nvGrpSpPr>
          <p:cNvPr id="285" name="Google Shape;285;p42"/>
          <p:cNvGrpSpPr/>
          <p:nvPr/>
        </p:nvGrpSpPr>
        <p:grpSpPr>
          <a:xfrm>
            <a:off x="2361813" y="1713680"/>
            <a:ext cx="6676507" cy="799549"/>
            <a:chOff x="1593000" y="2322568"/>
            <a:chExt cx="5957975" cy="643500"/>
          </a:xfrm>
        </p:grpSpPr>
        <p:sp>
          <p:nvSpPr>
            <p:cNvPr id="286" name="Google Shape;286;p42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287" name="Google Shape;287;p42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1B78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288" name="Google Shape;288;p42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1B78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289" name="Google Shape;289;p42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FFFFF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SEGURIDAD Y EFECTOS ADVERSOS</a:t>
              </a:r>
              <a:endParaRPr b="1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290" name="Google Shape;290;p42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1D7E75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291" name="Google Shape;291;p42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1F88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FFFFF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03</a:t>
              </a:r>
              <a:endParaRPr b="1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292" name="Google Shape;292;p42"/>
            <p:cNvSpPr/>
            <p:nvPr/>
          </p:nvSpPr>
          <p:spPr>
            <a:xfrm>
              <a:off x="4387853" y="2323751"/>
              <a:ext cx="30483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3175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B786F"/>
                </a:buClr>
                <a:buSzPts val="1400"/>
                <a:buFont typeface="PT Sans Narrow"/>
                <a:buChar char="●"/>
              </a:pPr>
              <a:r>
                <a:rPr b="1" lang="en">
                  <a:solidFill>
                    <a:srgbClr val="1B786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Menor incidencia de </a:t>
              </a:r>
              <a:r>
                <a:rPr b="1" lang="en">
                  <a:solidFill>
                    <a:srgbClr val="1B786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efectos</a:t>
              </a:r>
              <a:r>
                <a:rPr b="1" lang="en">
                  <a:solidFill>
                    <a:srgbClr val="1B786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 adversos graves</a:t>
              </a:r>
              <a:endParaRPr>
                <a:solidFill>
                  <a:srgbClr val="1B786F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  <a:p>
              <a:pPr indent="-3175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B786F"/>
                </a:buClr>
                <a:buSzPts val="1400"/>
                <a:buFont typeface="PT Sans Narrow"/>
                <a:buChar char="●"/>
              </a:pPr>
              <a:r>
                <a:rPr b="1" lang="en">
                  <a:solidFill>
                    <a:srgbClr val="1B786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Eventos oculares (retinopatía)</a:t>
              </a:r>
              <a:endParaRPr>
                <a:solidFill>
                  <a:srgbClr val="1B786F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</p:grpSp>
      <p:grpSp>
        <p:nvGrpSpPr>
          <p:cNvPr id="293" name="Google Shape;293;p42"/>
          <p:cNvGrpSpPr/>
          <p:nvPr/>
        </p:nvGrpSpPr>
        <p:grpSpPr>
          <a:xfrm>
            <a:off x="2361813" y="900048"/>
            <a:ext cx="6676594" cy="799549"/>
            <a:chOff x="1593000" y="2322568"/>
            <a:chExt cx="5958053" cy="643500"/>
          </a:xfrm>
        </p:grpSpPr>
        <p:sp>
          <p:nvSpPr>
            <p:cNvPr id="294" name="Google Shape;294;p42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295" name="Google Shape;295;p42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1B78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296" name="Google Shape;296;p42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1B78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297" name="Google Shape;297;p42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FFFFF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BENEFICIOS CV</a:t>
              </a:r>
              <a:endParaRPr b="1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298" name="Google Shape;298;p42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1D7E75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299" name="Google Shape;299;p42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1F88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FFFFF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02</a:t>
              </a:r>
              <a:endParaRPr b="1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300" name="Google Shape;300;p42"/>
            <p:cNvSpPr/>
            <p:nvPr/>
          </p:nvSpPr>
          <p:spPr>
            <a:xfrm>
              <a:off x="4387853" y="2323756"/>
              <a:ext cx="3163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3175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B786F"/>
                </a:buClr>
                <a:buSzPts val="1400"/>
                <a:buFont typeface="PT Sans Narrow"/>
                <a:buChar char="●"/>
              </a:pPr>
              <a:r>
                <a:rPr b="1" lang="en">
                  <a:solidFill>
                    <a:srgbClr val="1B786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Reducción</a:t>
              </a:r>
              <a:r>
                <a:rPr b="1" lang="en">
                  <a:solidFill>
                    <a:srgbClr val="1B786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 de eventos CV.</a:t>
              </a:r>
              <a:endParaRPr b="1">
                <a:solidFill>
                  <a:srgbClr val="1B786F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  <a:p>
              <a:pPr indent="-3175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B786F"/>
                </a:buClr>
                <a:buSzPts val="1400"/>
                <a:buFont typeface="PT Sans Narrow"/>
                <a:buChar char="●"/>
              </a:pPr>
              <a:r>
                <a:rPr b="1" lang="en">
                  <a:solidFill>
                    <a:srgbClr val="1B786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Opción complementaria</a:t>
              </a:r>
              <a:endParaRPr>
                <a:solidFill>
                  <a:srgbClr val="1B786F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</p:grpSp>
      <p:grpSp>
        <p:nvGrpSpPr>
          <p:cNvPr id="301" name="Google Shape;301;p42"/>
          <p:cNvGrpSpPr/>
          <p:nvPr/>
        </p:nvGrpSpPr>
        <p:grpSpPr>
          <a:xfrm>
            <a:off x="2361813" y="86397"/>
            <a:ext cx="6676507" cy="799549"/>
            <a:chOff x="1593000" y="2322568"/>
            <a:chExt cx="5957975" cy="643500"/>
          </a:xfrm>
        </p:grpSpPr>
        <p:sp>
          <p:nvSpPr>
            <p:cNvPr id="302" name="Google Shape;302;p42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303" name="Google Shape;303;p42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1B78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304" name="Google Shape;304;p42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1B78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305" name="Google Shape;305;p42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lt1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IMPACTO EN LA </a:t>
              </a:r>
              <a:r>
                <a:rPr b="1" lang="en">
                  <a:solidFill>
                    <a:schemeClr val="lt1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PROGRESIÓN</a:t>
              </a:r>
              <a:r>
                <a:rPr b="1" lang="en">
                  <a:solidFill>
                    <a:schemeClr val="lt1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 DE ERC</a:t>
              </a:r>
              <a:endParaRPr b="1">
                <a:solidFill>
                  <a:schemeClr val="lt1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306" name="Google Shape;306;p42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1D7E75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307" name="Google Shape;307;p42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1F88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FFFFF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01</a:t>
              </a:r>
              <a:endParaRPr b="1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308" name="Google Shape;308;p42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3175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B786F"/>
                </a:buClr>
                <a:buSzPts val="1400"/>
                <a:buFont typeface="PT Sans Narrow"/>
                <a:buChar char="●"/>
              </a:pPr>
              <a:r>
                <a:rPr b="1" lang="en">
                  <a:solidFill>
                    <a:srgbClr val="1B786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Re</a:t>
              </a:r>
              <a:r>
                <a:rPr b="1" lang="en">
                  <a:solidFill>
                    <a:srgbClr val="1B786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ducción de eventos renales mayores</a:t>
              </a:r>
              <a:r>
                <a:rPr lang="en" sz="1000"/>
                <a:t>.</a:t>
              </a:r>
              <a:endParaRPr sz="1100"/>
            </a:p>
            <a:p>
              <a:pPr indent="-3175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B786F"/>
                </a:buClr>
                <a:buSzPts val="1400"/>
                <a:buFont typeface="PT Sans Narrow"/>
                <a:buChar char="●"/>
              </a:pPr>
              <a:r>
                <a:rPr b="1" lang="en">
                  <a:solidFill>
                    <a:srgbClr val="1B786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Disminución de velocidad de deterioro de función renal.</a:t>
              </a:r>
              <a:endParaRPr b="1">
                <a:solidFill>
                  <a:srgbClr val="1B786F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</p:grpSp>
      <p:grpSp>
        <p:nvGrpSpPr>
          <p:cNvPr id="309" name="Google Shape;309;p42"/>
          <p:cNvGrpSpPr/>
          <p:nvPr/>
        </p:nvGrpSpPr>
        <p:grpSpPr>
          <a:xfrm>
            <a:off x="2361813" y="3907353"/>
            <a:ext cx="6676518" cy="1046858"/>
            <a:chOff x="1593000" y="2123538"/>
            <a:chExt cx="5957985" cy="842541"/>
          </a:xfrm>
        </p:grpSpPr>
        <p:sp>
          <p:nvSpPr>
            <p:cNvPr id="310" name="Google Shape;310;p42"/>
            <p:cNvSpPr/>
            <p:nvPr/>
          </p:nvSpPr>
          <p:spPr>
            <a:xfrm>
              <a:off x="3728385" y="2127279"/>
              <a:ext cx="3822600" cy="8388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311" name="Google Shape;311;p42"/>
            <p:cNvSpPr/>
            <p:nvPr/>
          </p:nvSpPr>
          <p:spPr>
            <a:xfrm flipH="1">
              <a:off x="2283034" y="2126370"/>
              <a:ext cx="1844400" cy="838800"/>
            </a:xfrm>
            <a:prstGeom prst="rect">
              <a:avLst/>
            </a:prstGeom>
            <a:solidFill>
              <a:srgbClr val="1B78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312" name="Google Shape;312;p42"/>
            <p:cNvSpPr/>
            <p:nvPr/>
          </p:nvSpPr>
          <p:spPr>
            <a:xfrm rot="-5400000">
              <a:off x="3402048" y="1835160"/>
              <a:ext cx="842394" cy="1419150"/>
            </a:xfrm>
            <a:prstGeom prst="flowChartOffpageConnector">
              <a:avLst/>
            </a:prstGeom>
            <a:solidFill>
              <a:srgbClr val="1B78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313" name="Google Shape;313;p42"/>
            <p:cNvSpPr/>
            <p:nvPr/>
          </p:nvSpPr>
          <p:spPr>
            <a:xfrm>
              <a:off x="2365470" y="2296782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FFFFF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LIMITACIONES DEL ESTUDIO</a:t>
              </a:r>
              <a:endParaRPr b="1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314" name="Google Shape;314;p42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1D7E75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315" name="Google Shape;315;p42"/>
            <p:cNvSpPr/>
            <p:nvPr/>
          </p:nvSpPr>
          <p:spPr>
            <a:xfrm>
              <a:off x="1593011" y="2126353"/>
              <a:ext cx="690000" cy="838800"/>
            </a:xfrm>
            <a:prstGeom prst="rect">
              <a:avLst/>
            </a:prstGeom>
            <a:solidFill>
              <a:srgbClr val="1F88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FFFFF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06</a:t>
              </a:r>
              <a:endParaRPr b="1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</p:grpSp>
      <p:sp>
        <p:nvSpPr>
          <p:cNvPr id="316" name="Google Shape;316;p42"/>
          <p:cNvSpPr/>
          <p:nvPr/>
        </p:nvSpPr>
        <p:spPr>
          <a:xfrm>
            <a:off x="5614736" y="4214614"/>
            <a:ext cx="3329400" cy="55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786F"/>
              </a:buClr>
              <a:buSzPts val="1400"/>
              <a:buFont typeface="PT Sans Narrow"/>
              <a:buChar char="●"/>
            </a:pPr>
            <a:r>
              <a:rPr b="1" lang="en">
                <a:solidFill>
                  <a:srgbClr val="1B786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Duración</a:t>
            </a:r>
            <a:r>
              <a:rPr b="1" lang="en">
                <a:solidFill>
                  <a:srgbClr val="1B786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del tratamiento. </a:t>
            </a:r>
            <a:endParaRPr b="1">
              <a:solidFill>
                <a:srgbClr val="1B786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786F"/>
              </a:buClr>
              <a:buSzPts val="1400"/>
              <a:buFont typeface="PT Sans Narrow"/>
              <a:buChar char="●"/>
            </a:pPr>
            <a:r>
              <a:rPr b="1" lang="en">
                <a:solidFill>
                  <a:srgbClr val="1B786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Poblaciones subrepresentadas</a:t>
            </a:r>
            <a:endParaRPr b="1">
              <a:solidFill>
                <a:srgbClr val="1B786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1" cy="48266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8"/>
          <p:cNvSpPr txBox="1"/>
          <p:nvPr>
            <p:ph type="title"/>
          </p:nvPr>
        </p:nvSpPr>
        <p:spPr>
          <a:xfrm>
            <a:off x="278300" y="15277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INTRODUCCIÓN (Importancia)</a:t>
            </a:r>
            <a:endParaRPr/>
          </a:p>
        </p:txBody>
      </p:sp>
      <p:sp>
        <p:nvSpPr>
          <p:cNvPr id="131" name="Google Shape;131;p28"/>
          <p:cNvSpPr txBox="1"/>
          <p:nvPr>
            <p:ph idx="1" type="body"/>
          </p:nvPr>
        </p:nvSpPr>
        <p:spPr>
          <a:xfrm>
            <a:off x="149400" y="769425"/>
            <a:ext cx="8845200" cy="414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just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Alta prevalencia de enfermedad renal crónica (ERC):</a:t>
            </a:r>
            <a:endParaRPr b="1" sz="1500"/>
          </a:p>
          <a:p>
            <a:pPr indent="-323850" lvl="1" marL="9144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○"/>
            </a:pPr>
            <a:r>
              <a:rPr lang="en" sz="1500"/>
              <a:t>Más de 500 millones de personas en el mundo con ERC:  DM2 una de las principales causas. </a:t>
            </a:r>
            <a:endParaRPr sz="1500"/>
          </a:p>
          <a:p>
            <a:pPr indent="-323850" lvl="2" marL="13716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" sz="1500"/>
              <a:t>Riesgo de insuficiencia renal terminal: complicaciones graves como diálisis, trasplante renal o muerte por causas renales/cardiovasculares. </a:t>
            </a:r>
            <a:endParaRPr sz="1500"/>
          </a:p>
          <a:p>
            <a:pPr indent="-323850" lvl="0" marL="457200" marR="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500"/>
              <a:buChar char="●"/>
            </a:pPr>
            <a:r>
              <a:rPr b="1" lang="en" sz="1500">
                <a:solidFill>
                  <a:srgbClr val="FF9900"/>
                </a:solidFill>
              </a:rPr>
              <a:t>A pesar de tratamiento recomendado (IECA/ARAII), inhibidores de SGLT2 y finerenona, muchos pacientes persisten con falla renal progresiva</a:t>
            </a:r>
            <a:endParaRPr sz="1500">
              <a:solidFill>
                <a:srgbClr val="FF9900"/>
              </a:solidFill>
            </a:endParaRPr>
          </a:p>
          <a:p>
            <a:pPr indent="-323850" lvl="0" marL="457200" marR="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Necesidad de nuevas terapias: </a:t>
            </a:r>
            <a:endParaRPr b="1" sz="1500"/>
          </a:p>
          <a:p>
            <a:pPr indent="-323850" lvl="1" marL="914400" marR="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b="1" lang="en" sz="1500"/>
              <a:t>Semaglutida:</a:t>
            </a:r>
            <a:r>
              <a:rPr lang="en" sz="1500"/>
              <a:t> Agonista del receptor GLP-1.</a:t>
            </a:r>
            <a:endParaRPr sz="1500"/>
          </a:p>
          <a:p>
            <a:pPr indent="-323850" lvl="2" marL="1371600" marR="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" sz="1500"/>
              <a:t>Ha demostrado reducir el riesgo cardiovascular y mejorar el control glicémico en pacientes con diabetes tipo 2. </a:t>
            </a:r>
            <a:endParaRPr sz="1500"/>
          </a:p>
          <a:p>
            <a:pPr indent="-323850" lvl="2" marL="1371600" marR="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" sz="1500"/>
              <a:t>Potencial nefroprotector. </a:t>
            </a:r>
            <a:endParaRPr sz="1500"/>
          </a:p>
          <a:p>
            <a:pPr indent="-323850" lvl="2" marL="1371600" marR="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" sz="1500"/>
              <a:t>Mejora regulación de la glucosa, y podría reducir la inflamación y mejorar la función renal</a:t>
            </a:r>
            <a:endParaRPr sz="1500"/>
          </a:p>
          <a:p>
            <a:pPr indent="-323850" lvl="0" marL="457200" marR="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500"/>
              <a:buChar char="●"/>
            </a:pPr>
            <a:r>
              <a:rPr b="1" lang="en" sz="1500">
                <a:solidFill>
                  <a:srgbClr val="6AA84F"/>
                </a:solidFill>
              </a:rPr>
              <a:t>Trabajos previos/evidencia: </a:t>
            </a:r>
            <a:endParaRPr b="1" sz="1500">
              <a:solidFill>
                <a:srgbClr val="6AA84F"/>
              </a:solidFill>
            </a:endParaRPr>
          </a:p>
          <a:p>
            <a:pPr indent="-323850" lvl="1" marL="914400" marR="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Estudios previos sugirieron beneficios renales y cardiovasculares → necesidad de realizar un estudio más robusto como el FLOW. </a:t>
            </a:r>
            <a:endParaRPr sz="1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9"/>
          <p:cNvSpPr txBox="1"/>
          <p:nvPr>
            <p:ph type="title"/>
          </p:nvPr>
        </p:nvSpPr>
        <p:spPr>
          <a:xfrm>
            <a:off x="87150" y="841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METODOLOGÍA</a:t>
            </a:r>
            <a:endParaRPr/>
          </a:p>
        </p:txBody>
      </p:sp>
      <p:pic>
        <p:nvPicPr>
          <p:cNvPr id="137" name="Google Shape;137;p29"/>
          <p:cNvPicPr preferRelativeResize="0"/>
          <p:nvPr/>
        </p:nvPicPr>
        <p:blipFill rotWithShape="1">
          <a:blip r:embed="rId3">
            <a:alphaModFix/>
          </a:blip>
          <a:srcRect b="20879" l="0" r="0" t="0"/>
          <a:stretch/>
        </p:blipFill>
        <p:spPr>
          <a:xfrm>
            <a:off x="4102750" y="84125"/>
            <a:ext cx="4946099" cy="42830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8" name="Google Shape;13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150" y="4403641"/>
            <a:ext cx="8961700" cy="58043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9" name="Google Shape;139;p29"/>
          <p:cNvSpPr/>
          <p:nvPr/>
        </p:nvSpPr>
        <p:spPr>
          <a:xfrm>
            <a:off x="107450" y="4442025"/>
            <a:ext cx="8385000" cy="1818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0" name="Google Shape;140;p29"/>
          <p:cNvSpPr txBox="1"/>
          <p:nvPr>
            <p:ph idx="1" type="body"/>
          </p:nvPr>
        </p:nvSpPr>
        <p:spPr>
          <a:xfrm>
            <a:off x="107450" y="699575"/>
            <a:ext cx="3851100" cy="356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298450" lvl="0" marL="342900" rtl="0" algn="l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Origen geográfico</a:t>
            </a:r>
            <a:br>
              <a:rPr lang="en" sz="2000"/>
            </a:br>
            <a:r>
              <a:rPr lang="en" sz="2000"/>
              <a:t>28 países de </a:t>
            </a:r>
            <a:r>
              <a:rPr b="1" lang="en" sz="2000"/>
              <a:t>Europa</a:t>
            </a:r>
            <a:r>
              <a:rPr lang="en" sz="2000"/>
              <a:t>, </a:t>
            </a:r>
            <a:r>
              <a:rPr b="1" lang="en" sz="2000"/>
              <a:t>Norteamérica</a:t>
            </a:r>
            <a:r>
              <a:rPr lang="en" sz="2000"/>
              <a:t>, </a:t>
            </a:r>
            <a:r>
              <a:rPr b="1" lang="en" sz="2000"/>
              <a:t>Sudamérica</a:t>
            </a:r>
            <a:r>
              <a:rPr lang="en" sz="2000"/>
              <a:t>, </a:t>
            </a:r>
            <a:r>
              <a:rPr b="1" lang="en" sz="2000"/>
              <a:t>Asia</a:t>
            </a:r>
            <a:r>
              <a:rPr lang="en" sz="2000"/>
              <a:t>, </a:t>
            </a:r>
            <a:r>
              <a:rPr b="1" lang="en" sz="2000"/>
              <a:t>Oceanía</a:t>
            </a:r>
            <a:r>
              <a:rPr lang="en" sz="2000"/>
              <a:t> y</a:t>
            </a:r>
            <a:r>
              <a:rPr b="1" lang="en" sz="2000"/>
              <a:t> África</a:t>
            </a:r>
            <a:r>
              <a:rPr lang="en" sz="2000"/>
              <a:t>.</a:t>
            </a:r>
            <a:endParaRPr sz="2000"/>
          </a:p>
          <a:p>
            <a:pPr indent="-285750" lvl="0" marL="3429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2000"/>
              <a:t>Origen étnico/racial</a:t>
            </a:r>
            <a:br>
              <a:rPr lang="en" sz="2000"/>
            </a:br>
            <a:r>
              <a:rPr b="1" lang="en" sz="2000"/>
              <a:t>Blanco </a:t>
            </a:r>
            <a:r>
              <a:rPr lang="en" sz="2000"/>
              <a:t>(65.8%), </a:t>
            </a:r>
            <a:r>
              <a:rPr b="1" lang="en" sz="2000"/>
              <a:t>negro </a:t>
            </a:r>
            <a:r>
              <a:rPr lang="en" sz="2000"/>
              <a:t>(4.5%)</a:t>
            </a:r>
            <a:r>
              <a:rPr lang="en" sz="2000"/>
              <a:t>, </a:t>
            </a:r>
            <a:r>
              <a:rPr b="1" lang="en" sz="2000"/>
              <a:t>asiático </a:t>
            </a:r>
            <a:r>
              <a:rPr lang="en" sz="2000"/>
              <a:t>(23.9%)</a:t>
            </a:r>
            <a:r>
              <a:rPr lang="en" sz="2000"/>
              <a:t> y</a:t>
            </a:r>
            <a:r>
              <a:rPr b="1" lang="en" sz="2000"/>
              <a:t> otros </a:t>
            </a:r>
            <a:r>
              <a:rPr lang="en" sz="2000"/>
              <a:t>(5.8%)</a:t>
            </a:r>
            <a:r>
              <a:rPr lang="en"/>
              <a:t>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METODOLOGÍA</a:t>
            </a:r>
            <a:endParaRPr/>
          </a:p>
        </p:txBody>
      </p:sp>
      <p:sp>
        <p:nvSpPr>
          <p:cNvPr id="146" name="Google Shape;146;p3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Diseño:</a:t>
            </a:r>
            <a:r>
              <a:rPr lang="en"/>
              <a:t> M</a:t>
            </a:r>
            <a:r>
              <a:rPr lang="en"/>
              <a:t>ulticéntrico Internacional, doble ciego</a:t>
            </a:r>
            <a:r>
              <a:rPr lang="en"/>
              <a:t>, aleatorizado</a:t>
            </a:r>
            <a:r>
              <a:rPr lang="en"/>
              <a:t>, control v/s placebo.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Participantes: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Adultos con DM2 y HbA1c 10% o menos, con ERC y uso de IECA/ARAII en dosis máxima de forma estable.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Definición de ERC: Cálculo de VFG con CKD-EPI</a:t>
            </a:r>
            <a:endParaRPr/>
          </a:p>
          <a:p>
            <a:pPr indent="-304164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VFG entre 25 y 75 mL/min MÁS</a:t>
            </a:r>
            <a:endParaRPr/>
          </a:p>
          <a:p>
            <a:pPr indent="-304164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RAC: 300-5000 si VFG entre 50 y 75 mL/min</a:t>
            </a:r>
            <a:endParaRPr/>
          </a:p>
          <a:p>
            <a:pPr indent="-304164" lvl="2" marL="13716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RAC: 100-5000 si VFG entre 25 y 50 mL/min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Pacientes que no pudieron recibir IECA/ARAII por RAM, fueron incluídos 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División de grupos en relación 1:1 con aleatorización por sistema Web.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Ascenso paulatino de dosis en 8 semanas hasta alcanzar dosis de 1 mg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En caso de RAM se extendieron los plazos de ascenso de dosis, se mantuvo en dosis más bajas, o se detuvo el tratamiento. 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Los exámenes de ingreso evaluados fueron de 90 días previos en laboratorios locales o los registrados el día del ingreso al estudio.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METODOLOGÍA</a:t>
            </a:r>
            <a:endParaRPr/>
          </a:p>
        </p:txBody>
      </p:sp>
      <p:sp>
        <p:nvSpPr>
          <p:cNvPr id="152" name="Google Shape;152;p31"/>
          <p:cNvSpPr txBox="1"/>
          <p:nvPr>
            <p:ph idx="1" type="body"/>
          </p:nvPr>
        </p:nvSpPr>
        <p:spPr>
          <a:xfrm>
            <a:off x="311700" y="1266325"/>
            <a:ext cx="8520600" cy="371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700"/>
              <a:t>Outcome primario:  “Major Kidney Disease Events”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i="1" lang="en" sz="1500"/>
              <a:t>Inicio de diálisis crónica</a:t>
            </a:r>
            <a:endParaRPr i="1"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i="1" lang="en" sz="1500"/>
              <a:t>Trasplante renal</a:t>
            </a:r>
            <a:endParaRPr i="1"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i="1" lang="en" sz="1500"/>
              <a:t>Reducción de VFG a menos de 15mL/min por 28 días o más.</a:t>
            </a:r>
            <a:endParaRPr i="1"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i="1" lang="en" sz="1500"/>
              <a:t>Reducción de VFG del 50% o más respecto al basal por 28 días o más</a:t>
            </a:r>
            <a:endParaRPr i="1"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Muerte por causas cardiovasculares o relacionadas con el riñón.</a:t>
            </a:r>
            <a:endParaRPr sz="15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Outcome Secundarios:</a:t>
            </a:r>
            <a:endParaRPr sz="17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Tasa de cambio de la VFG durante el período del ensayo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Eventos Cardiovasculares Mayores (compuesto)</a:t>
            </a:r>
            <a:endParaRPr sz="1500"/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IAM o ACV no mortal, o muerte por causas cardiovasculares.</a:t>
            </a:r>
            <a:endParaRPr sz="15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Seguridad: Recopilación de RAM graves o que provocaron </a:t>
            </a:r>
            <a:r>
              <a:rPr lang="en" sz="1700"/>
              <a:t>interrupción</a:t>
            </a:r>
            <a:r>
              <a:rPr lang="en" sz="1700"/>
              <a:t> del tratamiento, como “eventos adversos de especial interés”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Resultados distintos a VFG fueron evaluados por un comité de forma “ciega”.</a:t>
            </a:r>
            <a:endParaRPr sz="17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Metodología</a:t>
            </a:r>
            <a:r>
              <a:rPr lang="en"/>
              <a:t>: PICO</a:t>
            </a:r>
            <a:endParaRPr/>
          </a:p>
        </p:txBody>
      </p:sp>
      <p:graphicFrame>
        <p:nvGraphicFramePr>
          <p:cNvPr id="158" name="Google Shape;158;p32"/>
          <p:cNvGraphicFramePr/>
          <p:nvPr/>
        </p:nvGraphicFramePr>
        <p:xfrm>
          <a:off x="952500" y="1809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{771BD87F-0744-427C-B4DC-74BF08AE57BE}</a:tableStyleId>
              </a:tblPr>
              <a:tblGrid>
                <a:gridCol w="1294600"/>
                <a:gridCol w="59444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P</a:t>
                      </a:r>
                      <a:r>
                        <a:rPr lang="en"/>
                        <a:t>oblación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Hombres y mujeres de 18 años o más con diagnóstico de DM2, HbA1c 10% o menos, con enfermedad renal  en tratamiento con bloqueo del Eje RAA a dosis máxima tolerada. 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/>
                        <a:t>I</a:t>
                      </a:r>
                      <a:r>
                        <a:rPr lang="en"/>
                        <a:t>ntervención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Administración de Semaglutide 1 mg SC semanal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/>
                        <a:t>C</a:t>
                      </a:r>
                      <a:r>
                        <a:rPr lang="en"/>
                        <a:t>omparación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Administración de Semaglutide v/s placebo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/>
                        <a:t>O</a:t>
                      </a:r>
                      <a:r>
                        <a:rPr lang="en"/>
                        <a:t>utcome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Primario: “Major kidney disease events” (compuesto)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Secundarios: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en"/>
                        <a:t>Tasa de cambio de VFG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-"/>
                      </a:pPr>
                      <a:r>
                        <a:rPr lang="en"/>
                        <a:t>Eventos</a:t>
                      </a:r>
                      <a:r>
                        <a:rPr lang="en"/>
                        <a:t> cardiovasculares mayores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088" y="86400"/>
            <a:ext cx="2153325" cy="4867799"/>
          </a:xfrm>
          <a:prstGeom prst="rect">
            <a:avLst/>
          </a:prstGeom>
          <a:noFill/>
          <a:ln cap="flat" cmpd="sng" w="9525">
            <a:solidFill>
              <a:srgbClr val="A1E8D9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164" name="Google Shape;164;p33"/>
          <p:cNvGrpSpPr/>
          <p:nvPr/>
        </p:nvGrpSpPr>
        <p:grpSpPr>
          <a:xfrm>
            <a:off x="2361827" y="3341043"/>
            <a:ext cx="6676507" cy="555662"/>
            <a:chOff x="1593000" y="2322568"/>
            <a:chExt cx="5957975" cy="643500"/>
          </a:xfrm>
        </p:grpSpPr>
        <p:sp>
          <p:nvSpPr>
            <p:cNvPr id="165" name="Google Shape;165;p33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166" name="Google Shape;166;p33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1B78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167" name="Google Shape;167;p33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1B78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168" name="Google Shape;168;p33"/>
            <p:cNvSpPr/>
            <p:nvPr/>
          </p:nvSpPr>
          <p:spPr>
            <a:xfrm>
              <a:off x="2342628" y="2399945"/>
              <a:ext cx="16323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FFFFF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ANÁLISIS</a:t>
              </a:r>
              <a:endParaRPr b="1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169" name="Google Shape;169;p33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1D7E75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170" name="Google Shape;170;p33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1F88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FFFFF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05</a:t>
              </a:r>
              <a:endParaRPr b="1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171" name="Google Shape;171;p33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3175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B786F"/>
                </a:buClr>
                <a:buSzPts val="1400"/>
                <a:buFont typeface="PT Sans Narrow"/>
                <a:buChar char="●"/>
              </a:pPr>
              <a:r>
                <a:rPr b="1" lang="en">
                  <a:solidFill>
                    <a:srgbClr val="1B786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Intención de tratar </a:t>
              </a:r>
              <a:r>
                <a:rPr b="1" i="1" lang="en">
                  <a:solidFill>
                    <a:srgbClr val="1B786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(intention-to-treat)</a:t>
              </a:r>
              <a:endParaRPr b="1" i="1">
                <a:solidFill>
                  <a:srgbClr val="1B786F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</p:grpSp>
      <p:grpSp>
        <p:nvGrpSpPr>
          <p:cNvPr id="172" name="Google Shape;172;p33"/>
          <p:cNvGrpSpPr/>
          <p:nvPr/>
        </p:nvGrpSpPr>
        <p:grpSpPr>
          <a:xfrm>
            <a:off x="2361813" y="2527354"/>
            <a:ext cx="6676507" cy="799549"/>
            <a:chOff x="1593000" y="2322568"/>
            <a:chExt cx="5957975" cy="643500"/>
          </a:xfrm>
        </p:grpSpPr>
        <p:sp>
          <p:nvSpPr>
            <p:cNvPr id="173" name="Google Shape;173;p33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174" name="Google Shape;174;p33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1B78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175" name="Google Shape;175;p33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1B78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176" name="Google Shape;176;p33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FFFFF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SEGUIMIENTO </a:t>
              </a:r>
              <a:endParaRPr b="1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177" name="Google Shape;177;p33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1D7E75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178" name="Google Shape;178;p33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1F88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FFFFF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04</a:t>
              </a:r>
              <a:endParaRPr b="1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179" name="Google Shape;179;p33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3175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B786F"/>
                </a:buClr>
                <a:buSzPts val="1400"/>
                <a:buFont typeface="PT Sans Narrow"/>
                <a:buChar char="●"/>
              </a:pPr>
              <a:r>
                <a:rPr b="1" lang="en">
                  <a:solidFill>
                    <a:srgbClr val="1B786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3.4 años (mediana) [Rango 0 - 4.5 años]</a:t>
              </a:r>
              <a:endParaRPr b="1">
                <a:solidFill>
                  <a:srgbClr val="1B786F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</p:grpSp>
      <p:grpSp>
        <p:nvGrpSpPr>
          <p:cNvPr id="180" name="Google Shape;180;p33"/>
          <p:cNvGrpSpPr/>
          <p:nvPr/>
        </p:nvGrpSpPr>
        <p:grpSpPr>
          <a:xfrm>
            <a:off x="2361813" y="1713680"/>
            <a:ext cx="6676507" cy="799549"/>
            <a:chOff x="1593000" y="2322568"/>
            <a:chExt cx="5957975" cy="643500"/>
          </a:xfrm>
        </p:grpSpPr>
        <p:sp>
          <p:nvSpPr>
            <p:cNvPr id="181" name="Google Shape;181;p33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182" name="Google Shape;182;p33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1B78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183" name="Google Shape;183;p33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1B78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184" name="Google Shape;184;p33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FFFFF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INSCRIPCIÓN </a:t>
              </a:r>
              <a:endParaRPr b="1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185" name="Google Shape;185;p33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1D7E75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186" name="Google Shape;186;p33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1F88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FFFFF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03</a:t>
              </a:r>
              <a:endParaRPr b="1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187" name="Google Shape;187;p33"/>
            <p:cNvSpPr/>
            <p:nvPr/>
          </p:nvSpPr>
          <p:spPr>
            <a:xfrm>
              <a:off x="4387853" y="2323751"/>
              <a:ext cx="30483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1B786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ClinicalTrials.gov</a:t>
              </a:r>
              <a:endParaRPr b="1">
                <a:solidFill>
                  <a:srgbClr val="1B786F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  <a:p>
              <a:pPr indent="-3175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B786F"/>
                </a:buClr>
                <a:buSzPts val="1400"/>
                <a:buFont typeface="PT Sans Narrow"/>
                <a:buChar char="●"/>
              </a:pPr>
              <a:r>
                <a:rPr b="1" lang="en">
                  <a:solidFill>
                    <a:srgbClr val="1B786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Inicio (17/06/</a:t>
              </a:r>
              <a:r>
                <a:rPr b="1" lang="en">
                  <a:solidFill>
                    <a:srgbClr val="1B786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2019) -</a:t>
              </a:r>
              <a:r>
                <a:rPr lang="en">
                  <a:solidFill>
                    <a:srgbClr val="1B786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 Primer enrolamiento</a:t>
              </a:r>
              <a:endParaRPr>
                <a:solidFill>
                  <a:srgbClr val="1B786F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  <a:p>
              <a:pPr indent="-3175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B786F"/>
                </a:buClr>
                <a:buSzPts val="1400"/>
                <a:buFont typeface="PT Sans Narrow"/>
                <a:buChar char="●"/>
              </a:pPr>
              <a:r>
                <a:rPr b="1" lang="en">
                  <a:solidFill>
                    <a:srgbClr val="1B786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Término (09/01/2024)</a:t>
              </a:r>
              <a:r>
                <a:rPr lang="en">
                  <a:solidFill>
                    <a:srgbClr val="1B786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 - Última visita</a:t>
              </a:r>
              <a:endParaRPr>
                <a:solidFill>
                  <a:srgbClr val="1B786F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</p:grpSp>
      <p:grpSp>
        <p:nvGrpSpPr>
          <p:cNvPr id="188" name="Google Shape;188;p33"/>
          <p:cNvGrpSpPr/>
          <p:nvPr/>
        </p:nvGrpSpPr>
        <p:grpSpPr>
          <a:xfrm>
            <a:off x="2361813" y="900048"/>
            <a:ext cx="6676594" cy="799549"/>
            <a:chOff x="1593000" y="2322568"/>
            <a:chExt cx="5958053" cy="643500"/>
          </a:xfrm>
        </p:grpSpPr>
        <p:sp>
          <p:nvSpPr>
            <p:cNvPr id="189" name="Google Shape;189;p33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190" name="Google Shape;190;p33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1B78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191" name="Google Shape;191;p33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1B78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192" name="Google Shape;192;p33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FFFFF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ÁMBITO </a:t>
              </a:r>
              <a:endParaRPr b="1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193" name="Google Shape;193;p33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1D7E75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194" name="Google Shape;194;p33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1F88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FFFFF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02</a:t>
              </a:r>
              <a:endParaRPr b="1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195" name="Google Shape;195;p33"/>
            <p:cNvSpPr/>
            <p:nvPr/>
          </p:nvSpPr>
          <p:spPr>
            <a:xfrm>
              <a:off x="4387853" y="2323756"/>
              <a:ext cx="3163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3175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B786F"/>
                </a:buClr>
                <a:buSzPts val="1400"/>
                <a:buFont typeface="PT Sans Narrow"/>
                <a:buChar char="●"/>
              </a:pPr>
              <a:r>
                <a:rPr b="1" lang="en">
                  <a:solidFill>
                    <a:srgbClr val="1B786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387 centros </a:t>
              </a:r>
              <a:r>
                <a:rPr lang="en">
                  <a:solidFill>
                    <a:srgbClr val="1B786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(Europa, Norteamérica, Sudamérica, Asia, Oceanía y África)</a:t>
              </a:r>
              <a:endParaRPr>
                <a:solidFill>
                  <a:srgbClr val="1B786F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</p:grpSp>
      <p:grpSp>
        <p:nvGrpSpPr>
          <p:cNvPr id="196" name="Google Shape;196;p33"/>
          <p:cNvGrpSpPr/>
          <p:nvPr/>
        </p:nvGrpSpPr>
        <p:grpSpPr>
          <a:xfrm>
            <a:off x="2361813" y="86397"/>
            <a:ext cx="6676507" cy="799549"/>
            <a:chOff x="1593000" y="2322568"/>
            <a:chExt cx="5957975" cy="643500"/>
          </a:xfrm>
        </p:grpSpPr>
        <p:sp>
          <p:nvSpPr>
            <p:cNvPr id="197" name="Google Shape;197;p33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198" name="Google Shape;198;p33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1B78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199" name="Google Shape;199;p33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1B78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200" name="Google Shape;200;p33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FFFFF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TIPO DE ESTUDIO </a:t>
              </a:r>
              <a:endParaRPr b="1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201" name="Google Shape;201;p33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1D7E75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202" name="Google Shape;202;p33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1F88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FFFFF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01</a:t>
              </a:r>
              <a:endParaRPr b="1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203" name="Google Shape;203;p33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3175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B786F"/>
                </a:buClr>
                <a:buSzPts val="1400"/>
                <a:buFont typeface="PT Sans Narrow"/>
                <a:buChar char="●"/>
              </a:pPr>
              <a:r>
                <a:rPr b="1" lang="en">
                  <a:solidFill>
                    <a:srgbClr val="1B786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Estudio doble ciego randomizado (ECA)</a:t>
              </a:r>
              <a:endParaRPr b="1">
                <a:solidFill>
                  <a:srgbClr val="1B786F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  <a:p>
              <a:pPr indent="-3175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B786F"/>
                </a:buClr>
                <a:buSzPts val="1400"/>
                <a:buFont typeface="PT Sans Narrow"/>
                <a:buChar char="●"/>
              </a:pPr>
              <a:r>
                <a:rPr b="1" lang="en">
                  <a:solidFill>
                    <a:srgbClr val="1B786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Ensayo controlado con placebo </a:t>
              </a:r>
              <a:endParaRPr b="1">
                <a:solidFill>
                  <a:srgbClr val="1B786F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  <a:p>
              <a:pPr indent="-3175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B786F"/>
                </a:buClr>
                <a:buSzPts val="1400"/>
                <a:buFont typeface="PT Sans Narrow"/>
                <a:buChar char="●"/>
              </a:pPr>
              <a:r>
                <a:rPr b="1" lang="en">
                  <a:solidFill>
                    <a:srgbClr val="1B786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N (Total): 3533 </a:t>
              </a:r>
              <a:endParaRPr b="1">
                <a:solidFill>
                  <a:srgbClr val="1B786F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</p:grpSp>
      <p:grpSp>
        <p:nvGrpSpPr>
          <p:cNvPr id="204" name="Google Shape;204;p33"/>
          <p:cNvGrpSpPr/>
          <p:nvPr/>
        </p:nvGrpSpPr>
        <p:grpSpPr>
          <a:xfrm>
            <a:off x="2361813" y="3907353"/>
            <a:ext cx="6782187" cy="1101626"/>
            <a:chOff x="1593000" y="2123538"/>
            <a:chExt cx="6052282" cy="886620"/>
          </a:xfrm>
        </p:grpSpPr>
        <p:sp>
          <p:nvSpPr>
            <p:cNvPr id="205" name="Google Shape;205;p33"/>
            <p:cNvSpPr/>
            <p:nvPr/>
          </p:nvSpPr>
          <p:spPr>
            <a:xfrm>
              <a:off x="3728385" y="2127279"/>
              <a:ext cx="3822600" cy="8388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206" name="Google Shape;206;p33"/>
            <p:cNvSpPr/>
            <p:nvPr/>
          </p:nvSpPr>
          <p:spPr>
            <a:xfrm flipH="1">
              <a:off x="2283034" y="2126370"/>
              <a:ext cx="1844400" cy="838800"/>
            </a:xfrm>
            <a:prstGeom prst="rect">
              <a:avLst/>
            </a:prstGeom>
            <a:solidFill>
              <a:srgbClr val="1B78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207" name="Google Shape;207;p33"/>
            <p:cNvSpPr/>
            <p:nvPr/>
          </p:nvSpPr>
          <p:spPr>
            <a:xfrm rot="-5400000">
              <a:off x="3402048" y="1835160"/>
              <a:ext cx="842394" cy="1419150"/>
            </a:xfrm>
            <a:prstGeom prst="flowChartOffpageConnector">
              <a:avLst/>
            </a:prstGeom>
            <a:solidFill>
              <a:srgbClr val="1B78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208" name="Google Shape;208;p33"/>
            <p:cNvSpPr/>
            <p:nvPr/>
          </p:nvSpPr>
          <p:spPr>
            <a:xfrm>
              <a:off x="2365470" y="2296782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FFFFF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RESULTADOS PRIMARIOS</a:t>
              </a:r>
              <a:endParaRPr b="1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209" name="Google Shape;209;p33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1D7E75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210" name="Google Shape;210;p33"/>
            <p:cNvSpPr/>
            <p:nvPr/>
          </p:nvSpPr>
          <p:spPr>
            <a:xfrm>
              <a:off x="1593011" y="2126353"/>
              <a:ext cx="690000" cy="838800"/>
            </a:xfrm>
            <a:prstGeom prst="rect">
              <a:avLst/>
            </a:prstGeom>
            <a:solidFill>
              <a:srgbClr val="1F88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FFFFF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06</a:t>
              </a:r>
              <a:endParaRPr b="1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211" name="Google Shape;211;p33"/>
            <p:cNvSpPr/>
            <p:nvPr/>
          </p:nvSpPr>
          <p:spPr>
            <a:xfrm flipH="1" rot="317">
              <a:off x="4388782" y="2126508"/>
              <a:ext cx="3256500" cy="8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1143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1B786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(1) </a:t>
              </a:r>
              <a:r>
                <a:rPr b="1" lang="en">
                  <a:solidFill>
                    <a:srgbClr val="1B786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 Eventos mayores de enfermedad renal</a:t>
              </a:r>
              <a:endParaRPr b="1">
                <a:solidFill>
                  <a:srgbClr val="1B786F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  <a:p>
              <a:pPr indent="-2921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B786F"/>
                </a:buClr>
                <a:buSzPts val="1000"/>
                <a:buFont typeface="PT Sans Narrow"/>
                <a:buChar char="-"/>
              </a:pPr>
              <a:r>
                <a:rPr lang="en" sz="1000">
                  <a:solidFill>
                    <a:srgbClr val="1B786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Caída mayor al 50% del ClCr (CKD-EPI 2009) comparado con basal</a:t>
              </a:r>
              <a:endParaRPr sz="1000">
                <a:solidFill>
                  <a:srgbClr val="1B786F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  <a:p>
              <a:pPr indent="-2921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B786F"/>
                </a:buClr>
                <a:buSzPts val="1000"/>
                <a:buFont typeface="PT Sans Narrow"/>
                <a:buChar char="-"/>
              </a:pPr>
              <a:r>
                <a:rPr lang="en" sz="1000">
                  <a:solidFill>
                    <a:srgbClr val="1B786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Caída persistente de ClCr (CKD-EPI) &lt; 15 mL/min/1.73 m</a:t>
              </a:r>
              <a:endParaRPr sz="1000">
                <a:solidFill>
                  <a:srgbClr val="1B786F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  <a:p>
              <a:pPr indent="-2921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B786F"/>
                </a:buClr>
                <a:buSzPts val="1000"/>
                <a:buFont typeface="PT Sans Narrow"/>
                <a:buChar char="-"/>
              </a:pPr>
              <a:r>
                <a:rPr lang="en" sz="1000">
                  <a:solidFill>
                    <a:srgbClr val="1B786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Inicio de terapia de reemplazo renal</a:t>
              </a:r>
              <a:endParaRPr sz="1000">
                <a:solidFill>
                  <a:srgbClr val="1B786F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  <a:p>
              <a:pPr indent="-2921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B786F"/>
                </a:buClr>
                <a:buSzPts val="1000"/>
                <a:buFont typeface="PT Sans Narrow"/>
                <a:buChar char="-"/>
              </a:pPr>
              <a:r>
                <a:rPr lang="en" sz="1000">
                  <a:solidFill>
                    <a:srgbClr val="1B786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Muerte de origen renal</a:t>
              </a:r>
              <a:endParaRPr sz="1000">
                <a:solidFill>
                  <a:srgbClr val="1B786F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  <a:p>
              <a:pPr indent="-2921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B786F"/>
                </a:buClr>
                <a:buSzPts val="1000"/>
                <a:buFont typeface="PT Sans Narrow"/>
                <a:buChar char="-"/>
              </a:pPr>
              <a:r>
                <a:rPr lang="en" sz="1000">
                  <a:solidFill>
                    <a:srgbClr val="1B786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Muerte de origen CV</a:t>
              </a:r>
              <a:endParaRPr sz="1000">
                <a:solidFill>
                  <a:srgbClr val="1B786F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</p:grpSp>
      <p:sp>
        <p:nvSpPr>
          <p:cNvPr id="212" name="Google Shape;212;p33"/>
          <p:cNvSpPr/>
          <p:nvPr/>
        </p:nvSpPr>
        <p:spPr>
          <a:xfrm>
            <a:off x="643750" y="2022575"/>
            <a:ext cx="1497000" cy="3129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4"/>
          <p:cNvSpPr txBox="1"/>
          <p:nvPr>
            <p:ph type="title"/>
          </p:nvPr>
        </p:nvSpPr>
        <p:spPr>
          <a:xfrm>
            <a:off x="286350" y="1532875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Validez interna y externa</a:t>
            </a:r>
            <a:endParaRPr/>
          </a:p>
        </p:txBody>
      </p:sp>
      <p:pic>
        <p:nvPicPr>
          <p:cNvPr id="218" name="Google Shape;21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7025" y="2571750"/>
            <a:ext cx="2363826" cy="2363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