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y="5143500" cx="9144000"/>
  <p:notesSz cx="6858000" cy="9144000"/>
  <p:embeddedFontLst>
    <p:embeddedFont>
      <p:font typeface="PT Sans Narrow"/>
      <p:regular r:id="rId31"/>
      <p:bold r:id="rId32"/>
    </p:embeddedFont>
    <p:embeddedFont>
      <p:font typeface="Open Sans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CACCFA6-C419-4705-BA1D-DB753A769449}">
  <a:tblStyle styleId="{2CACCFA6-C419-4705-BA1D-DB753A76944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PTSansNarrow-regular.fntdata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font" Target="fonts/OpenSans-regular.fntdata"/><Relationship Id="rId10" Type="http://schemas.openxmlformats.org/officeDocument/2006/relationships/slide" Target="slides/slide3.xml"/><Relationship Id="rId32" Type="http://schemas.openxmlformats.org/officeDocument/2006/relationships/font" Target="fonts/PTSansNarrow-bold.fntdata"/><Relationship Id="rId13" Type="http://schemas.openxmlformats.org/officeDocument/2006/relationships/slide" Target="slides/slide6.xml"/><Relationship Id="rId35" Type="http://schemas.openxmlformats.org/officeDocument/2006/relationships/font" Target="fonts/OpenSans-italic.fntdata"/><Relationship Id="rId12" Type="http://schemas.openxmlformats.org/officeDocument/2006/relationships/slide" Target="slides/slide5.xml"/><Relationship Id="rId34" Type="http://schemas.openxmlformats.org/officeDocument/2006/relationships/font" Target="fonts/OpenSans-bold.fnt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36" Type="http://schemas.openxmlformats.org/officeDocument/2006/relationships/font" Target="fonts/OpenSans-boldItalic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0abd862834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0abd862834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0f283e22b0_3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0f283e22b0_3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0f283e22b0_3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0f283e22b0_3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0af22d8e0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0af22d8e0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0af22d8e0f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0af22d8e0f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0af22d8e0f_1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0af22d8e0f_1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7030" lvl="0" marL="342900" rtl="0" algn="l">
              <a:lnSpc>
                <a:spcPct val="115000"/>
              </a:lnSpc>
              <a:spcBef>
                <a:spcPts val="252"/>
              </a:spcBef>
              <a:spcAft>
                <a:spcPts val="0"/>
              </a:spcAft>
              <a:buClr>
                <a:srgbClr val="A1E8D9"/>
              </a:buClr>
              <a:buSzPts val="1500"/>
              <a:buFont typeface="Open Sans"/>
              <a:buChar char="●"/>
            </a:pPr>
            <a:r>
              <a:t/>
            </a:r>
            <a:endParaRPr sz="1500">
              <a:solidFill>
                <a:srgbClr val="695D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252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695D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252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695D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252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695D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7030" lvl="0" marL="342900" rtl="0" algn="l">
              <a:lnSpc>
                <a:spcPct val="115000"/>
              </a:lnSpc>
              <a:spcBef>
                <a:spcPts val="224"/>
              </a:spcBef>
              <a:spcAft>
                <a:spcPts val="0"/>
              </a:spcAft>
              <a:buClr>
                <a:srgbClr val="A1E8D9"/>
              </a:buClr>
              <a:buSzPts val="1500"/>
              <a:buFont typeface="Calibri"/>
              <a:buChar char="●"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0af22d8e0f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0af22d8e0f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440380b3c2c9ca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440380b3c2c9ca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440380b3c2c9ca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440380b3c2c9ca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440380b3c2c9ca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440380b3c2c9ca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440380b3c2c9ca2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440380b3c2c9ca2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0abd862834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0abd862834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0af22d8e0f_3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0af22d8e0f_3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0165dfda5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0165dfda5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0165dfda56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0165dfda5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0af22d8e0f_3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0af22d8e0f_3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</a:rPr>
              <a:t>(outcome compuesto).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abd862834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0abd862834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				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695D46"/>
              </a:buClr>
              <a:buSzPts val="1100"/>
              <a:buFont typeface="Open Sans"/>
              <a:buChar char="○"/>
            </a:pPr>
            <a:r>
              <a:rPr lang="en" sz="1000">
                <a:solidFill>
                  <a:schemeClr val="dk1"/>
                </a:solidFill>
              </a:rPr>
              <a:t>In the TOPCAT trial, which tested the steroi- dal mineralocorticoid receptor antagonist spirono- lactone as compared with placebo in patients with heart failure and mildly reduced or pre- served ejection fraction, the results for the pri- mary outcome (a composite of death from car- diovascular causes, aborted cardiac arrest, or hospitalization for the management of heart failure) did not meet the criterion for signifi- </a:t>
            </a:r>
            <a:endParaRPr sz="10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100"/>
              <a:buFont typeface="Open Sans"/>
              <a:buChar char="○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0165dfda5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0165dfda5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0abd862834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0abd862834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 un evento definido como una primera o recurrente hospitalización no planificada o visita urgente por insuficiencia cardíaca.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0f283e22b0_3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0f283e22b0_3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Europa Occidental y Oceanía: Australia, Austria, Dinamarca, Alemania, Israel*, Países Bajos, Nueva Zelanda, Reino Unido 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Europa del Suroeste: Italia, Portugal, España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Europa Central: Chequia, Hungría, Polonia, Eslovaquia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Europa Sudoriental: Bulgaria, Grecia, Rumania, Turquía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Europa Noreste: Finlandia, Letonia, Lituania, Rusia, Ucrania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Asia: China, Hong Kong, India, Japón, Malasia, Corea del Sur, Taiwán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América del Norte: Canadá, Estados Unidos de América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América del Sur y Central: Argentina, Brasil, Colombia, México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0af20ebf9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0af20ebf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Protocolo refiere &gt;= 40% VFG distinto al &gt;= 50% VFG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Outcomes secundarios: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Cambio desde el inicio hasta los meses 6, 9 y 12 en la puntuación total de síntomas (TSS) del KCCQ 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Tiempo hasta la primera aparición del punto final renal compuesto: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disminución sostenida en la tasa estimada de filtración glomerula</a:t>
            </a:r>
            <a:r>
              <a:rPr b="1" lang="en"/>
              <a:t>r (eGFR) ≥40% en </a:t>
            </a:r>
            <a:r>
              <a:rPr lang="en"/>
              <a:t>relación con la línea de base durante al menos 4 semanas,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o disminución sostenida de eGFR &lt;15ml/min/1,73m2 o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inicio de la diálisis o trasplante renal.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0f283e22b0_3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0f283e22b0_3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</a:rPr>
              <a:t>Criterios Inclusión 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" sz="1000">
                <a:solidFill>
                  <a:schemeClr val="dk1"/>
                </a:solidFill>
              </a:rPr>
              <a:t>Pacientes &gt;= 40 años cuando firmaron el consentimiento informado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" sz="1000">
                <a:solidFill>
                  <a:schemeClr val="dk1"/>
                </a:solidFill>
              </a:rPr>
              <a:t>Diagnóstico de IC NYHA II-IV 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" sz="1000">
                <a:solidFill>
                  <a:schemeClr val="dk1"/>
                </a:solidFill>
              </a:rPr>
              <a:t>Tratado con diuréticos en los 30 días previos a randomización 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" sz="1000">
                <a:solidFill>
                  <a:schemeClr val="dk1"/>
                </a:solidFill>
              </a:rPr>
              <a:t>FEVI documentada &gt; = 40% medida en cualquier modalidad en los últimos 12 meses 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" sz="1000">
                <a:solidFill>
                  <a:schemeClr val="dk1"/>
                </a:solidFill>
              </a:rPr>
              <a:t>Anormalidades cardíacas estructurales basado en cualquier medida de imagen en los últimos 12 meses. LAD &gt;=3.8 CM, LAA &gt;= 20 cm, LAVI &gt; 30 ml/m2, LVMI &gt;= 115 g/m2 hombres &gt;= 95 g/m2, engrosamiento septal o engrosamiento pared posterior &gt; = 1.1 cm 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" sz="1000">
                <a:solidFill>
                  <a:schemeClr val="dk1"/>
                </a:solidFill>
              </a:rPr>
              <a:t>NT proBNP &gt;= 300 pg/ml (BNP &gt;= 100 pg/mL) en ritmo sinusal o NT proBNP &gt;= 900 pg/mL (BNP &gt;= 300 pg/mL) en pacientes FA. 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" sz="1000">
                <a:solidFill>
                  <a:schemeClr val="dk1"/>
                </a:solidFill>
              </a:rPr>
              <a:t>En los 90 días desde la randomización si el paciente estuvo hospitalizado o 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" sz="1000">
                <a:solidFill>
                  <a:schemeClr val="dk1"/>
                </a:solidFill>
              </a:rPr>
              <a:t>tuvo consulta urgencia por IC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" sz="1000">
                <a:solidFill>
                  <a:schemeClr val="dk1"/>
                </a:solidFill>
              </a:rPr>
              <a:t>En los 30 días desde la randomización si el paciente no estuvo hospitalizado ni consulto a la urgencia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</a:rPr>
              <a:t>Criterios de exclusión </a:t>
            </a:r>
            <a:endParaRPr b="1"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1. eGFR &lt;25 mL/min/1,73 m² en la visita de detección o aleatorización. NOTA: se permite una reevaluación de eGFR en la visita de detección y aleatorización, respectivamente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2. potasio sérico/plásmico &gt;5,0 mmol/L en la visita de detección o aleatorización. NOTA: se permite una reevaluación de potasio en la visita de detección y aleatorización, respectivamente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3.Enfermedad cardíaca inflamatoria aguda, por ejemplo, miocarditis aguda, dentro de los 90 días anteriores a la aleatorización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4. Infarto de miocardio o cualquier evento que pudiera haber reducido la fracción de eyección dentro de los 90 días anteriores a la aleatorización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5.Cirugía de injerto de derivación de la arteria coronaria en los 90 días anteriores a la aleatorización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6.Intervención coronaria percutánea en los 30 días anteriores a la aleatorización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7.Accidente cerebrovascular o ataque cerebral isquémico transitorio dentro de los 90 días anteriores a la aleatorización.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8.Probable causa alternativa de los síntomas de FH de los participantes que, en opinión del investigador, representa principalmente la disnea del paciente, como enfermedad pulmonar significativa, anemia u obesidad. Específicamente, se excluyen los pacientes con lo siguiente: 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Enfermedad pulmonar grave que requiere oxígeno en el hogar o terapia oral crónica con esteroides 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Antecedentes de hipertensión arterial pulmonar primaria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Hemoglobina &lt;10 g/dl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Enfermedad cardíaca valvular considerada por el investigador como clínicamente significativa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Índice de masa corporal (IMC) &gt;50 kg/m2 en el screening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9.Presión arterial sistólica (SBP) ≥160 mmHg si no está en tratamiento con ≥3 medicamentos para reducir la presión arterial o ≥180 mmHg independientemente de los tratamientos, en 2 mediciones consecutivas con al menos 2 minutos de diferencia, en el screening o en la aleatorización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10. Arritmias potencialmente mortales o no controladas en la detección y/o aleatorización, incluidas, entre otras, la taquicardia ventricular sostenida y la fibrilación auricular, o aleteo auricular con tasa ventricular en reposo &gt;110 bpm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11. Hipotensión sintomática con presión arterial sistólica media &lt;90 mmHg en la detección o en la aleatorización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12. Cualquier causa primaria de HF programada para cirugía, por ejemplo, enfermedad de la válvula, como la estenosis aórtica grave o la regurgitación mitral severa en el momento de la detección o aleatorización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13. Antecedentes de miocardiopatía periparto, miocardiopatía inducida por quimioterapia, miocarditis viral, insuficiencia cardíaca derecha en ausencia de enfermedad estructural del lado izquierdo, constricción pericárdica, miocardiopatía hipertrófica genética o miocardiopatía infiltrativa, incluida la amiloidosis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14. Presencia de dispositivo de asistencia ventricular izquierda en el momento de la detección o aleatorización.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15.Antecedentes de hiperpotasemia o insuficiencia renal aguda durante el tratamiento con MRA durante &gt;7 días consecutivos, lo que lleva a la interrupción permanente del tratamiento con ARM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16. Mujeres embarazadas o lactantes, donde el embarazo se define como el estado de una mujer después de la concepción y hasta la terminación de la gestación, confirmado por una prueba positiva de orina o suero de gonadotropina coriónica humana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17. Hipersensibilidad conocida a la intervención del estudio (sustancia activa o excipientes)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18. Insuficiencia hepática clasificada como Child-Pugh C en la detección o aleatorización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19. Enfermedad de Addison.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0f283e22b0_3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0f283e22b0_3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4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" name="Google Shape;56;p14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7" name="Google Shape;57;p14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58" name="Google Shape;58;p14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9" name="Google Shape;59;p14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60" name="Google Shape;60;p14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61" name="Google Shape;61;p14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2" name="Google Shape;62;p14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63" name="Google Shape;63;p14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8" name="Google Shape;78;p17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5" name="Google Shape;8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6" name="Google Shape;8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9" name="Google Shape;8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2" name="Google Shape;92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3" name="Google Shape;93;p21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4" name="Google Shape;94;p21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5" name="Google Shape;95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6" name="Google Shape;9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99" name="Google Shape;9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3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3" name="Google Shape;103;p23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4" name="Google Shape;10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09" name="Google Shape;109;p25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10" name="Google Shape;110;p2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Revisión de estudios clínicos</a:t>
            </a:r>
            <a:endParaRPr/>
          </a:p>
        </p:txBody>
      </p:sp>
      <p:sp>
        <p:nvSpPr>
          <p:cNvPr id="118" name="Google Shape;118;p26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Becados Medicina Interna</a:t>
            </a:r>
            <a:endParaRPr sz="23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Octubre 2024</a:t>
            </a:r>
            <a:endParaRPr sz="2300"/>
          </a:p>
        </p:txBody>
      </p:sp>
      <p:pic>
        <p:nvPicPr>
          <p:cNvPr id="119" name="Google Shape;11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3500" y="58212"/>
            <a:ext cx="1170500" cy="9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00" y="76924"/>
            <a:ext cx="867775" cy="86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/>
          <p:nvPr>
            <p:ph type="title"/>
          </p:nvPr>
        </p:nvSpPr>
        <p:spPr>
          <a:xfrm>
            <a:off x="196250" y="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Metodolog</a:t>
            </a:r>
            <a:r>
              <a:rPr lang="en"/>
              <a:t>ía → I / C </a:t>
            </a:r>
            <a:endParaRPr/>
          </a:p>
        </p:txBody>
      </p:sp>
      <p:pic>
        <p:nvPicPr>
          <p:cNvPr id="224" name="Google Shape;22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5450" y="1127425"/>
            <a:ext cx="7860625" cy="371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2125" y="128100"/>
            <a:ext cx="1105299" cy="81170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5"/>
          <p:cNvSpPr txBox="1"/>
          <p:nvPr>
            <p:ph idx="1" type="body"/>
          </p:nvPr>
        </p:nvSpPr>
        <p:spPr>
          <a:xfrm>
            <a:off x="196250" y="579304"/>
            <a:ext cx="6708000" cy="9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b="1" lang="en" sz="1395"/>
              <a:t>Intervención</a:t>
            </a:r>
            <a:r>
              <a:rPr lang="en" sz="1395"/>
              <a:t>: Administraci</a:t>
            </a:r>
            <a:r>
              <a:rPr lang="en" sz="1395"/>
              <a:t>ón Finerenona 20 - 40 mg </a:t>
            </a:r>
            <a:r>
              <a:rPr lang="en" sz="1395"/>
              <a:t> d</a:t>
            </a:r>
            <a:r>
              <a:rPr lang="en" sz="1395"/>
              <a:t>ía adicional a terapia base </a:t>
            </a:r>
            <a:endParaRPr sz="1395"/>
          </a:p>
          <a:p>
            <a:pPr indent="0" lvl="0" marL="0" rtl="0" algn="l">
              <a:lnSpc>
                <a:spcPct val="8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rPr b="1" lang="en" sz="1395"/>
              <a:t>Comparación: </a:t>
            </a:r>
            <a:r>
              <a:rPr lang="en" sz="1395"/>
              <a:t>Placebo</a:t>
            </a:r>
            <a:endParaRPr sz="1395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 txBox="1"/>
          <p:nvPr>
            <p:ph type="title"/>
          </p:nvPr>
        </p:nvSpPr>
        <p:spPr>
          <a:xfrm>
            <a:off x="181800" y="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Metodolog</a:t>
            </a:r>
            <a:r>
              <a:rPr lang="en"/>
              <a:t>ía → O </a:t>
            </a:r>
            <a:endParaRPr/>
          </a:p>
        </p:txBody>
      </p:sp>
      <p:sp>
        <p:nvSpPr>
          <p:cNvPr id="232" name="Google Shape;232;p36"/>
          <p:cNvSpPr txBox="1"/>
          <p:nvPr>
            <p:ph idx="1" type="body"/>
          </p:nvPr>
        </p:nvSpPr>
        <p:spPr>
          <a:xfrm>
            <a:off x="3198050" y="184500"/>
            <a:ext cx="1983000" cy="5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/>
              <a:t>Outcomes </a:t>
            </a:r>
            <a:endParaRPr b="1"/>
          </a:p>
        </p:txBody>
      </p:sp>
      <p:graphicFrame>
        <p:nvGraphicFramePr>
          <p:cNvPr id="233" name="Google Shape;233;p36"/>
          <p:cNvGraphicFramePr/>
          <p:nvPr/>
        </p:nvGraphicFramePr>
        <p:xfrm>
          <a:off x="591700" y="995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{2CACCFA6-C419-4705-BA1D-DB753A769449}</a:tableStyleId>
              </a:tblPr>
              <a:tblGrid>
                <a:gridCol w="4120300"/>
                <a:gridCol w="4120300"/>
              </a:tblGrid>
              <a:tr h="553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Outcomes Primarios </a:t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Outcomes Secundarios</a:t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2538575">
                <a:tc>
                  <a:txBody>
                    <a:bodyPr/>
                    <a:lstStyle/>
                    <a:p>
                      <a:pPr indent="-330200" lvl="0" marL="4572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AutoNum type="arabicPeriod"/>
                      </a:pPr>
                      <a:r>
                        <a:rPr lang="en" sz="1600"/>
                        <a:t>Eventos totales del empeoramiento de insuficiencia cardíaca (primera o recurrente hospitalización no planificada o consultas urgencia por insuficiencia cardíaca) </a:t>
                      </a:r>
                      <a:endParaRPr sz="1600"/>
                    </a:p>
                    <a:p>
                      <a:pPr indent="-323850" lvl="0" marL="4572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AutoNum type="arabicPeriod"/>
                      </a:pPr>
                      <a:r>
                        <a:rPr lang="en" sz="1600"/>
                        <a:t>Mortalidad por causa cardiovascular</a:t>
                      </a:r>
                      <a:r>
                        <a:rPr lang="en" sz="1500"/>
                        <a:t> </a:t>
                      </a:r>
                      <a:endParaRPr sz="1600"/>
                    </a:p>
                  </a:txBody>
                  <a:tcPr marT="91425" marB="91425" marR="91425" marL="91425"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-323850" lvl="0" marL="4572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AutoNum type="arabicPeriod"/>
                      </a:pPr>
                      <a:r>
                        <a:rPr lang="en" sz="1500"/>
                        <a:t>Cambio sintomatología según Score KCCQ medida a los 6,9 y 12 meses </a:t>
                      </a:r>
                      <a:endParaRPr sz="1500"/>
                    </a:p>
                    <a:p>
                      <a:pPr indent="-323850" lvl="0" marL="4572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AutoNum type="arabicPeriod"/>
                      </a:pPr>
                      <a:r>
                        <a:rPr lang="en" sz="1500"/>
                        <a:t>Mejoría en capacidad funcional medida Escala NYHA medida al mes 12 </a:t>
                      </a:r>
                      <a:endParaRPr sz="1500"/>
                    </a:p>
                    <a:p>
                      <a:pPr indent="-323850" lvl="0" marL="4572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AutoNum type="arabicPeriod"/>
                      </a:pPr>
                      <a:r>
                        <a:rPr lang="en" sz="1500"/>
                        <a:t>Outcome renal compuesto: Disminución sostenida &gt;= 50% VFG basal o declinación sostenida VFG &lt; 15 ml/min o inicio de diálisis o trasplante renal</a:t>
                      </a:r>
                      <a:endParaRPr sz="1600"/>
                    </a:p>
                  </a:txBody>
                  <a:tcPr marT="91425" marB="91425" marR="91425" marL="91425"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7"/>
          <p:cNvSpPr txBox="1"/>
          <p:nvPr>
            <p:ph type="title"/>
          </p:nvPr>
        </p:nvSpPr>
        <p:spPr>
          <a:xfrm>
            <a:off x="286350" y="1532875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Validez interna y externa</a:t>
            </a:r>
            <a:endParaRPr/>
          </a:p>
        </p:txBody>
      </p:sp>
      <p:pic>
        <p:nvPicPr>
          <p:cNvPr id="239" name="Google Shape;23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7025" y="2571750"/>
            <a:ext cx="2363826" cy="2363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8"/>
          <p:cNvSpPr txBox="1"/>
          <p:nvPr>
            <p:ph type="title"/>
          </p:nvPr>
        </p:nvSpPr>
        <p:spPr>
          <a:xfrm>
            <a:off x="311700" y="814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Validez interna: ¿Son válidos los resultados del estudio?</a:t>
            </a:r>
            <a:endParaRPr/>
          </a:p>
        </p:txBody>
      </p:sp>
      <p:sp>
        <p:nvSpPr>
          <p:cNvPr id="245" name="Google Shape;245;p38"/>
          <p:cNvSpPr txBox="1"/>
          <p:nvPr>
            <p:ph idx="1" type="body"/>
          </p:nvPr>
        </p:nvSpPr>
        <p:spPr>
          <a:xfrm>
            <a:off x="205300" y="720725"/>
            <a:ext cx="8725800" cy="448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AutoNum type="arabicPeriod"/>
            </a:pPr>
            <a:r>
              <a:rPr b="1" lang="en">
                <a:solidFill>
                  <a:srgbClr val="073763"/>
                </a:solidFill>
              </a:rPr>
              <a:t>¿Para qué sirve?</a:t>
            </a:r>
            <a:endParaRPr b="1">
              <a:solidFill>
                <a:srgbClr val="073763"/>
              </a:solidFill>
            </a:endParaRPr>
          </a:p>
          <a:p>
            <a:pPr indent="-342900" lvl="1" marL="9144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Valorar d</a:t>
            </a:r>
            <a:r>
              <a:rPr lang="en" sz="1800"/>
              <a:t>esenlaces (</a:t>
            </a:r>
            <a:r>
              <a:rPr i="1" lang="en" sz="1800"/>
              <a:t>outcomes</a:t>
            </a:r>
            <a:r>
              <a:rPr lang="en" sz="1800"/>
              <a:t>) primarios y secundarios descritos. </a:t>
            </a:r>
            <a:br>
              <a:rPr lang="en" sz="1800"/>
            </a:br>
            <a:r>
              <a:rPr lang="en" sz="1800"/>
              <a:t>- Evaluar utilidad terapéutica de finerenona en pacientes con ICFE≥40%.</a:t>
            </a:r>
            <a:endParaRPr sz="1800"/>
          </a:p>
          <a:p>
            <a:pPr indent="-342900" lvl="0" marL="4572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AutoNum type="arabicPeriod"/>
            </a:pPr>
            <a:r>
              <a:rPr b="1" lang="en">
                <a:solidFill>
                  <a:srgbClr val="073763"/>
                </a:solidFill>
              </a:rPr>
              <a:t>¿Se ha comparado con otro estudio?</a:t>
            </a:r>
            <a:endParaRPr b="1">
              <a:solidFill>
                <a:srgbClr val="073763"/>
              </a:solidFill>
            </a:endParaRPr>
          </a:p>
          <a:p>
            <a:pPr indent="-342900" lvl="1" marL="9144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Comparación con estudio en torno a uso de antagonista mineralocorticoide esteroideo (espironolactona) para manejo de ICFEp </a:t>
            </a:r>
            <a:r>
              <a:rPr b="1" lang="en" sz="1800"/>
              <a:t>(TOPCAT trial).</a:t>
            </a:r>
            <a:endParaRPr b="1" sz="1800"/>
          </a:p>
          <a:p>
            <a:pPr indent="-342900" lvl="0" marL="4572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AutoNum type="arabicPeriod"/>
            </a:pPr>
            <a:r>
              <a:rPr b="1" lang="en">
                <a:solidFill>
                  <a:srgbClr val="073763"/>
                </a:solidFill>
              </a:rPr>
              <a:t>¿Incluye un espectro adecuado de participantes?</a:t>
            </a:r>
            <a:endParaRPr b="1">
              <a:solidFill>
                <a:srgbClr val="073763"/>
              </a:solidFill>
            </a:endParaRPr>
          </a:p>
          <a:p>
            <a:pPr indent="-342900" lvl="1" marL="9144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N° de participantes significativo, aleatorización y variables similares.</a:t>
            </a:r>
            <a:endParaRPr sz="1800"/>
          </a:p>
          <a:p>
            <a:pPr indent="-342900" lvl="1" marL="9144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Sexo de distribución similar, discreto predominio de sexo masculino. </a:t>
            </a:r>
            <a:endParaRPr sz="1800"/>
          </a:p>
          <a:p>
            <a:pPr indent="-342900" lvl="1" marL="9144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Diferentes orígenes étnico-raciales; baja proporción de raza negra.</a:t>
            </a:r>
            <a:endParaRPr sz="1800"/>
          </a:p>
          <a:p>
            <a:pPr indent="-342900" lvl="1" marL="9144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Exclusión de perfiles clínicos relevantes (ej.: amiloidosis, hipertensión arterial no controlada, etc).</a:t>
            </a:r>
            <a:endParaRPr sz="1800"/>
          </a:p>
          <a:p>
            <a:pPr indent="-342900" lvl="0" marL="4572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AutoNum type="arabicPeriod"/>
            </a:pPr>
            <a:r>
              <a:rPr b="1" lang="en">
                <a:solidFill>
                  <a:srgbClr val="073763"/>
                </a:solidFill>
              </a:rPr>
              <a:t>Aleatorización:</a:t>
            </a:r>
            <a:endParaRPr b="1">
              <a:solidFill>
                <a:srgbClr val="073763"/>
              </a:solidFill>
            </a:endParaRPr>
          </a:p>
          <a:p>
            <a:pPr indent="-342900" lvl="0" marL="4572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Sí, </a:t>
            </a:r>
            <a:r>
              <a:rPr lang="en"/>
              <a:t>grupos similares, con variables distribuidas en razón 1:1.</a:t>
            </a:r>
            <a:br>
              <a:rPr lang="en"/>
            </a:br>
            <a:r>
              <a:rPr lang="en"/>
              <a:t>Realizada por </a:t>
            </a:r>
            <a:r>
              <a:rPr lang="en"/>
              <a:t>comité</a:t>
            </a:r>
            <a:r>
              <a:rPr lang="en"/>
              <a:t> externo independiente.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9"/>
          <p:cNvSpPr txBox="1"/>
          <p:nvPr>
            <p:ph idx="1" type="body"/>
          </p:nvPr>
        </p:nvSpPr>
        <p:spPr>
          <a:xfrm>
            <a:off x="234800" y="341600"/>
            <a:ext cx="8597400" cy="38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AutoNum type="arabicPeriod" startAt="5"/>
            </a:pPr>
            <a:r>
              <a:rPr b="1" lang="en">
                <a:solidFill>
                  <a:srgbClr val="073763"/>
                </a:solidFill>
              </a:rPr>
              <a:t>Sesgo </a:t>
            </a:r>
            <a:r>
              <a:rPr b="1" lang="en">
                <a:solidFill>
                  <a:srgbClr val="073763"/>
                </a:solidFill>
              </a:rPr>
              <a:t>de </a:t>
            </a:r>
            <a:r>
              <a:rPr b="1" lang="en">
                <a:solidFill>
                  <a:srgbClr val="073763"/>
                </a:solidFill>
              </a:rPr>
              <a:t>expectativa</a:t>
            </a:r>
            <a:endParaRPr b="1">
              <a:solidFill>
                <a:srgbClr val="073763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Randomizado, doble ciego.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AutoNum type="arabicPeriod" startAt="5"/>
            </a:pPr>
            <a:r>
              <a:rPr b="1" lang="en">
                <a:solidFill>
                  <a:srgbClr val="073763"/>
                </a:solidFill>
              </a:rPr>
              <a:t>Sesgo del examinador</a:t>
            </a:r>
            <a:endParaRPr b="1">
              <a:solidFill>
                <a:srgbClr val="073763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Randomizado, doble ciego.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AutoNum type="arabicPeriod" startAt="5"/>
            </a:pPr>
            <a:r>
              <a:rPr b="1" lang="en">
                <a:solidFill>
                  <a:srgbClr val="073763"/>
                </a:solidFill>
              </a:rPr>
              <a:t>Sesgo de desgaste</a:t>
            </a:r>
            <a:endParaRPr b="1">
              <a:solidFill>
                <a:srgbClr val="073763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Pérdida balanceada &lt;10%.</a:t>
            </a:r>
            <a:endParaRPr b="1" sz="1800">
              <a:solidFill>
                <a:schemeClr val="accent5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AutoNum type="arabicPeriod" startAt="5"/>
            </a:pPr>
            <a:r>
              <a:rPr b="1" lang="en">
                <a:solidFill>
                  <a:srgbClr val="073763"/>
                </a:solidFill>
              </a:rPr>
              <a:t>Sesgo de seguimiento</a:t>
            </a:r>
            <a:endParaRPr b="1">
              <a:solidFill>
                <a:srgbClr val="073763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Intención de tratar.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AutoNum type="arabicPeriod" startAt="5"/>
            </a:pPr>
            <a:r>
              <a:rPr b="1" lang="en">
                <a:solidFill>
                  <a:srgbClr val="073763"/>
                </a:solidFill>
              </a:rPr>
              <a:t>Sesgo </a:t>
            </a:r>
            <a:r>
              <a:rPr b="1" lang="en">
                <a:solidFill>
                  <a:srgbClr val="073763"/>
                </a:solidFill>
              </a:rPr>
              <a:t>presupuestario</a:t>
            </a:r>
            <a:endParaRPr b="1">
              <a:solidFill>
                <a:srgbClr val="073763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Financiado por </a:t>
            </a:r>
            <a:r>
              <a:rPr b="1" lang="en" sz="1800"/>
              <a:t>Bayer.</a:t>
            </a:r>
            <a:endParaRPr b="1" sz="1800"/>
          </a:p>
        </p:txBody>
      </p:sp>
      <p:sp>
        <p:nvSpPr>
          <p:cNvPr id="251" name="Google Shape;251;p39"/>
          <p:cNvSpPr txBox="1"/>
          <p:nvPr/>
        </p:nvSpPr>
        <p:spPr>
          <a:xfrm>
            <a:off x="234800" y="4234050"/>
            <a:ext cx="8597400" cy="7074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Validez interna aceptable:</a:t>
            </a: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Diseño aleatorizado, análisis por intención de tratar y control de sesgos importantes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2" name="Google Shape;25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0525" y="1330275"/>
            <a:ext cx="2952675" cy="163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Validez externa: Extrapolación a la población</a:t>
            </a:r>
            <a:endParaRPr/>
          </a:p>
        </p:txBody>
      </p:sp>
      <p:sp>
        <p:nvSpPr>
          <p:cNvPr id="258" name="Google Shape;258;p40"/>
          <p:cNvSpPr txBox="1"/>
          <p:nvPr>
            <p:ph idx="1" type="body"/>
          </p:nvPr>
        </p:nvSpPr>
        <p:spPr>
          <a:xfrm>
            <a:off x="215900" y="1266325"/>
            <a:ext cx="8616300" cy="25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" sz="1600"/>
              <a:t>Componentes que brindan validez externa: </a:t>
            </a:r>
            <a:r>
              <a:rPr lang="en" sz="1600"/>
              <a:t>Similar representación de hombres y mujeres, tramos etáreos acordes a la prevalencia de insuficiencia cardíaca y representación principalmente enfocada en población europea. 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" sz="1600"/>
              <a:t>Componentes que restan validez externa: </a:t>
            </a:r>
            <a:r>
              <a:rPr lang="en" sz="1600"/>
              <a:t>Escasa representación de mujeres. Baja presencia de población negra y latinoamericana.</a:t>
            </a:r>
            <a:endParaRPr sz="1600"/>
          </a:p>
        </p:txBody>
      </p:sp>
      <p:pic>
        <p:nvPicPr>
          <p:cNvPr id="259" name="Google Shape;25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775" y="3284475"/>
            <a:ext cx="8350550" cy="13080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60" name="Google Shape;260;p40"/>
          <p:cNvSpPr/>
          <p:nvPr/>
        </p:nvSpPr>
        <p:spPr>
          <a:xfrm>
            <a:off x="348775" y="3518200"/>
            <a:ext cx="8350500" cy="635100"/>
          </a:xfrm>
          <a:prstGeom prst="rect">
            <a:avLst/>
          </a:prstGeom>
          <a:solidFill>
            <a:srgbClr val="F4CCCC">
              <a:alpha val="33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Resultados </a:t>
            </a:r>
            <a:endParaRPr/>
          </a:p>
        </p:txBody>
      </p:sp>
      <p:pic>
        <p:nvPicPr>
          <p:cNvPr id="266" name="Google Shape;266;p41"/>
          <p:cNvPicPr preferRelativeResize="0"/>
          <p:nvPr/>
        </p:nvPicPr>
        <p:blipFill rotWithShape="1">
          <a:blip r:embed="rId3">
            <a:alphaModFix/>
          </a:blip>
          <a:srcRect b="51342" l="0" r="0" t="0"/>
          <a:stretch/>
        </p:blipFill>
        <p:spPr>
          <a:xfrm>
            <a:off x="2297625" y="445025"/>
            <a:ext cx="6846375" cy="381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1"/>
          <p:cNvSpPr/>
          <p:nvPr/>
        </p:nvSpPr>
        <p:spPr>
          <a:xfrm>
            <a:off x="7551650" y="1041525"/>
            <a:ext cx="1280700" cy="3282900"/>
          </a:xfrm>
          <a:prstGeom prst="rect">
            <a:avLst/>
          </a:prstGeom>
          <a:solidFill>
            <a:srgbClr val="F4CCCC">
              <a:alpha val="15090"/>
            </a:srgbClr>
          </a:solidFill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8" name="Google Shape;268;p41"/>
          <p:cNvSpPr/>
          <p:nvPr/>
        </p:nvSpPr>
        <p:spPr>
          <a:xfrm>
            <a:off x="7671650" y="3996775"/>
            <a:ext cx="1040700" cy="267300"/>
          </a:xfrm>
          <a:prstGeom prst="rect">
            <a:avLst/>
          </a:prstGeom>
          <a:solidFill>
            <a:srgbClr val="F4CCCC">
              <a:alpha val="33960"/>
            </a:srgbClr>
          </a:solidFill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Resultados </a:t>
            </a:r>
            <a:endParaRPr/>
          </a:p>
        </p:txBody>
      </p:sp>
      <p:pic>
        <p:nvPicPr>
          <p:cNvPr id="274" name="Google Shape;274;p42"/>
          <p:cNvPicPr preferRelativeResize="0"/>
          <p:nvPr/>
        </p:nvPicPr>
        <p:blipFill rotWithShape="1">
          <a:blip r:embed="rId3">
            <a:alphaModFix/>
          </a:blip>
          <a:srcRect b="0" l="0" r="0" t="48226"/>
          <a:stretch/>
        </p:blipFill>
        <p:spPr>
          <a:xfrm>
            <a:off x="2840500" y="1266325"/>
            <a:ext cx="5920874" cy="3514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2"/>
          <p:cNvPicPr preferRelativeResize="0"/>
          <p:nvPr/>
        </p:nvPicPr>
        <p:blipFill rotWithShape="1">
          <a:blip r:embed="rId3">
            <a:alphaModFix/>
          </a:blip>
          <a:srcRect b="87871" l="0" r="-2490" t="0"/>
          <a:stretch/>
        </p:blipFill>
        <p:spPr>
          <a:xfrm>
            <a:off x="2840500" y="445025"/>
            <a:ext cx="6065900" cy="821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Resultados </a:t>
            </a:r>
            <a:endParaRPr/>
          </a:p>
        </p:txBody>
      </p:sp>
      <p:pic>
        <p:nvPicPr>
          <p:cNvPr id="281" name="Google Shape;28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2900" y="139025"/>
            <a:ext cx="5394276" cy="460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4"/>
          <p:cNvSpPr txBox="1"/>
          <p:nvPr>
            <p:ph type="title"/>
          </p:nvPr>
        </p:nvSpPr>
        <p:spPr>
          <a:xfrm>
            <a:off x="311700" y="445025"/>
            <a:ext cx="37539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Resultados </a:t>
            </a:r>
            <a:endParaRPr/>
          </a:p>
        </p:txBody>
      </p:sp>
      <p:sp>
        <p:nvSpPr>
          <p:cNvPr id="287" name="Google Shape;287;p44"/>
          <p:cNvSpPr txBox="1"/>
          <p:nvPr>
            <p:ph idx="1" type="body"/>
          </p:nvPr>
        </p:nvSpPr>
        <p:spPr>
          <a:xfrm>
            <a:off x="311700" y="1362325"/>
            <a:ext cx="8520600" cy="36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600"/>
              <a:t>An</a:t>
            </a:r>
            <a:r>
              <a:rPr b="1" lang="en" sz="5600"/>
              <a:t>álisis de datos:</a:t>
            </a:r>
            <a:endParaRPr b="1" sz="5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600" u="sng"/>
              <a:t>Resultados primarios</a:t>
            </a:r>
            <a:r>
              <a:rPr lang="en" sz="5600"/>
              <a:t>: </a:t>
            </a:r>
            <a:r>
              <a:rPr i="1" lang="en" sz="5600"/>
              <a:t>Outcome</a:t>
            </a:r>
            <a:r>
              <a:rPr lang="en" sz="5600"/>
              <a:t> compuesto con significado estadístico en base a uno de sus componentes. </a:t>
            </a:r>
            <a:endParaRPr sz="5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600" u="sng"/>
              <a:t>Resultados secundarios</a:t>
            </a:r>
            <a:r>
              <a:rPr lang="en" sz="5600"/>
              <a:t>:</a:t>
            </a:r>
            <a:endParaRPr sz="5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600"/>
              <a:t>Se probaron en orden jerárquico de la siguiente manera: </a:t>
            </a:r>
            <a:endParaRPr sz="56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5600"/>
              <a:t>Empeoramiento total de los eventos de insuficiencia cardíaca</a:t>
            </a:r>
            <a:endParaRPr sz="56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5600"/>
              <a:t>Cambio en la puntuación total de síntomas en score KCCQ</a:t>
            </a:r>
            <a:endParaRPr sz="56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5600"/>
              <a:t>Mejora en la clase funcional de NYHA</a:t>
            </a:r>
            <a:endParaRPr sz="56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5600"/>
              <a:t>Resultado compuesto renal. </a:t>
            </a:r>
            <a:endParaRPr sz="5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600"/>
              <a:t>Se realizaron dos análisis intermedios, uno para la futilidad y el otro para la eficacia. </a:t>
            </a:r>
            <a:endParaRPr sz="5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600"/>
              <a:t>Después de ambos análisis intermedios, el comité de monitoreo de datos y seguridad recomendó que el ensayo no cambiara. </a:t>
            </a:r>
            <a:endParaRPr sz="5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88" name="Google Shape;28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9350" y="162350"/>
            <a:ext cx="2429350" cy="142455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4"/>
          <p:cNvSpPr/>
          <p:nvPr/>
        </p:nvSpPr>
        <p:spPr>
          <a:xfrm>
            <a:off x="5958450" y="731541"/>
            <a:ext cx="660900" cy="286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C78D8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8" cy="4484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5"/>
          <p:cNvSpPr txBox="1"/>
          <p:nvPr>
            <p:ph type="title"/>
          </p:nvPr>
        </p:nvSpPr>
        <p:spPr>
          <a:xfrm>
            <a:off x="320050" y="162975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Aplicación clínica, conclusión y discusión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6"/>
          <p:cNvSpPr txBox="1"/>
          <p:nvPr>
            <p:ph type="title"/>
          </p:nvPr>
        </p:nvSpPr>
        <p:spPr>
          <a:xfrm>
            <a:off x="2656250" y="373250"/>
            <a:ext cx="51828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APLICACIÓN CLÍNICA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46"/>
          <p:cNvSpPr txBox="1"/>
          <p:nvPr/>
        </p:nvSpPr>
        <p:spPr>
          <a:xfrm>
            <a:off x="375500" y="1695175"/>
            <a:ext cx="8520600" cy="1861500"/>
          </a:xfrm>
          <a:prstGeom prst="rect">
            <a:avLst/>
          </a:prstGeom>
          <a:noFill/>
          <a:ln cap="flat" cmpd="sng" w="28575">
            <a:solidFill>
              <a:srgbClr val="FCE5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Open Sans"/>
                <a:ea typeface="Open Sans"/>
                <a:cs typeface="Open Sans"/>
                <a:sym typeface="Open Sans"/>
              </a:rPr>
              <a:t>Estudio relevante, ya que la prevalencia de ICFEC + ICFLR es del 50% y hasta el momento las terapias estaban enfocadas en ICFER, por lo tanto junto con los iSGLT2 son las alternativas que tenemos para mejorar outcomes importantes en estos pacientes. </a:t>
            </a:r>
            <a:endParaRPr b="1" sz="1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DISCUSION</a:t>
            </a:r>
            <a:endParaRPr/>
          </a:p>
        </p:txBody>
      </p:sp>
      <p:sp>
        <p:nvSpPr>
          <p:cNvPr id="306" name="Google Shape;306;p4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Outcome</a:t>
            </a:r>
            <a:r>
              <a:rPr lang="en"/>
              <a:t> primario fue menor en los 17 subgrupos de Finerenona, por lo tanto el efecto </a:t>
            </a:r>
            <a:r>
              <a:rPr lang="en"/>
              <a:t>sería</a:t>
            </a:r>
            <a:r>
              <a:rPr lang="en"/>
              <a:t> independiente de edad, sexo, raza, tiempo de evolucion, comorbilidades y medicacion, incluyendo uso de iSGLT2.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Finererona tiene un perfil de riesgo mejorado en </a:t>
            </a:r>
            <a:r>
              <a:rPr lang="en"/>
              <a:t>comparación</a:t>
            </a:r>
            <a:r>
              <a:rPr lang="en"/>
              <a:t> con otros MRAs por lo que </a:t>
            </a:r>
            <a:r>
              <a:rPr lang="en"/>
              <a:t>podría</a:t>
            </a:r>
            <a:r>
              <a:rPr lang="en"/>
              <a:t> ser una </a:t>
            </a:r>
            <a:r>
              <a:rPr lang="en"/>
              <a:t>opción</a:t>
            </a:r>
            <a:r>
              <a:rPr lang="en"/>
              <a:t> prometedora para el tratamiento de la IC con FE preservada y ligeramente reducida. A</a:t>
            </a:r>
            <a:r>
              <a:rPr lang="en"/>
              <a:t>ún así </a:t>
            </a:r>
            <a:r>
              <a:rPr lang="en"/>
              <a:t>mostró</a:t>
            </a:r>
            <a:r>
              <a:rPr lang="en"/>
              <a:t> mayor riesgo de hiperkalemia y aumento de creatinina que placebo.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Estudio europeo que como tantos otros tiene limitaciones en </a:t>
            </a:r>
            <a:r>
              <a:rPr lang="en"/>
              <a:t>términos</a:t>
            </a:r>
            <a:r>
              <a:rPr lang="en"/>
              <a:t> de “</a:t>
            </a:r>
            <a:r>
              <a:rPr lang="en"/>
              <a:t>Característica</a:t>
            </a:r>
            <a:r>
              <a:rPr lang="en"/>
              <a:t>: Raza”, contando con un N del 1.3% para esta poblaci</a:t>
            </a:r>
            <a:r>
              <a:rPr lang="en"/>
              <a:t>ón.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El estudio no logra determinar beneficios similares con otros MRAs. Faltan ensayos comparativos (Finererona v/s Espironolactona - Finerenona v/s Esplerenona).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El estudio no logra demostrar que la Finererona de lugar a un menor riesgo de outcomes compuestos renales.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8"/>
          <p:cNvSpPr txBox="1"/>
          <p:nvPr>
            <p:ph type="title"/>
          </p:nvPr>
        </p:nvSpPr>
        <p:spPr>
          <a:xfrm>
            <a:off x="311700" y="3252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r>
              <a:rPr lang="en"/>
              <a:t>ONCLUSIÓN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48"/>
          <p:cNvSpPr txBox="1"/>
          <p:nvPr/>
        </p:nvSpPr>
        <p:spPr>
          <a:xfrm>
            <a:off x="311700" y="1679200"/>
            <a:ext cx="8520600" cy="2408400"/>
          </a:xfrm>
          <a:prstGeom prst="rect">
            <a:avLst/>
          </a:prstGeom>
          <a:noFill/>
          <a:ln cap="flat" cmpd="sng" w="28575">
            <a:solidFill>
              <a:srgbClr val="FCE5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Open Sans"/>
                <a:ea typeface="Open Sans"/>
                <a:cs typeface="Open Sans"/>
                <a:sym typeface="Open Sans"/>
              </a:rPr>
              <a:t>En pacientes con insuficiencia cardíaca y fracción de eyección ligeramente reducida o conservada, la finerenona resultó en una tasa significativamente menor de una combinación de empeoramiento total de eventos de insuficiencia cardíaca y muerte por causas cardiovasculares, en </a:t>
            </a:r>
            <a:r>
              <a:rPr b="1" lang="en" sz="1900">
                <a:latin typeface="Open Sans"/>
                <a:ea typeface="Open Sans"/>
                <a:cs typeface="Open Sans"/>
                <a:sym typeface="Open Sans"/>
              </a:rPr>
              <a:t>comparación</a:t>
            </a:r>
            <a:r>
              <a:rPr b="1" lang="en" sz="1900">
                <a:latin typeface="Open Sans"/>
                <a:ea typeface="Open Sans"/>
                <a:cs typeface="Open Sans"/>
                <a:sym typeface="Open Sans"/>
              </a:rPr>
              <a:t> con el placebo. Ademas, se asoció con un mejor estado de salud reportado por los paciente.</a:t>
            </a:r>
            <a:endParaRPr b="1" sz="1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/>
          <p:nvPr>
            <p:ph type="title"/>
          </p:nvPr>
        </p:nvSpPr>
        <p:spPr>
          <a:xfrm>
            <a:off x="278300" y="15277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INTRODUCCIÓN </a:t>
            </a:r>
            <a:endParaRPr/>
          </a:p>
        </p:txBody>
      </p:sp>
      <p:sp>
        <p:nvSpPr>
          <p:cNvPr id="131" name="Google Shape;131;p28"/>
          <p:cNvSpPr txBox="1"/>
          <p:nvPr>
            <p:ph idx="1" type="body"/>
          </p:nvPr>
        </p:nvSpPr>
        <p:spPr>
          <a:xfrm>
            <a:off x="116000" y="152775"/>
            <a:ext cx="8845200" cy="491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just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rtl="0" algn="just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Antagonistas de receptores de mineralocorticoides esteroidales (ej espironolactona) reducen la morbilidad y la mortalidad entre pacientes con insuficiencia cardíaca y fracción de eyección reducida, pero </a:t>
            </a:r>
            <a:r>
              <a:rPr b="1" lang="en" sz="1500"/>
              <a:t>no se ha establecido su eficacia en aquellos con</a:t>
            </a:r>
            <a:r>
              <a:rPr lang="en" sz="1500"/>
              <a:t> </a:t>
            </a:r>
            <a:r>
              <a:rPr b="1" lang="en" sz="1500"/>
              <a:t>insuficiencia cardíaca y fracción de eyección levemente reducida o conservada. </a:t>
            </a:r>
            <a:endParaRPr b="1" sz="1500"/>
          </a:p>
          <a:p>
            <a:pPr indent="-323850" lvl="0" marL="457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Finerenona es un antagonista de receptor mineralocorticoide no esteroidal. Ventajas versus espironolactona: </a:t>
            </a:r>
            <a:r>
              <a:rPr lang="en" sz="1500"/>
              <a:t>mas selectivo, vida media mas corta, no suele asociarse a ginecomastia, menos riesgo de hiperkalemia</a:t>
            </a:r>
            <a:br>
              <a:rPr lang="en" sz="1500"/>
            </a:br>
            <a:endParaRPr sz="1500"/>
          </a:p>
          <a:p>
            <a:pPr indent="-323850" lvl="0" marL="457200" marR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500"/>
              <a:buChar char="●"/>
            </a:pPr>
            <a:r>
              <a:rPr b="1" lang="en" sz="1500">
                <a:solidFill>
                  <a:srgbClr val="6AA84F"/>
                </a:solidFill>
              </a:rPr>
              <a:t>Trabajos previos/evidencia: </a:t>
            </a:r>
            <a:endParaRPr b="1" sz="1500">
              <a:solidFill>
                <a:srgbClr val="6AA84F"/>
              </a:solidFill>
            </a:endParaRPr>
          </a:p>
          <a:p>
            <a:pPr indent="-323850" lvl="1" marL="914400" marR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Estudio TOPCAT (Tratamiento de la insuficiencia cardíaca con función cardíaca preservada con espironolactona) </a:t>
            </a:r>
            <a:r>
              <a:rPr lang="en" sz="1500"/>
              <a:t>sugirió un beneficio potencial.</a:t>
            </a:r>
            <a:endParaRPr sz="1500"/>
          </a:p>
          <a:p>
            <a:pPr indent="-323850" lvl="1" marL="914400" marR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En pacientes con ERC y DM2, la finerenona redujo el riesgo de progresión de la enfermedad renal y eventos cardiovasculares, incluida la hospitalización por insuficiencia cardíaca→ Efecto de la finerenona sobre los resultados de la enfermedad renal crónica en la diabetes tipo 2 (N Engl J Med 2020) y  Eventos cardiovasculares con finerenona en enfermedad renal y diabetes tipo 2 (N Engl J Med 2021)</a:t>
            </a:r>
            <a:endParaRPr sz="1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Objetivo </a:t>
            </a:r>
            <a:endParaRPr/>
          </a:p>
        </p:txBody>
      </p:sp>
      <p:sp>
        <p:nvSpPr>
          <p:cNvPr id="137" name="Google Shape;137;p2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El ensayo Finerenone para investigar la eficacia y seguridad superior al placebo en pacientes con insuficiencia cardíaca (FINEARTS-HF) se diseñó para probar la hipótesis de que la </a:t>
            </a:r>
            <a:r>
              <a:rPr b="1" lang="en"/>
              <a:t>finerenona, además del tratamiento habitual, reduciría la tasa de episodios de insuficiencia cardíaca y de muerte por causas cardiovasculares</a:t>
            </a:r>
            <a:r>
              <a:rPr lang="en"/>
              <a:t> entre pacientes con insuficiencia cardíaca y fracción de eyección ligeramente </a:t>
            </a:r>
            <a:r>
              <a:rPr b="1" lang="en"/>
              <a:t>reducida o conservada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0"/>
          <p:cNvSpPr txBox="1"/>
          <p:nvPr>
            <p:ph type="title"/>
          </p:nvPr>
        </p:nvSpPr>
        <p:spPr>
          <a:xfrm>
            <a:off x="87150" y="841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METODOLOGÍA</a:t>
            </a:r>
            <a:endParaRPr/>
          </a:p>
        </p:txBody>
      </p:sp>
      <p:sp>
        <p:nvSpPr>
          <p:cNvPr id="143" name="Google Shape;143;p30"/>
          <p:cNvSpPr txBox="1"/>
          <p:nvPr>
            <p:ph idx="1" type="body"/>
          </p:nvPr>
        </p:nvSpPr>
        <p:spPr>
          <a:xfrm>
            <a:off x="311700" y="791525"/>
            <a:ext cx="8520600" cy="42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Diseño del estudio: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just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Ensayo </a:t>
            </a:r>
            <a:r>
              <a:rPr lang="en"/>
              <a:t>multicéntrico</a:t>
            </a:r>
            <a:r>
              <a:rPr lang="en"/>
              <a:t>, aleatorizado, doble ciego, controlado con placebo. </a:t>
            </a:r>
            <a:endParaRPr/>
          </a:p>
          <a:p>
            <a:pPr indent="-317500" lvl="1" marL="914400" rtl="0" algn="just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6,001 pacientes</a:t>
            </a:r>
            <a:endParaRPr/>
          </a:p>
          <a:p>
            <a:pPr indent="-317500" lvl="2" marL="1371600" rtl="0" algn="just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Finerenona 	(n= 3003)</a:t>
            </a:r>
            <a:endParaRPr/>
          </a:p>
          <a:p>
            <a:pPr indent="-317500" lvl="2" marL="1371600" rtl="0" algn="just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Placebo 		(n= 2998)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Aleatorización</a:t>
            </a:r>
            <a:r>
              <a:rPr lang="en"/>
              <a:t>: 		Relación 1:1 para recibir finerenona o placebo.</a:t>
            </a:r>
            <a:endParaRPr/>
          </a:p>
          <a:p>
            <a:pPr indent="-317500" lvl="1" marL="914400" rtl="0" algn="just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Ámbito</a:t>
            </a:r>
            <a:r>
              <a:rPr lang="en"/>
              <a:t>: 			654 centros en 37 países.</a:t>
            </a:r>
            <a:endParaRPr/>
          </a:p>
          <a:p>
            <a:pPr indent="-317500" lvl="1" marL="914400" rtl="0" algn="just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inscripción</a:t>
            </a:r>
            <a:r>
              <a:rPr lang="en"/>
              <a:t>: 		De 14 septiembre de 2020 hasta 10 enero de 2023.</a:t>
            </a:r>
            <a:endParaRPr/>
          </a:p>
          <a:p>
            <a:pPr indent="-317500" lvl="1" marL="914400" rtl="0" algn="just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Seguimiento</a:t>
            </a:r>
            <a:r>
              <a:rPr lang="en"/>
              <a:t>: 		Mediana de 32 meses.</a:t>
            </a:r>
            <a:endParaRPr/>
          </a:p>
          <a:p>
            <a:pPr indent="-317500" lvl="1" marL="914400" rtl="0" algn="just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Analisis</a:t>
            </a:r>
            <a:r>
              <a:rPr lang="en"/>
              <a:t>: 			</a:t>
            </a:r>
            <a:r>
              <a:rPr lang="en"/>
              <a:t>Intención</a:t>
            </a:r>
            <a:r>
              <a:rPr lang="en"/>
              <a:t> de tratar (IT)</a:t>
            </a:r>
            <a:br>
              <a:rPr lang="en"/>
            </a:br>
            <a:endParaRPr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Resultados primarios: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Outcome compuesto:</a:t>
            </a:r>
            <a:r>
              <a:rPr lang="en"/>
              <a:t> </a:t>
            </a:r>
            <a:r>
              <a:rPr lang="en"/>
              <a:t>eventos </a:t>
            </a:r>
            <a:r>
              <a:rPr lang="en"/>
              <a:t>totales del </a:t>
            </a:r>
            <a:r>
              <a:rPr lang="en"/>
              <a:t>empeoramiento</a:t>
            </a:r>
            <a:r>
              <a:rPr lang="en"/>
              <a:t> insuficiencia cardíaca.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just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Muerte por causas cardiovasculares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31"/>
          <p:cNvGrpSpPr/>
          <p:nvPr/>
        </p:nvGrpSpPr>
        <p:grpSpPr>
          <a:xfrm>
            <a:off x="2361827" y="3262764"/>
            <a:ext cx="6676507" cy="723101"/>
            <a:chOff x="1593000" y="2322568"/>
            <a:chExt cx="5957975" cy="643500"/>
          </a:xfrm>
        </p:grpSpPr>
        <p:sp>
          <p:nvSpPr>
            <p:cNvPr id="149" name="Google Shape;149;p31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50" name="Google Shape;150;p31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1B78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51" name="Google Shape;151;p31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1B78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52" name="Google Shape;152;p31"/>
            <p:cNvSpPr/>
            <p:nvPr/>
          </p:nvSpPr>
          <p:spPr>
            <a:xfrm>
              <a:off x="2342628" y="2399945"/>
              <a:ext cx="16323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ANÁLISIS</a:t>
              </a:r>
              <a:endParaRPr b="1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53" name="Google Shape;153;p31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1D7E75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54" name="Google Shape;154;p31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1F88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05</a:t>
              </a:r>
              <a:endParaRPr b="1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55" name="Google Shape;155;p31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F"/>
                </a:buClr>
                <a:buSzPts val="1400"/>
                <a:buFont typeface="PT Sans Narrow"/>
                <a:buChar char="●"/>
              </a:pPr>
              <a:r>
                <a:rPr b="1" lang="en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Intención de tratar </a:t>
              </a:r>
              <a:r>
                <a:rPr b="1" i="1" lang="en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(intention-to-treat)</a:t>
              </a:r>
              <a:endParaRPr b="1" i="1">
                <a:solidFill>
                  <a:srgbClr val="1B786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  <p:grpSp>
        <p:nvGrpSpPr>
          <p:cNvPr id="156" name="Google Shape;156;p31"/>
          <p:cNvGrpSpPr/>
          <p:nvPr/>
        </p:nvGrpSpPr>
        <p:grpSpPr>
          <a:xfrm>
            <a:off x="2361827" y="2774745"/>
            <a:ext cx="6676507" cy="555662"/>
            <a:chOff x="1593000" y="2322568"/>
            <a:chExt cx="5957975" cy="643500"/>
          </a:xfrm>
        </p:grpSpPr>
        <p:sp>
          <p:nvSpPr>
            <p:cNvPr id="157" name="Google Shape;157;p31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58" name="Google Shape;158;p31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1B78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59" name="Google Shape;159;p31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1B78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60" name="Google Shape;160;p31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SEGUIMIENTO </a:t>
              </a:r>
              <a:endParaRPr b="1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61" name="Google Shape;161;p31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1D7E75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62" name="Google Shape;162;p31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1F88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04</a:t>
              </a:r>
              <a:endParaRPr b="1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63" name="Google Shape;163;p31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F"/>
                </a:buClr>
                <a:buSzPts val="1400"/>
                <a:buFont typeface="PT Sans Narrow"/>
                <a:buChar char="●"/>
              </a:pPr>
              <a:r>
                <a:rPr b="1" lang="en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32 meses </a:t>
              </a:r>
              <a:r>
                <a:rPr b="1" lang="en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(mediana) </a:t>
              </a:r>
              <a:endParaRPr b="1">
                <a:solidFill>
                  <a:srgbClr val="1B786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  <p:grpSp>
        <p:nvGrpSpPr>
          <p:cNvPr id="164" name="Google Shape;164;p31"/>
          <p:cNvGrpSpPr/>
          <p:nvPr/>
        </p:nvGrpSpPr>
        <p:grpSpPr>
          <a:xfrm>
            <a:off x="2361827" y="2244246"/>
            <a:ext cx="6676507" cy="555662"/>
            <a:chOff x="1593000" y="2322568"/>
            <a:chExt cx="5957975" cy="643500"/>
          </a:xfrm>
        </p:grpSpPr>
        <p:sp>
          <p:nvSpPr>
            <p:cNvPr id="165" name="Google Shape;165;p31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66" name="Google Shape;166;p31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1B78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67" name="Google Shape;167;p31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1B78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68" name="Google Shape;168;p31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INSCRIPCIÓN </a:t>
              </a:r>
              <a:endParaRPr b="1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69" name="Google Shape;169;p31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1D7E75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70" name="Google Shape;170;p31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1F88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03</a:t>
              </a:r>
              <a:endParaRPr b="1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71" name="Google Shape;171;p31"/>
            <p:cNvSpPr/>
            <p:nvPr/>
          </p:nvSpPr>
          <p:spPr>
            <a:xfrm>
              <a:off x="4387853" y="2323751"/>
              <a:ext cx="30483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F"/>
                </a:buClr>
                <a:buSzPts val="1400"/>
                <a:buFont typeface="PT Sans Narrow"/>
                <a:buChar char="●"/>
              </a:pPr>
              <a:r>
                <a:rPr b="1" lang="en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Inicio (14/09/2020) -</a:t>
              </a:r>
              <a:r>
                <a:rPr lang="en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 Primer enrolamiento</a:t>
              </a:r>
              <a:endParaRPr>
                <a:solidFill>
                  <a:srgbClr val="1B786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F"/>
                </a:buClr>
                <a:buSzPts val="1400"/>
                <a:buFont typeface="PT Sans Narrow"/>
                <a:buChar char="●"/>
              </a:pPr>
              <a:r>
                <a:rPr b="1" lang="en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Término (10/01/2024)</a:t>
              </a:r>
              <a:r>
                <a:rPr lang="en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 - Última visita</a:t>
              </a:r>
              <a:endParaRPr>
                <a:solidFill>
                  <a:srgbClr val="1B786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  <p:grpSp>
        <p:nvGrpSpPr>
          <p:cNvPr id="172" name="Google Shape;172;p31"/>
          <p:cNvGrpSpPr/>
          <p:nvPr/>
        </p:nvGrpSpPr>
        <p:grpSpPr>
          <a:xfrm>
            <a:off x="2361923" y="1610375"/>
            <a:ext cx="6676594" cy="633847"/>
            <a:chOff x="1593000" y="2322568"/>
            <a:chExt cx="5958053" cy="643500"/>
          </a:xfrm>
        </p:grpSpPr>
        <p:sp>
          <p:nvSpPr>
            <p:cNvPr id="173" name="Google Shape;173;p31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74" name="Google Shape;174;p31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1B78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75" name="Google Shape;175;p31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1B78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76" name="Google Shape;176;p31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ÁMBITO </a:t>
              </a:r>
              <a:endParaRPr b="1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77" name="Google Shape;177;p31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1D7E75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78" name="Google Shape;178;p31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1F88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02</a:t>
              </a:r>
              <a:endParaRPr b="1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79" name="Google Shape;179;p31"/>
            <p:cNvSpPr/>
            <p:nvPr/>
          </p:nvSpPr>
          <p:spPr>
            <a:xfrm>
              <a:off x="4387853" y="2323756"/>
              <a:ext cx="3163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F"/>
                </a:buClr>
                <a:buSzPts val="1400"/>
                <a:buFont typeface="PT Sans Narrow"/>
                <a:buChar char="●"/>
              </a:pPr>
              <a:r>
                <a:rPr b="1" lang="en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654</a:t>
              </a:r>
              <a:r>
                <a:rPr b="1" lang="en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 centros </a:t>
              </a:r>
              <a:r>
                <a:rPr lang="en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(Europa, Norteamérica, Sudamérica, Asia, Oceanía)</a:t>
              </a:r>
              <a:endParaRPr>
                <a:solidFill>
                  <a:srgbClr val="1B786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  <p:grpSp>
        <p:nvGrpSpPr>
          <p:cNvPr id="180" name="Google Shape;180;p31"/>
          <p:cNvGrpSpPr/>
          <p:nvPr/>
        </p:nvGrpSpPr>
        <p:grpSpPr>
          <a:xfrm>
            <a:off x="2361826" y="140130"/>
            <a:ext cx="6676604" cy="1562944"/>
            <a:chOff x="1593000" y="2322568"/>
            <a:chExt cx="5958062" cy="684032"/>
          </a:xfrm>
        </p:grpSpPr>
        <p:sp>
          <p:nvSpPr>
            <p:cNvPr id="181" name="Google Shape;181;p31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82" name="Google Shape;182;p31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1B78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83" name="Google Shape;183;p31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1B78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84" name="Google Shape;184;p31"/>
            <p:cNvSpPr/>
            <p:nvPr/>
          </p:nvSpPr>
          <p:spPr>
            <a:xfrm>
              <a:off x="2365089" y="2416634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TIPO DE ESTUDIO </a:t>
              </a:r>
              <a:endParaRPr b="1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85" name="Google Shape;185;p31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1D7E75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86" name="Google Shape;186;p31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1F88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01</a:t>
              </a:r>
              <a:endParaRPr b="1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87" name="Google Shape;187;p31"/>
            <p:cNvSpPr/>
            <p:nvPr/>
          </p:nvSpPr>
          <p:spPr>
            <a:xfrm>
              <a:off x="4387862" y="2364300"/>
              <a:ext cx="3163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111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F"/>
                </a:buClr>
                <a:buSzPts val="1300"/>
                <a:buFont typeface="PT Sans Narrow"/>
                <a:buChar char="●"/>
              </a:pPr>
              <a:r>
                <a:rPr b="1" lang="en" sz="1300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Estudio multicentrico doble ciego randomizado (ECA)</a:t>
              </a:r>
              <a:endParaRPr b="1" sz="1300">
                <a:solidFill>
                  <a:srgbClr val="1B786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  <a:p>
              <a:pPr indent="-3111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F"/>
                </a:buClr>
                <a:buSzPts val="1300"/>
                <a:buFont typeface="PT Sans Narrow"/>
                <a:buChar char="●"/>
              </a:pPr>
              <a:r>
                <a:rPr b="1" lang="en" sz="1300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Ensayo controlado con placebo </a:t>
              </a:r>
              <a:endParaRPr b="1" sz="1300">
                <a:solidFill>
                  <a:srgbClr val="1B786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  <a:p>
              <a:pPr indent="-3111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F"/>
                </a:buClr>
                <a:buSzPts val="1300"/>
                <a:buFont typeface="PT Sans Narrow"/>
                <a:buChar char="●"/>
              </a:pPr>
              <a:r>
                <a:rPr b="1" lang="en" sz="1300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N (Total): 6001 pacientes</a:t>
              </a:r>
              <a:endParaRPr b="1" sz="1300">
                <a:solidFill>
                  <a:srgbClr val="1B786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  <a:p>
              <a:pPr indent="-311150" lvl="1" marL="914400" rtl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Open Sans"/>
                <a:buChar char="○"/>
              </a:pPr>
              <a:r>
                <a:rPr b="1" lang="en" sz="1300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Finerenona 	(n= 3003)</a:t>
              </a:r>
              <a:endParaRPr b="1" sz="1300">
                <a:solidFill>
                  <a:srgbClr val="1B786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  <a:p>
              <a:pPr indent="-311150" lvl="1" marL="914400" rtl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Open Sans"/>
                <a:buChar char="○"/>
              </a:pPr>
              <a:r>
                <a:rPr b="1" lang="en" sz="1300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Placebo 	(n= 2998)</a:t>
              </a:r>
              <a:endParaRPr b="1" sz="1300">
                <a:solidFill>
                  <a:srgbClr val="1B786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  <p:grpSp>
        <p:nvGrpSpPr>
          <p:cNvPr id="188" name="Google Shape;188;p31"/>
          <p:cNvGrpSpPr/>
          <p:nvPr/>
        </p:nvGrpSpPr>
        <p:grpSpPr>
          <a:xfrm>
            <a:off x="2361813" y="3907353"/>
            <a:ext cx="6782187" cy="1101626"/>
            <a:chOff x="1593000" y="2123538"/>
            <a:chExt cx="6052282" cy="886620"/>
          </a:xfrm>
        </p:grpSpPr>
        <p:sp>
          <p:nvSpPr>
            <p:cNvPr id="189" name="Google Shape;189;p31"/>
            <p:cNvSpPr/>
            <p:nvPr/>
          </p:nvSpPr>
          <p:spPr>
            <a:xfrm>
              <a:off x="3728385" y="2127279"/>
              <a:ext cx="3822600" cy="8388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90" name="Google Shape;190;p31"/>
            <p:cNvSpPr/>
            <p:nvPr/>
          </p:nvSpPr>
          <p:spPr>
            <a:xfrm flipH="1">
              <a:off x="2283034" y="2126370"/>
              <a:ext cx="1844400" cy="838800"/>
            </a:xfrm>
            <a:prstGeom prst="rect">
              <a:avLst/>
            </a:prstGeom>
            <a:solidFill>
              <a:srgbClr val="1B78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91" name="Google Shape;191;p31"/>
            <p:cNvSpPr/>
            <p:nvPr/>
          </p:nvSpPr>
          <p:spPr>
            <a:xfrm rot="-5400000">
              <a:off x="3402048" y="1835160"/>
              <a:ext cx="842394" cy="1419150"/>
            </a:xfrm>
            <a:prstGeom prst="flowChartOffpageConnector">
              <a:avLst/>
            </a:prstGeom>
            <a:solidFill>
              <a:srgbClr val="1B78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92" name="Google Shape;192;p31"/>
            <p:cNvSpPr/>
            <p:nvPr/>
          </p:nvSpPr>
          <p:spPr>
            <a:xfrm>
              <a:off x="2365470" y="2296782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RESULTADOS PRIMARIOS</a:t>
              </a:r>
              <a:endParaRPr b="1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93" name="Google Shape;193;p31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1D7E75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94" name="Google Shape;194;p31"/>
            <p:cNvSpPr/>
            <p:nvPr/>
          </p:nvSpPr>
          <p:spPr>
            <a:xfrm>
              <a:off x="1593011" y="2126353"/>
              <a:ext cx="690000" cy="838800"/>
            </a:xfrm>
            <a:prstGeom prst="rect">
              <a:avLst/>
            </a:prstGeom>
            <a:solidFill>
              <a:srgbClr val="1F88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06</a:t>
              </a:r>
              <a:endParaRPr b="1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95" name="Google Shape;195;p31"/>
            <p:cNvSpPr/>
            <p:nvPr/>
          </p:nvSpPr>
          <p:spPr>
            <a:xfrm flipH="1" rot="317">
              <a:off x="4388782" y="2126508"/>
              <a:ext cx="3256500" cy="8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F"/>
                </a:buClr>
                <a:buSzPts val="1400"/>
                <a:buFont typeface="PT Sans Narrow"/>
                <a:buChar char="-"/>
              </a:pPr>
              <a:r>
                <a:rPr b="1" lang="en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Eventos totales del empeoramiento de insuficiencia cardíaca</a:t>
              </a:r>
              <a:endParaRPr b="1">
                <a:solidFill>
                  <a:srgbClr val="1B786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  <a:p>
              <a:pPr indent="-2921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F"/>
                </a:buClr>
                <a:buSzPts val="1000"/>
                <a:buFont typeface="PT Sans Narrow"/>
                <a:buChar char="-"/>
              </a:pPr>
              <a:r>
                <a:rPr b="1" lang="en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Muerte por causas cardiovasculares</a:t>
              </a:r>
              <a:endParaRPr sz="1000">
                <a:solidFill>
                  <a:srgbClr val="1B786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  <p:sp>
        <p:nvSpPr>
          <p:cNvPr id="196" name="Google Shape;196;p31"/>
          <p:cNvSpPr/>
          <p:nvPr/>
        </p:nvSpPr>
        <p:spPr>
          <a:xfrm>
            <a:off x="643750" y="2022575"/>
            <a:ext cx="1497000" cy="3129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7" name="Google Shape;197;p31"/>
          <p:cNvPicPr preferRelativeResize="0"/>
          <p:nvPr/>
        </p:nvPicPr>
        <p:blipFill rotWithShape="1">
          <a:blip r:embed="rId3">
            <a:alphaModFix/>
          </a:blip>
          <a:srcRect b="2467" l="0" r="0" t="0"/>
          <a:stretch/>
        </p:blipFill>
        <p:spPr>
          <a:xfrm>
            <a:off x="76775" y="140250"/>
            <a:ext cx="2285050" cy="4596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2"/>
          <p:cNvSpPr txBox="1"/>
          <p:nvPr>
            <p:ph type="title"/>
          </p:nvPr>
        </p:nvSpPr>
        <p:spPr>
          <a:xfrm>
            <a:off x="311700" y="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Metodología</a:t>
            </a:r>
            <a:r>
              <a:rPr lang="en"/>
              <a:t>: PICO</a:t>
            </a:r>
            <a:endParaRPr/>
          </a:p>
        </p:txBody>
      </p:sp>
      <p:graphicFrame>
        <p:nvGraphicFramePr>
          <p:cNvPr id="203" name="Google Shape;203;p32"/>
          <p:cNvGraphicFramePr/>
          <p:nvPr/>
        </p:nvGraphicFramePr>
        <p:xfrm>
          <a:off x="747325" y="582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{2CACCFA6-C419-4705-BA1D-DB753A769449}</a:tableStyleId>
              </a:tblPr>
              <a:tblGrid>
                <a:gridCol w="1367975"/>
                <a:gridCol w="6281350"/>
              </a:tblGrid>
              <a:tr h="847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P</a:t>
                      </a:r>
                      <a:r>
                        <a:rPr lang="en"/>
                        <a:t>oblación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highlight>
                            <a:schemeClr val="lt1"/>
                          </a:highlight>
                        </a:rPr>
                        <a:t>Hombres y mujeres de 40 años o m</a:t>
                      </a:r>
                      <a:r>
                        <a:rPr lang="en" sz="1300">
                          <a:highlight>
                            <a:schemeClr val="lt1"/>
                          </a:highlight>
                        </a:rPr>
                        <a:t>ás con insuficiencia cardíaca sintomática, con FEVI mayor o igual 40%, con evidencia de enfermedad estructural y niveles de péptidos natriuréticos elevados</a:t>
                      </a:r>
                      <a:endParaRPr sz="1300">
                        <a:highlight>
                          <a:schemeClr val="lt1"/>
                        </a:highlight>
                      </a:endParaRPr>
                    </a:p>
                  </a:txBody>
                  <a:tcPr marT="91425" marB="91425" marR="91425" marL="91425"/>
                </a:tc>
              </a:tr>
              <a:tr h="627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/>
                        <a:t>I</a:t>
                      </a:r>
                      <a:r>
                        <a:rPr lang="en"/>
                        <a:t>ntervención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highlight>
                            <a:schemeClr val="lt1"/>
                          </a:highlight>
                        </a:rPr>
                        <a:t>Administraci</a:t>
                      </a:r>
                      <a:r>
                        <a:rPr lang="en" sz="1300">
                          <a:highlight>
                            <a:schemeClr val="lt1"/>
                          </a:highlight>
                        </a:rPr>
                        <a:t>ón Finerenona 20 - 40 mg 1 vez día (según VFG) en adición a su terapia usual </a:t>
                      </a:r>
                      <a:endParaRPr sz="1300">
                        <a:highlight>
                          <a:schemeClr val="lt1"/>
                        </a:highlight>
                      </a:endParaRPr>
                    </a:p>
                  </a:txBody>
                  <a:tcPr marT="91425" marB="91425" marR="91425" marL="91425"/>
                </a:tc>
              </a:tr>
              <a:tr h="439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/>
                        <a:t>C</a:t>
                      </a:r>
                      <a:r>
                        <a:rPr lang="en"/>
                        <a:t>omparación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highlight>
                            <a:schemeClr val="lt1"/>
                          </a:highlight>
                        </a:rPr>
                        <a:t>Administraci</a:t>
                      </a:r>
                      <a:r>
                        <a:rPr lang="en" sz="1300">
                          <a:highlight>
                            <a:schemeClr val="lt1"/>
                          </a:highlight>
                        </a:rPr>
                        <a:t>ón de Finerenona 20-40 mg comparado con placebo.</a:t>
                      </a:r>
                      <a:endParaRPr sz="1300">
                        <a:highlight>
                          <a:schemeClr val="lt1"/>
                        </a:highlight>
                      </a:endParaRPr>
                    </a:p>
                  </a:txBody>
                  <a:tcPr marT="91425" marB="91425" marR="91425" marL="91425"/>
                </a:tc>
              </a:tr>
              <a:tr h="2165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/>
                        <a:t>O</a:t>
                      </a:r>
                      <a:r>
                        <a:rPr lang="en"/>
                        <a:t>utcome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Primario:</a:t>
                      </a:r>
                      <a:r>
                        <a:rPr lang="en" sz="1300"/>
                        <a:t> </a:t>
                      </a:r>
                      <a:endParaRPr sz="1300"/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Char char="-"/>
                      </a:pPr>
                      <a:r>
                        <a:rPr lang="en" sz="1300">
                          <a:highlight>
                            <a:schemeClr val="lt1"/>
                          </a:highlight>
                        </a:rPr>
                        <a:t>Eventos totales del empeoramiento de insuficiencia cardíaca</a:t>
                      </a:r>
                      <a:r>
                        <a:rPr lang="en" sz="1300">
                          <a:highlight>
                            <a:schemeClr val="lt1"/>
                          </a:highlight>
                        </a:rPr>
                        <a:t> (primera o recurrente hospitalizaci</a:t>
                      </a:r>
                      <a:r>
                        <a:rPr lang="en" sz="1300">
                          <a:highlight>
                            <a:schemeClr val="lt1"/>
                          </a:highlight>
                        </a:rPr>
                        <a:t>ón no planificada o consultas urgencia por insuficiencia cardíaca) </a:t>
                      </a:r>
                      <a:endParaRPr sz="1300">
                        <a:highlight>
                          <a:schemeClr val="lt1"/>
                        </a:highlight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Char char="-"/>
                      </a:pPr>
                      <a:r>
                        <a:rPr lang="en" sz="1300">
                          <a:highlight>
                            <a:schemeClr val="lt1"/>
                          </a:highlight>
                        </a:rPr>
                        <a:t>Mortalidad por causa cardiovascular </a:t>
                      </a:r>
                      <a:endParaRPr sz="1300">
                        <a:highlight>
                          <a:schemeClr val="lt1"/>
                        </a:highlight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highlight>
                            <a:schemeClr val="lt1"/>
                          </a:highlight>
                        </a:rPr>
                        <a:t>Secundarios:</a:t>
                      </a:r>
                      <a:endParaRPr b="1" sz="1300">
                        <a:highlight>
                          <a:schemeClr val="lt1"/>
                        </a:highlight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Char char="-"/>
                      </a:pPr>
                      <a:r>
                        <a:rPr lang="en" sz="1300">
                          <a:highlight>
                            <a:schemeClr val="lt1"/>
                          </a:highlight>
                        </a:rPr>
                        <a:t>Cambio sintomatolog</a:t>
                      </a:r>
                      <a:r>
                        <a:rPr lang="en" sz="1300">
                          <a:highlight>
                            <a:schemeClr val="lt1"/>
                          </a:highlight>
                        </a:rPr>
                        <a:t>ía medida con Score KCCQ medida a los 6,9 y 12 meses </a:t>
                      </a:r>
                      <a:endParaRPr sz="1300">
                        <a:highlight>
                          <a:schemeClr val="lt1"/>
                        </a:highlight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Char char="-"/>
                      </a:pPr>
                      <a:r>
                        <a:rPr lang="en" sz="1300">
                          <a:highlight>
                            <a:schemeClr val="lt1"/>
                          </a:highlight>
                        </a:rPr>
                        <a:t>Mejoría en capacidad funcional medida Escala NYHA medida al mes 12 </a:t>
                      </a:r>
                      <a:endParaRPr sz="1300">
                        <a:highlight>
                          <a:schemeClr val="lt1"/>
                        </a:highlight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Char char="-"/>
                      </a:pPr>
                      <a:r>
                        <a:rPr lang="en" sz="1300">
                          <a:highlight>
                            <a:schemeClr val="lt1"/>
                          </a:highlight>
                        </a:rPr>
                        <a:t>Outcome renal compuesto: Disminución sostenida &gt;= 50% VFG basal o declinación sostenida VFG &lt; 15 ml/min o inicio de diálisis o trasplante renal)</a:t>
                      </a:r>
                      <a:endParaRPr sz="1300">
                        <a:highlight>
                          <a:schemeClr val="lt1"/>
                        </a:highlight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 txBox="1"/>
          <p:nvPr>
            <p:ph type="title"/>
          </p:nvPr>
        </p:nvSpPr>
        <p:spPr>
          <a:xfrm>
            <a:off x="311700" y="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METODOLOGIA → P </a:t>
            </a:r>
            <a:endParaRPr/>
          </a:p>
        </p:txBody>
      </p:sp>
      <p:sp>
        <p:nvSpPr>
          <p:cNvPr id="209" name="Google Shape;209;p33"/>
          <p:cNvSpPr txBox="1"/>
          <p:nvPr>
            <p:ph idx="1" type="body"/>
          </p:nvPr>
        </p:nvSpPr>
        <p:spPr>
          <a:xfrm>
            <a:off x="3905225" y="114450"/>
            <a:ext cx="4260300" cy="4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/>
              <a:t>Población</a:t>
            </a:r>
            <a:endParaRPr b="1"/>
          </a:p>
        </p:txBody>
      </p:sp>
      <p:graphicFrame>
        <p:nvGraphicFramePr>
          <p:cNvPr id="210" name="Google Shape;210;p33"/>
          <p:cNvGraphicFramePr/>
          <p:nvPr/>
        </p:nvGraphicFramePr>
        <p:xfrm>
          <a:off x="391100" y="5929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{2CACCFA6-C419-4705-BA1D-DB753A769449}</a:tableStyleId>
              </a:tblPr>
              <a:tblGrid>
                <a:gridCol w="3862725"/>
                <a:gridCol w="4657875"/>
              </a:tblGrid>
              <a:tr h="407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/>
                        <a:t>Criterios de </a:t>
                      </a:r>
                      <a:r>
                        <a:rPr b="1" lang="en" sz="1600" u="sng"/>
                        <a:t>inclusion</a:t>
                      </a:r>
                      <a:endParaRPr b="1" sz="1600" u="sng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/>
                        <a:t>Criterios de </a:t>
                      </a:r>
                      <a:r>
                        <a:rPr b="1" lang="en" sz="1500" u="sng"/>
                        <a:t>Exclusion</a:t>
                      </a:r>
                      <a:endParaRPr b="1" sz="1500" u="sng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</a:tr>
              <a:tr h="3774125">
                <a:tc>
                  <a:txBody>
                    <a:bodyPr/>
                    <a:lstStyle/>
                    <a:p>
                      <a:pPr indent="-304800" lvl="0" marL="4572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AutoNum type="arabicPeriod"/>
                      </a:pPr>
                      <a:r>
                        <a:rPr lang="en" sz="1200"/>
                        <a:t>Pacientes &gt;= 40 años </a:t>
                      </a:r>
                      <a:endParaRPr sz="1200"/>
                    </a:p>
                    <a:p>
                      <a:pPr indent="-304800" lvl="0" marL="4572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AutoNum type="arabicPeriod"/>
                      </a:pPr>
                      <a:r>
                        <a:rPr lang="en" sz="1200"/>
                        <a:t>Diagnóstico de IC NYHA II-IV </a:t>
                      </a:r>
                      <a:endParaRPr sz="1200"/>
                    </a:p>
                    <a:p>
                      <a:pPr indent="-304800" lvl="0" marL="4572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AutoNum type="arabicPeriod"/>
                      </a:pPr>
                      <a:r>
                        <a:rPr lang="en" sz="1200"/>
                        <a:t>Tratado con diuréticos en los 30 días previos a randomización </a:t>
                      </a:r>
                      <a:endParaRPr sz="1200"/>
                    </a:p>
                    <a:p>
                      <a:pPr indent="-304800" lvl="0" marL="4572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AutoNum type="arabicPeriod"/>
                      </a:pPr>
                      <a:r>
                        <a:rPr lang="en" sz="1200"/>
                        <a:t>FEVI documentada &gt;= 40% medida en cualquier modalidad, en los últimos 12 meses </a:t>
                      </a:r>
                      <a:endParaRPr sz="1200"/>
                    </a:p>
                    <a:p>
                      <a:pPr indent="-304800" lvl="0" marL="4572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AutoNum type="arabicPeriod"/>
                      </a:pPr>
                      <a:r>
                        <a:rPr lang="en" sz="1200"/>
                        <a:t>Anormalidades cardíacas estructurales basado en cualquier medida de imagen, en los últimos 12 meses.</a:t>
                      </a:r>
                      <a:endParaRPr sz="1200"/>
                    </a:p>
                    <a:p>
                      <a:pPr indent="-304800" lvl="0" marL="4572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AutoNum type="arabicPeriod"/>
                      </a:pPr>
                      <a:r>
                        <a:rPr lang="en" sz="1200"/>
                        <a:t>NT proBNP &gt;= 300 pg/ml (BNP &gt;= 100 pg/mL) en ritmo sinusal o NT proBNP &gt;= 900 pg/mL (BNP &gt;= 300 pg/mL) en pacientes FA. </a:t>
                      </a:r>
                      <a:endParaRPr sz="1800"/>
                    </a:p>
                  </a:txBody>
                  <a:tcPr marT="91425" marB="91425" marR="91425" marL="91425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-279400" lvl="0" marL="28575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AutoNum type="arabicPeriod"/>
                      </a:pPr>
                      <a:r>
                        <a:rPr lang="en" sz="800"/>
                        <a:t>VFG &lt;25 mL/min/1,73 m² </a:t>
                      </a:r>
                      <a:endParaRPr sz="800"/>
                    </a:p>
                    <a:p>
                      <a:pPr indent="-279400" lvl="0" marL="28575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AutoNum type="arabicPeriod"/>
                      </a:pPr>
                      <a:r>
                        <a:rPr lang="en" sz="800"/>
                        <a:t>K sérico&gt;5,0 mmol/L </a:t>
                      </a:r>
                      <a:endParaRPr sz="800"/>
                    </a:p>
                    <a:p>
                      <a:pPr indent="-279400" lvl="0" marL="28575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AutoNum type="arabicPeriod"/>
                      </a:pPr>
                      <a:r>
                        <a:rPr lang="en" sz="800"/>
                        <a:t>Enfermedad cardíaca inflamatoria aguda</a:t>
                      </a:r>
                      <a:endParaRPr sz="800"/>
                    </a:p>
                    <a:p>
                      <a:pPr indent="-279400" lvl="0" marL="28575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AutoNum type="arabicPeriod"/>
                      </a:pPr>
                      <a:r>
                        <a:rPr lang="en" sz="800"/>
                        <a:t>IAM o cualquier evento que disminuya la FEVI dentro de 90 días.</a:t>
                      </a:r>
                      <a:endParaRPr sz="800"/>
                    </a:p>
                    <a:p>
                      <a:pPr indent="-279400" lvl="0" marL="28575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AutoNum type="arabicPeriod"/>
                      </a:pPr>
                      <a:r>
                        <a:rPr lang="en" sz="800"/>
                        <a:t>CRM en los 90 días previos a la aleatorización </a:t>
                      </a:r>
                      <a:endParaRPr sz="800"/>
                    </a:p>
                    <a:p>
                      <a:pPr indent="-279400" lvl="0" marL="28575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AutoNum type="arabicPeriod"/>
                      </a:pPr>
                      <a:r>
                        <a:rPr lang="en" sz="800"/>
                        <a:t> PTCA 30 días anteriores a la aleatorización </a:t>
                      </a:r>
                      <a:endParaRPr sz="800"/>
                    </a:p>
                    <a:p>
                      <a:pPr indent="-279400" lvl="0" marL="28575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AutoNum type="arabicPeriod"/>
                      </a:pPr>
                      <a:r>
                        <a:rPr lang="en" sz="800"/>
                        <a:t>ACV o TIA  dentro de los 90 días anteriores a la aleatorización. </a:t>
                      </a:r>
                      <a:endParaRPr sz="800"/>
                    </a:p>
                    <a:p>
                      <a:pPr indent="-279400" lvl="0" marL="28575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AutoNum type="arabicPeriod"/>
                      </a:pPr>
                      <a:r>
                        <a:rPr lang="en" sz="800"/>
                        <a:t>Probable causa alternativa de los síntomas de falla cardiaca</a:t>
                      </a:r>
                      <a:endParaRPr sz="800"/>
                    </a:p>
                    <a:p>
                      <a:pPr indent="-279400" lvl="1" marL="914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AutoNum type="alphaLcPeriod"/>
                      </a:pPr>
                      <a:r>
                        <a:rPr lang="en" sz="800"/>
                        <a:t>Enfermedad pulmonar grave (Req. O2 o corticoterapia)</a:t>
                      </a:r>
                      <a:endParaRPr sz="800"/>
                    </a:p>
                    <a:p>
                      <a:pPr indent="-279400" lvl="1" marL="914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AutoNum type="alphaLcPeriod"/>
                      </a:pPr>
                      <a:r>
                        <a:rPr lang="en" sz="800"/>
                        <a:t>HTP primaria</a:t>
                      </a:r>
                      <a:endParaRPr sz="800"/>
                    </a:p>
                    <a:p>
                      <a:pPr indent="-279400" lvl="1" marL="914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AutoNum type="alphaLcPeriod"/>
                      </a:pPr>
                      <a:r>
                        <a:rPr lang="en" sz="800"/>
                        <a:t>Hemoglobina &lt;10 g/dl</a:t>
                      </a:r>
                      <a:endParaRPr sz="800"/>
                    </a:p>
                    <a:p>
                      <a:pPr indent="-279400" lvl="1" marL="914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AutoNum type="alphaLcPeriod"/>
                      </a:pPr>
                      <a:r>
                        <a:rPr lang="en" sz="800"/>
                        <a:t>Enfermedad cardíaca valvular significativa</a:t>
                      </a:r>
                      <a:endParaRPr sz="800"/>
                    </a:p>
                    <a:p>
                      <a:pPr indent="-279400" lvl="1" marL="914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AutoNum type="alphaLcPeriod"/>
                      </a:pPr>
                      <a:r>
                        <a:rPr lang="en" sz="800"/>
                        <a:t>(IMC) &gt;50 kg/m2.</a:t>
                      </a:r>
                      <a:endParaRPr sz="800"/>
                    </a:p>
                    <a:p>
                      <a:pPr indent="-279400" lvl="0" marL="28575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AutoNum type="arabicPeriod"/>
                      </a:pPr>
                      <a:r>
                        <a:rPr lang="en" sz="800"/>
                        <a:t>PAS ≥160 mmHg (sin ≥3 fcos) o ≥180 mmHg independientemente del tratamiento. </a:t>
                      </a:r>
                      <a:endParaRPr sz="800"/>
                    </a:p>
                    <a:p>
                      <a:pPr indent="-279400" lvl="0" marL="28575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AutoNum type="arabicPeriod"/>
                      </a:pPr>
                      <a:r>
                        <a:rPr lang="en" sz="800"/>
                        <a:t>Arritmias potencialmente mortales o no controladas </a:t>
                      </a:r>
                      <a:endParaRPr sz="800"/>
                    </a:p>
                    <a:p>
                      <a:pPr indent="-279400" lvl="0" marL="28575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AutoNum type="arabicPeriod"/>
                      </a:pPr>
                      <a:r>
                        <a:rPr lang="en" sz="800"/>
                        <a:t>Hipotensión sintomática con PAS &lt;90 mmHg.</a:t>
                      </a:r>
                      <a:endParaRPr sz="800"/>
                    </a:p>
                    <a:p>
                      <a:pPr indent="-279400" lvl="0" marL="28575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AutoNum type="arabicPeriod"/>
                      </a:pPr>
                      <a:r>
                        <a:rPr lang="en" sz="800"/>
                        <a:t>Cualquier causa primaria de falla cardiaca programada para cirugía</a:t>
                      </a:r>
                      <a:endParaRPr sz="800"/>
                    </a:p>
                    <a:p>
                      <a:pPr indent="-279400" lvl="0" marL="28575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AutoNum type="arabicPeriod"/>
                      </a:pPr>
                      <a:r>
                        <a:rPr lang="en" sz="800"/>
                        <a:t>Antec. de miocardiopatías</a:t>
                      </a:r>
                      <a:endParaRPr sz="800"/>
                    </a:p>
                    <a:p>
                      <a:pPr indent="-279400" lvl="0" marL="28575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AutoNum type="arabicPeriod"/>
                      </a:pPr>
                      <a:r>
                        <a:rPr lang="en" sz="800"/>
                        <a:t>Presencia de dispositivo de asistencia ventricular izquierda </a:t>
                      </a:r>
                      <a:endParaRPr sz="800"/>
                    </a:p>
                    <a:p>
                      <a:pPr indent="-279400" lvl="0" marL="28575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AutoNum type="arabicPeriod"/>
                      </a:pPr>
                      <a:r>
                        <a:rPr lang="en" sz="800"/>
                        <a:t>Antecedentes de hiperpotasemia o insuficiencia renal aguda durante el tratamiento con MRA durante &gt;7 días consecutivos</a:t>
                      </a:r>
                      <a:endParaRPr sz="800"/>
                    </a:p>
                    <a:p>
                      <a:pPr indent="-279400" lvl="0" marL="28575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AutoNum type="arabicPeriod"/>
                      </a:pPr>
                      <a:r>
                        <a:rPr lang="en" sz="800"/>
                        <a:t>Mujeres embarazadas</a:t>
                      </a:r>
                      <a:endParaRPr sz="800"/>
                    </a:p>
                    <a:p>
                      <a:pPr indent="-279400" lvl="0" marL="28575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AutoNum type="arabicPeriod"/>
                      </a:pPr>
                      <a:r>
                        <a:rPr lang="en" sz="800"/>
                        <a:t>Hipersensibilidad conocida a la intervención del estudio (sustancia activa o excipientes)</a:t>
                      </a:r>
                      <a:endParaRPr sz="800"/>
                    </a:p>
                    <a:p>
                      <a:pPr indent="-279400" lvl="0" marL="28575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AutoNum type="arabicPeriod"/>
                      </a:pPr>
                      <a:r>
                        <a:rPr lang="en" sz="800"/>
                        <a:t>Insuficiencia hepática: Child-Pugh C.</a:t>
                      </a:r>
                      <a:endParaRPr sz="800"/>
                    </a:p>
                    <a:p>
                      <a:pPr indent="-279400" lvl="0" marL="28575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AutoNum type="arabicPeriod"/>
                      </a:pPr>
                      <a:r>
                        <a:rPr lang="en" sz="800"/>
                        <a:t>Enfermedad de Addison.</a:t>
                      </a:r>
                      <a:endParaRPr sz="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E5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3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7" name="Google Shape;21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2325" y="1879800"/>
            <a:ext cx="4773477" cy="287512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4"/>
          <p:cNvSpPr txBox="1"/>
          <p:nvPr>
            <p:ph idx="1" type="body"/>
          </p:nvPr>
        </p:nvSpPr>
        <p:spPr>
          <a:xfrm>
            <a:off x="481800" y="1371500"/>
            <a:ext cx="4090200" cy="3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Asia: 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16.4% de los pacientes en el grupo de finerenona y 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16.3% en el grupo placebo.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Europa del Este: 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44.3% en el grupo de finerenona y 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44.1% en el grupo placebo.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América Latina: 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10.7% en el grupo de finerenona y 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10.6% en el grupo placebo.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América del Norte: 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7.8% en el grupo de finerenona y 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7.9% en el grupo placebo.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Europa Occidental, Oceanía u otras regiones: 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20.8% en el grupo de finerenona y 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40000"/>
              <a:buChar char="○"/>
            </a:pPr>
            <a:r>
              <a:rPr lang="en"/>
              <a:t>21.1% en el grupo placebo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