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Amatic SC"/>
      <p:regular r:id="rId33"/>
      <p:bold r:id="rId34"/>
    </p:embeddedFont>
    <p:embeddedFont>
      <p:font typeface="Source Code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8B0EB5-3FCF-431A-90DE-F41E39288733}">
  <a:tblStyle styleId="{0B8B0EB5-3FCF-431A-90DE-F41E392887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maticSC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SourceCodePro-regular.fntdata"/><Relationship Id="rId12" Type="http://schemas.openxmlformats.org/officeDocument/2006/relationships/slide" Target="slides/slide6.xml"/><Relationship Id="rId34" Type="http://schemas.openxmlformats.org/officeDocument/2006/relationships/font" Target="fonts/AmaticSC-bold.fntdata"/><Relationship Id="rId15" Type="http://schemas.openxmlformats.org/officeDocument/2006/relationships/slide" Target="slides/slide9.xml"/><Relationship Id="rId37" Type="http://schemas.openxmlformats.org/officeDocument/2006/relationships/font" Target="fonts/SourceCodePro-italic.fntdata"/><Relationship Id="rId14" Type="http://schemas.openxmlformats.org/officeDocument/2006/relationships/slide" Target="slides/slide8.xml"/><Relationship Id="rId36" Type="http://schemas.openxmlformats.org/officeDocument/2006/relationships/font" Target="fonts/SourceCodePr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SourceCodePr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b59bbcc6ad63c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b59bbcc6ad63c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7d615ff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7d615ff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</a:rPr>
              <a:t>-Si toca la linea de no efecto significa que la diferencia es no significativa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</a:rPr>
              <a:t>-Intervalo de confianza  Ejemplo:</a:t>
            </a:r>
            <a:r>
              <a:rPr lang="es-419">
                <a:solidFill>
                  <a:schemeClr val="dk1"/>
                </a:solidFill>
              </a:rPr>
              <a:t> Supongamos que medimos la presión arterial en un grupo de personas y obtenemos una media de 120 mmHg con un IC del 95% de [115,125][115, 125][115,125]: Esto sugiere que estamos 95% seguros de que la media verdadera de la presión arterial en la población está entre 115 y 125 mmHg </a:t>
            </a:r>
            <a:r>
              <a:rPr b="1" lang="es-419"/>
              <a:t>En resumen, un IC del 95% es una herramienta fundamental para expresar la incertidumbre de las estimaciones en estadística y en investigaciones científicas.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/>
              <a:t>- heterogeneidad I2: si va de 0 a 40% es baja, &gt;60% alta. Si es alta significa que no debieron haber sido </a:t>
            </a:r>
            <a:r>
              <a:rPr b="1" lang="es-419"/>
              <a:t>metalizados</a:t>
            </a:r>
            <a:r>
              <a:rPr b="1" lang="es-419"/>
              <a:t> porque son muy dispares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5dd4dd42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5dd4dd42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5dd4dd4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5dd4dd4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5dd4dd4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5dd4dd4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5dd4dd4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5dd4dd4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5dd4dd42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5dd4dd42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5dd4dd42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5dd4dd42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5dd4dd42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5dd4dd42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5dd4dd4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5dd4dd4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7d615ff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7d615ff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5dd4dd42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5dd4dd42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7d615ff3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17d615ff3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7d615ff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7d615ff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7d615ff3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17d615ff3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7d615ff3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7d615ff3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7d615ff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7d615ff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Corticoides reducen la mortalidad y morbilidad en pacientes con neumonia severa y el NNT fueron 18 (por 18 que se trataron se previni</a:t>
            </a:r>
            <a:r>
              <a:rPr lang="es-419"/>
              <a:t>ó 1 muerte).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Corticoides reducen la morbilidad pero NO mortalidad en pacientes con neumonia NO severa.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“early clinical failure rates” (muerte por cualquier causa, progresión radiográfica, o inestabilidad clínica al día 5-8) fueron reducidas con uso de corticoides en neumonia severa y no severa.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Corticoides disminuyeron el tiempo de cura, de estadía hospitalaria, de estadía en unidades intensivas, de desarollo de insuficiencia respiratoria o shock y las complicaciones asociadas.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Corticoides se vieron asociados a aumento de eventos adversos como hiperglicemia (más en pacientes adultos que niños) pero estos daños no sobrepasaron los beneficios. No se vieron asociados s efectos adversos graves.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>
                <a:solidFill>
                  <a:schemeClr val="dk1"/>
                </a:solidFill>
              </a:rPr>
              <a:t>Corticoides fueron beneficiosos en adultos con NAC severa, en pacientes con NAC no severa igual fueron beneficiosos pero sin ventaja en sobrevivencia.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7d615ff3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7d615ff3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7d615ff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7d615ff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7d615ff3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7d615ff3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7eb16e3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7eb16e3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7d615ff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7d615ff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b59bbcc6ad63c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b59bbcc6ad63c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b59bbcc6ad63c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b59bbcc6ad63c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b59bbcc6ad63c7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b59bbcc6ad63c7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“</a:t>
            </a:r>
            <a:r>
              <a:rPr lang="es-419" sz="6000">
                <a:latin typeface="Source Code Pro"/>
                <a:ea typeface="Source Code Pro"/>
                <a:cs typeface="Source Code Pro"/>
                <a:sym typeface="Source Code Pro"/>
              </a:rPr>
              <a:t>Revisi</a:t>
            </a:r>
            <a:r>
              <a:rPr lang="es-419" sz="6000">
                <a:latin typeface="Source Code Pro"/>
                <a:ea typeface="Source Code Pro"/>
                <a:cs typeface="Source Code Pro"/>
                <a:sym typeface="Source Code Pro"/>
              </a:rPr>
              <a:t>ón de estudios clínicos”</a:t>
            </a:r>
            <a:endParaRPr sz="6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Becados Medicina Interna 1er año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Noviembre 2024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0" y="76924"/>
            <a:ext cx="867775" cy="8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500" y="58212"/>
            <a:ext cx="1170500" cy="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663" y="734896"/>
            <a:ext cx="5820674" cy="42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>
            <p:ph type="title"/>
          </p:nvPr>
        </p:nvSpPr>
        <p:spPr>
          <a:xfrm>
            <a:off x="519000" y="7500"/>
            <a:ext cx="8106000" cy="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SELECCIÓN DE ESTUDIOS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-776750" y="1536250"/>
            <a:ext cx="41040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INTERPRETACI</a:t>
            </a:r>
            <a:r>
              <a:rPr lang="es-419"/>
              <a:t>ÓN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FOREST</a:t>
            </a:r>
            <a:r>
              <a:rPr lang="es-419"/>
              <a:t> PLOT 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600" y="79100"/>
            <a:ext cx="6370549" cy="49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/>
          <p:nvPr/>
        </p:nvSpPr>
        <p:spPr>
          <a:xfrm>
            <a:off x="7352425" y="733650"/>
            <a:ext cx="1108500" cy="2232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29" y="152400"/>
            <a:ext cx="6962221" cy="28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 b="0" l="2143" r="0" t="11316"/>
          <a:stretch/>
        </p:blipFill>
        <p:spPr>
          <a:xfrm>
            <a:off x="610475" y="2689150"/>
            <a:ext cx="7177002" cy="22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2559775" y="334925"/>
            <a:ext cx="21612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0711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/>
          <p:nvPr/>
        </p:nvSpPr>
        <p:spPr>
          <a:xfrm>
            <a:off x="2410800" y="263150"/>
            <a:ext cx="29481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750" y="108575"/>
            <a:ext cx="7084674" cy="38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9725" y="3987800"/>
            <a:ext cx="5972714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>
            <a:off x="6012675" y="91325"/>
            <a:ext cx="21612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71800" y="1220100"/>
            <a:ext cx="185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Fracaso clínico a los 5 a 7 días: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</a:t>
            </a: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muerte por cualquier causa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progresión radiográfica 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inestabilidad clínica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-2"/>
            <a:ext cx="7239000" cy="2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95100"/>
            <a:ext cx="6798500" cy="21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/>
          <p:nvPr/>
        </p:nvSpPr>
        <p:spPr>
          <a:xfrm>
            <a:off x="5558125" y="226900"/>
            <a:ext cx="17703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2799025" y="3154375"/>
            <a:ext cx="22578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102550" y="972875"/>
            <a:ext cx="2257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Definido al menos por: -ausencia de fiebre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-estabilidad hemodinámica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-retorno a la condición respiratoria inicial.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INTERPRETACIÓN DEL FLOREST PLOT 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3065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697" y="2463800"/>
            <a:ext cx="6110805" cy="25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/>
          <p:nvPr/>
        </p:nvSpPr>
        <p:spPr>
          <a:xfrm>
            <a:off x="3102050" y="210950"/>
            <a:ext cx="19296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5654700" y="2652000"/>
            <a:ext cx="1770300" cy="2553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52091" l="0" r="0" t="0"/>
          <a:stretch/>
        </p:blipFill>
        <p:spPr>
          <a:xfrm>
            <a:off x="303025" y="579225"/>
            <a:ext cx="8331702" cy="286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-11620" l="0" r="-8790" t="75952"/>
          <a:stretch/>
        </p:blipFill>
        <p:spPr>
          <a:xfrm>
            <a:off x="303025" y="1876200"/>
            <a:ext cx="9054977" cy="204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/>
          <p:nvPr/>
        </p:nvSpPr>
        <p:spPr>
          <a:xfrm>
            <a:off x="4393850" y="856875"/>
            <a:ext cx="2224800" cy="2517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0180"/>
            <a:ext cx="9144000" cy="35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/>
          <p:nvPr/>
        </p:nvSpPr>
        <p:spPr>
          <a:xfrm>
            <a:off x="4572000" y="1112050"/>
            <a:ext cx="2262000" cy="2835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786415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456" y="2571751"/>
            <a:ext cx="7717746" cy="24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/>
          <p:nvPr/>
        </p:nvSpPr>
        <p:spPr>
          <a:xfrm>
            <a:off x="3843625" y="250825"/>
            <a:ext cx="2057400" cy="2595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5269275" y="2819475"/>
            <a:ext cx="2057400" cy="2595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47825" y="2571750"/>
            <a:ext cx="1953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Eventos adversos: </a:t>
            </a:r>
            <a:endParaRPr sz="1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hiperglucemia</a:t>
            </a:r>
            <a:endParaRPr sz="1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eventos neuropsiquiátricos (delirio)</a:t>
            </a:r>
            <a:endParaRPr sz="1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hemorragia gastrointestinal</a:t>
            </a:r>
            <a:endParaRPr sz="1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eventos cardíacos (arritmia, exacerbación de la insuficiencia cardíaca congestiva o evento coronario agudo)</a:t>
            </a:r>
            <a:endParaRPr sz="1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75" y="4356350"/>
            <a:ext cx="3670825" cy="7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44" y="0"/>
            <a:ext cx="626991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/>
          <p:nvPr/>
        </p:nvSpPr>
        <p:spPr>
          <a:xfrm>
            <a:off x="5382675" y="0"/>
            <a:ext cx="2057400" cy="2595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4075750" y="2769025"/>
            <a:ext cx="2057400" cy="2595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1365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resumen resultados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802425"/>
            <a:ext cx="8520600" cy="3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highlight>
                  <a:schemeClr val="dk1"/>
                </a:highlight>
              </a:rPr>
              <a:t>OUTCOME PRIMARIO </a:t>
            </a:r>
            <a:endParaRPr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-419">
                <a:solidFill>
                  <a:srgbClr val="000000"/>
                </a:solidFill>
              </a:rPr>
              <a:t>Adultos corticoides reducen significativamente la mortalidad en </a:t>
            </a:r>
            <a:r>
              <a:rPr lang="es-419">
                <a:solidFill>
                  <a:srgbClr val="000000"/>
                </a:solidFill>
              </a:rPr>
              <a:t>neumonía</a:t>
            </a:r>
            <a:r>
              <a:rPr lang="es-419">
                <a:solidFill>
                  <a:srgbClr val="000000"/>
                </a:solidFill>
              </a:rPr>
              <a:t> severa (NNT 18)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highlight>
                  <a:schemeClr val="dk1"/>
                </a:highlight>
              </a:rPr>
              <a:t>OUTCOMES SECUNDARIOS </a:t>
            </a:r>
            <a:endParaRPr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-419">
                <a:solidFill>
                  <a:srgbClr val="000000"/>
                </a:solidFill>
              </a:rPr>
              <a:t>Falla cl</a:t>
            </a:r>
            <a:r>
              <a:rPr lang="es-419">
                <a:solidFill>
                  <a:srgbClr val="000000"/>
                </a:solidFill>
              </a:rPr>
              <a:t>ínica temprana disminuyó con uso de corticoides en pacientes con </a:t>
            </a:r>
            <a:r>
              <a:rPr lang="es-419">
                <a:solidFill>
                  <a:srgbClr val="000000"/>
                </a:solidFill>
              </a:rPr>
              <a:t>neumonía</a:t>
            </a:r>
            <a:r>
              <a:rPr lang="es-419">
                <a:solidFill>
                  <a:srgbClr val="000000"/>
                </a:solidFill>
              </a:rPr>
              <a:t> severa y no severa </a:t>
            </a:r>
            <a:endParaRPr>
              <a:solidFill>
                <a:srgbClr val="000000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-419">
                <a:solidFill>
                  <a:srgbClr val="000000"/>
                </a:solidFill>
              </a:rPr>
              <a:t>Corticoides redujeron los tiempos de mejoría, estadía hospitalaria, estadía en UPC</a:t>
            </a:r>
            <a:endParaRPr>
              <a:solidFill>
                <a:srgbClr val="000000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-419">
                <a:solidFill>
                  <a:srgbClr val="000000"/>
                </a:solidFill>
              </a:rPr>
              <a:t>Corticoides disminuyeron el desarrollo de insuficiencia respiratoria, shock y complicaciones asociadas a la </a:t>
            </a:r>
            <a:r>
              <a:rPr lang="es-419">
                <a:solidFill>
                  <a:srgbClr val="000000"/>
                </a:solidFill>
              </a:rPr>
              <a:t>neumonía</a:t>
            </a:r>
            <a:r>
              <a:rPr lang="es-419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-419">
                <a:solidFill>
                  <a:srgbClr val="000000"/>
                </a:solidFill>
              </a:rPr>
              <a:t>Efectos adversos asociados al uso de corticoides el único estadísticamente significativo → Hiperglicemia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1223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DISCUSI</a:t>
            </a:r>
            <a:r>
              <a:rPr lang="es-419"/>
              <a:t>ÓN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923325"/>
            <a:ext cx="8520600" cy="4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highlight>
                  <a:schemeClr val="dk1"/>
                </a:highlight>
              </a:rPr>
              <a:t>APLICABILIDAD DE LA EVIDENCIA</a:t>
            </a:r>
            <a:endParaRPr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000000"/>
                </a:solidFill>
                <a:highlight>
                  <a:schemeClr val="lt1"/>
                </a:highlight>
              </a:rPr>
              <a:t>→ Incluyó todos los tipos de </a:t>
            </a:r>
            <a:r>
              <a:rPr lang="es-419" sz="1400">
                <a:solidFill>
                  <a:srgbClr val="000000"/>
                </a:solidFill>
                <a:highlight>
                  <a:schemeClr val="lt1"/>
                </a:highlight>
              </a:rPr>
              <a:t>neumonía</a:t>
            </a:r>
            <a:r>
              <a:rPr lang="es-419" sz="1400">
                <a:solidFill>
                  <a:srgbClr val="000000"/>
                </a:solidFill>
                <a:highlight>
                  <a:schemeClr val="lt1"/>
                </a:highlight>
              </a:rPr>
              <a:t>, sin limitación edad, lugar de adquisición infección, tipo patógeno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000000"/>
                </a:solidFill>
              </a:rPr>
              <a:t>→ Resultados son </a:t>
            </a:r>
            <a:r>
              <a:rPr lang="es-419" sz="1400">
                <a:solidFill>
                  <a:srgbClr val="000000"/>
                </a:solidFill>
              </a:rPr>
              <a:t>sólo</a:t>
            </a:r>
            <a:r>
              <a:rPr lang="es-419" sz="1400">
                <a:solidFill>
                  <a:srgbClr val="000000"/>
                </a:solidFill>
              </a:rPr>
              <a:t> aplicables a pacientes hospitalizados con NAC o HCAP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000000"/>
                </a:solidFill>
              </a:rPr>
              <a:t>→ Qué grupo de pacientes son los beneficiados por uso de corticoides?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s-419" sz="1400">
                <a:solidFill>
                  <a:srgbClr val="000000"/>
                </a:solidFill>
              </a:rPr>
              <a:t>Neumonía</a:t>
            </a:r>
            <a:r>
              <a:rPr lang="es-419" sz="1400">
                <a:solidFill>
                  <a:srgbClr val="000000"/>
                </a:solidFill>
              </a:rPr>
              <a:t> severa (ATS/IDSA - BTS) NNT 18 para prevenir mortalidad, NNT 4 para prevenir eventos de falla clínica temprana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s-419" sz="1400">
                <a:solidFill>
                  <a:srgbClr val="000000"/>
                </a:solidFill>
              </a:rPr>
              <a:t>Shock séptico (</a:t>
            </a:r>
            <a:r>
              <a:rPr lang="es-419" sz="1400">
                <a:solidFill>
                  <a:srgbClr val="000000"/>
                </a:solidFill>
              </a:rPr>
              <a:t>neumonía</a:t>
            </a:r>
            <a:r>
              <a:rPr lang="es-419" sz="1400">
                <a:solidFill>
                  <a:srgbClr val="000000"/>
                </a:solidFill>
              </a:rPr>
              <a:t> severa) uso de corticoides disminuye mortalidad 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s-419" sz="1400">
                <a:solidFill>
                  <a:srgbClr val="000000"/>
                </a:solidFill>
              </a:rPr>
              <a:t>EPOC uso de corticoides disminuye falla clínica pero no la mortalidad. EPOC + NAC se benefician más de corticoides que otro grupo de pacientes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000000"/>
                </a:solidFill>
              </a:rPr>
              <a:t>→ DM tuvieron mayor RAMS a corticoides; </a:t>
            </a:r>
            <a:r>
              <a:rPr lang="es-419" sz="1400">
                <a:solidFill>
                  <a:srgbClr val="000000"/>
                </a:solidFill>
              </a:rPr>
              <a:t>hiperglucemia</a:t>
            </a:r>
            <a:r>
              <a:rPr lang="es-419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000000"/>
                </a:solidFill>
              </a:rPr>
              <a:t>→ Edad avanzada: sin outcomes divididos por edad. Meta regression se vió menor beneficio en </a:t>
            </a:r>
            <a:r>
              <a:rPr lang="es-419" sz="1400">
                <a:solidFill>
                  <a:srgbClr val="000000"/>
                </a:solidFill>
              </a:rPr>
              <a:t>supervivencia</a:t>
            </a:r>
            <a:r>
              <a:rPr lang="es-419" sz="1400">
                <a:solidFill>
                  <a:srgbClr val="000000"/>
                </a:solidFill>
              </a:rPr>
              <a:t> que en pacientes más </a:t>
            </a:r>
            <a:r>
              <a:rPr lang="es-419" sz="1400">
                <a:solidFill>
                  <a:srgbClr val="000000"/>
                </a:solidFill>
              </a:rPr>
              <a:t>jóvenes</a:t>
            </a:r>
            <a:r>
              <a:rPr lang="es-419" sz="1400">
                <a:solidFill>
                  <a:srgbClr val="000000"/>
                </a:solidFill>
              </a:rPr>
              <a:t> (DM, RAMS neuropsiquiátricos, respuestas inflamatorias)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DISCUSI</a:t>
            </a:r>
            <a:r>
              <a:rPr lang="es-419"/>
              <a:t>ÓN DEL TEMA </a:t>
            </a:r>
            <a:endParaRPr/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311700" y="1228675"/>
            <a:ext cx="8520600" cy="3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>
                <a:solidFill>
                  <a:schemeClr val="accent1"/>
                </a:solidFill>
                <a:highlight>
                  <a:schemeClr val="dk1"/>
                </a:highlight>
              </a:rPr>
              <a:t>Discusion en </a:t>
            </a:r>
            <a:r>
              <a:rPr b="1" lang="es-419" sz="1600" u="sng">
                <a:solidFill>
                  <a:schemeClr val="accent1"/>
                </a:solidFill>
                <a:highlight>
                  <a:schemeClr val="dk1"/>
                </a:highlight>
              </a:rPr>
              <a:t>NEUMONIA SEVERA (IDSA/ATS- BTS)</a:t>
            </a:r>
            <a:endParaRPr sz="14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</a:rPr>
              <a:t>→ La reducción de la mortalidad podría deberse al efecto de los corticosteroides sobre el shock séptico o el SDRA. 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s-419" sz="1400">
                <a:solidFill>
                  <a:schemeClr val="accent1"/>
                </a:solidFill>
              </a:rPr>
              <a:t>metanálisis </a:t>
            </a:r>
            <a:r>
              <a:rPr b="1" lang="es-419" sz="1400">
                <a:solidFill>
                  <a:schemeClr val="accent1"/>
                </a:solidFill>
              </a:rPr>
              <a:t>no mostró una asociación</a:t>
            </a:r>
            <a:r>
              <a:rPr lang="es-419" sz="1400">
                <a:solidFill>
                  <a:schemeClr val="accent1"/>
                </a:solidFill>
              </a:rPr>
              <a:t> entre el porcentaje de pacientes con shock séptico y el efecto de los corticosteroides en la mortalidad.</a:t>
            </a:r>
            <a:br>
              <a:rPr lang="es-419" sz="1400">
                <a:solidFill>
                  <a:schemeClr val="accent1"/>
                </a:solidFill>
              </a:rPr>
            </a:br>
            <a:r>
              <a:rPr lang="es-419" sz="1400">
                <a:solidFill>
                  <a:schemeClr val="accent1"/>
                </a:solidFill>
              </a:rPr>
              <a:t>(en suma, sugeriría efecto beneficioso en la neumonía independientemente del shock séptico)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35" u="sng">
                <a:solidFill>
                  <a:schemeClr val="accent1"/>
                </a:solidFill>
                <a:highlight>
                  <a:schemeClr val="dk1"/>
                </a:highlight>
              </a:rPr>
              <a:t>Discusion en neumonia no grave</a:t>
            </a:r>
            <a:endParaRPr b="1" sz="1635" u="sng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</a:rPr>
              <a:t>Los corticosteroides redujeron la falla clínica temprana, el tiempo hasta la curación clínica, la duración de la estancia hospitalaria y la duración de la estancia en la UCI en pacientes con NAC no grave. 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s-419" sz="1400">
                <a:solidFill>
                  <a:schemeClr val="accent1"/>
                </a:solidFill>
              </a:rPr>
              <a:t>También redujeron el desarrollo de insuficiencia respiratoria que requiere ventilación mecánica, el desarrollo de shock y la tasa de complicaciones de la neumonía.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s-419" sz="1400">
                <a:solidFill>
                  <a:schemeClr val="accent1"/>
                </a:solidFill>
              </a:rPr>
              <a:t>Precaución en pacientes con diabetes debido al efecto sobre glicemia.</a:t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400" u="sng">
                <a:solidFill>
                  <a:schemeClr val="accent1"/>
                </a:solidFill>
                <a:highlight>
                  <a:schemeClr val="dk1"/>
                </a:highlight>
              </a:rPr>
              <a:t>Discusion por efectos adversos</a:t>
            </a:r>
            <a:r>
              <a:rPr lang="es-419" sz="1400" u="sng">
                <a:solidFill>
                  <a:schemeClr val="accent1"/>
                </a:solidFill>
              </a:rPr>
              <a:t>:</a:t>
            </a:r>
            <a:r>
              <a:rPr lang="es-419" sz="1400">
                <a:solidFill>
                  <a:schemeClr val="accent1"/>
                </a:solidFill>
              </a:rPr>
              <a:t> La hiperglucemia fue el evento adverso más común asociado con los corticosteroides. No se encontraron diferencias significativas entre los grupos para eventos adversos gastrointestinales, neuropsiquiátricos, cardíacos y superinfecciones.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400" u="sng">
                <a:solidFill>
                  <a:schemeClr val="accent1"/>
                </a:solidFill>
                <a:highlight>
                  <a:schemeClr val="dk1"/>
                </a:highlight>
              </a:rPr>
              <a:t>Discusión</a:t>
            </a:r>
            <a:r>
              <a:rPr b="1" lang="es-419" sz="1400" u="sng">
                <a:solidFill>
                  <a:schemeClr val="accent1"/>
                </a:solidFill>
                <a:highlight>
                  <a:schemeClr val="dk1"/>
                </a:highlight>
              </a:rPr>
              <a:t> por limitaciones de la evidencia</a:t>
            </a:r>
            <a:r>
              <a:rPr lang="es-419" sz="1400" u="sng">
                <a:solidFill>
                  <a:schemeClr val="accent1"/>
                </a:solidFill>
                <a:highlight>
                  <a:schemeClr val="dk1"/>
                </a:highlight>
              </a:rPr>
              <a:t> </a:t>
            </a:r>
            <a:endParaRPr sz="1400" u="sng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s-419" sz="1400">
                <a:solidFill>
                  <a:schemeClr val="accent1"/>
                </a:solidFill>
              </a:rPr>
              <a:t>Los resultados de la revisión se aplican solo a la NAC y la neumonía asociada a la atención médica (HCAP) hospitalizadas.</a:t>
            </a:r>
            <a:endParaRPr sz="1400">
              <a:solidFill>
                <a:schemeClr val="accent1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s-419" sz="1400">
                <a:solidFill>
                  <a:schemeClr val="accent1"/>
                </a:solidFill>
              </a:rPr>
              <a:t>No se incluyeron pacientes con neumonía adquirida en el hospital (NAH) o neumonía asociada al ventilador (NAV).</a:t>
            </a:r>
            <a:endParaRPr sz="1400">
              <a:solidFill>
                <a:schemeClr val="accent1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s-419" sz="1400">
                <a:solidFill>
                  <a:schemeClr val="accent1"/>
                </a:solidFill>
              </a:rPr>
              <a:t>No se pudieron sacar conclusiones firmes para los niños con NAC debido a la heterogeneidad de los estudios pediátricos.</a:t>
            </a:r>
            <a:endParaRPr sz="1400">
              <a:solidFill>
                <a:schemeClr val="accent1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s-419" sz="1400">
                <a:solidFill>
                  <a:schemeClr val="accent1"/>
                </a:solidFill>
              </a:rPr>
              <a:t>Ninguno de los estudios informó sobre resultados relevantes por patógeno específico.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222" name="Google Shape;222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DISCUSIÓN DEL TEMA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CONCLUSIONES </a:t>
            </a:r>
            <a:endParaRPr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311700" y="1029750"/>
            <a:ext cx="8520600" cy="38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accent1"/>
                </a:solidFill>
                <a:highlight>
                  <a:schemeClr val="dk1"/>
                </a:highlight>
              </a:rPr>
              <a:t>USO DE CORTICOIDES EN PACIENTES CON: </a:t>
            </a:r>
            <a:endParaRPr sz="16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>
                <a:solidFill>
                  <a:schemeClr val="accent1"/>
                </a:solidFill>
              </a:rPr>
              <a:t>NEUMONIA SEVERA (IDSA/ATS- BTS)</a:t>
            </a:r>
            <a:endParaRPr b="1" sz="1600" u="sng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</a:rPr>
              <a:t>→ Reduce mortalidad, falla cl</a:t>
            </a:r>
            <a:r>
              <a:rPr lang="es-419" sz="1400">
                <a:solidFill>
                  <a:schemeClr val="accent1"/>
                </a:solidFill>
              </a:rPr>
              <a:t>ínica temprana, índice de complicaciones, duración </a:t>
            </a:r>
            <a:r>
              <a:rPr lang="es-419" sz="1400">
                <a:solidFill>
                  <a:schemeClr val="accent1"/>
                </a:solidFill>
              </a:rPr>
              <a:t>hospitalización</a:t>
            </a:r>
            <a:r>
              <a:rPr lang="es-419" sz="1400">
                <a:solidFill>
                  <a:schemeClr val="accent1"/>
                </a:solidFill>
              </a:rPr>
              <a:t>, duración días UPC y días hasta mejoría clínica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</a:rPr>
              <a:t>→ </a:t>
            </a:r>
            <a:r>
              <a:rPr lang="es-419" sz="1400">
                <a:solidFill>
                  <a:schemeClr val="accent1"/>
                </a:solidFill>
              </a:rPr>
              <a:t>El número necesario a tratar (NNT) para prevenir una muerte fue de 18 pacientes.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>
                <a:solidFill>
                  <a:schemeClr val="accent1"/>
                </a:solidFill>
              </a:rPr>
              <a:t>NEUMONIA NO SEVERA</a:t>
            </a:r>
            <a:endParaRPr b="1" sz="1600" u="sng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</a:rPr>
              <a:t>→ Mismos beneficios que neumonia severa EXCEPTO disminuci</a:t>
            </a:r>
            <a:r>
              <a:rPr lang="es-419" sz="1400">
                <a:solidFill>
                  <a:schemeClr val="accent1"/>
                </a:solidFill>
              </a:rPr>
              <a:t>ón mortalidad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 sz="1400">
                <a:solidFill>
                  <a:schemeClr val="accent1"/>
                </a:solidFill>
              </a:rPr>
              <a:t>Precaución con su uso en pacientes con DM (&gt; RAMS)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 sz="1400">
                <a:solidFill>
                  <a:schemeClr val="accent1"/>
                </a:solidFill>
              </a:rPr>
              <a:t>RAMS más frecuentemente asociada a uso de corticoides fue hiperglicemia, sin embargo su Beneficio &gt;&gt;&gt; daño. 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 sz="1400">
                <a:solidFill>
                  <a:schemeClr val="accent1"/>
                </a:solidFill>
              </a:rPr>
              <a:t>CALIDAD EVIDENCIA CONCLUSIONES → MODERADA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228675"/>
            <a:ext cx="8520600" cy="35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400" u="sng">
                <a:solidFill>
                  <a:schemeClr val="accent1"/>
                </a:solidFill>
                <a:highlight>
                  <a:schemeClr val="dk1"/>
                </a:highlight>
              </a:rPr>
              <a:t>Se necesitan más estudios</a:t>
            </a:r>
            <a:r>
              <a:rPr lang="es-419" sz="1400">
                <a:solidFill>
                  <a:schemeClr val="accent1"/>
                </a:solidFill>
              </a:rPr>
              <a:t> para evaluar </a:t>
            </a:r>
            <a:r>
              <a:rPr lang="es-419" sz="1400">
                <a:solidFill>
                  <a:schemeClr val="accent1"/>
                </a:solidFill>
              </a:rPr>
              <a:t>el efecto de los corticosteroides en otro setting de pacientes como:</a:t>
            </a:r>
            <a:endParaRPr sz="1400">
              <a:solidFill>
                <a:schemeClr val="accent1"/>
              </a:solidFill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s-419" sz="1400">
                <a:solidFill>
                  <a:schemeClr val="accent1"/>
                </a:solidFill>
              </a:rPr>
              <a:t>NAH y la NAV.</a:t>
            </a:r>
            <a:endParaRPr>
              <a:solidFill>
                <a:schemeClr val="accent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s-419" sz="1400">
                <a:solidFill>
                  <a:schemeClr val="accent1"/>
                </a:solidFill>
              </a:rPr>
              <a:t>LA NAC causada por patógenos específicos.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s-419" sz="1400">
                <a:solidFill>
                  <a:schemeClr val="accent1"/>
                </a:solidFill>
              </a:rPr>
            </a:br>
            <a:r>
              <a:rPr b="1" lang="es-419" sz="1400" u="sng">
                <a:solidFill>
                  <a:schemeClr val="accent1"/>
                </a:solidFill>
                <a:highlight>
                  <a:schemeClr val="dk1"/>
                </a:highlight>
              </a:rPr>
              <a:t>En suma</a:t>
            </a:r>
            <a:br>
              <a:rPr lang="es-419" sz="1400">
                <a:solidFill>
                  <a:schemeClr val="accent1"/>
                </a:solidFill>
              </a:rPr>
            </a:br>
            <a:r>
              <a:rPr lang="es-419" sz="1400">
                <a:solidFill>
                  <a:schemeClr val="accent1"/>
                </a:solidFill>
              </a:rPr>
              <a:t>Los corticosteroides son un tratamiento adyuvante prometedor para la NAC, especialmente en casos graves.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</a:rPr>
              <a:t>Sin embargo, se necesita más investigación para optimizar su uso y comprender completamente sus beneficios y riesgos</a:t>
            </a:r>
            <a:endParaRPr sz="1050">
              <a:solidFill>
                <a:srgbClr val="1313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234" name="Google Shape;234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CONCLUSIONES Finales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Introducci</a:t>
            </a: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ón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DIVISI</a:t>
            </a:r>
            <a:r>
              <a:rPr b="1" lang="es-419"/>
              <a:t>ÓN: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s-419"/>
              <a:t>GRUPO 1 PREGUNTA CLÍNICA + SELECCIÓN DE ESTUDIOS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s-419"/>
              <a:t>GRUPO 2 INTERPRETACIÓN DEL </a:t>
            </a:r>
            <a:r>
              <a:rPr b="1" lang="es-419"/>
              <a:t>FOREST</a:t>
            </a:r>
            <a:r>
              <a:rPr b="1" lang="es-419"/>
              <a:t> PLOT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s-419"/>
              <a:t>CONCLUSIONES Y DISCUSIÓN DEL TEMA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111075"/>
            <a:ext cx="5486100" cy="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PREGUNTA CL</a:t>
            </a: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ÍNICA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30050"/>
            <a:ext cx="8520600" cy="3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chemeClr val="accent1"/>
                </a:solidFill>
              </a:rPr>
              <a:t>Evaluar la </a:t>
            </a:r>
            <a:r>
              <a:rPr b="1" lang="es-419" sz="1900">
                <a:solidFill>
                  <a:schemeClr val="accent1"/>
                </a:solidFill>
              </a:rPr>
              <a:t>eficacia</a:t>
            </a:r>
            <a:r>
              <a:rPr lang="es-419" sz="1900">
                <a:solidFill>
                  <a:schemeClr val="accent1"/>
                </a:solidFill>
              </a:rPr>
              <a:t> y </a:t>
            </a:r>
            <a:r>
              <a:rPr b="1" lang="es-419" sz="1900">
                <a:solidFill>
                  <a:schemeClr val="accent1"/>
                </a:solidFill>
              </a:rPr>
              <a:t>seguridad </a:t>
            </a:r>
            <a:r>
              <a:rPr lang="es-419" sz="1900">
                <a:solidFill>
                  <a:schemeClr val="accent1"/>
                </a:solidFill>
              </a:rPr>
              <a:t>de los </a:t>
            </a:r>
            <a:r>
              <a:rPr lang="es-419" sz="1900">
                <a:solidFill>
                  <a:schemeClr val="accent1"/>
                </a:solidFill>
              </a:rPr>
              <a:t>corticosteroides</a:t>
            </a:r>
            <a:r>
              <a:rPr lang="es-419" sz="1900">
                <a:solidFill>
                  <a:schemeClr val="accent1"/>
                </a:solidFill>
              </a:rPr>
              <a:t> en el tratamiento de la neumon</a:t>
            </a:r>
            <a:r>
              <a:rPr lang="es-419" sz="1900">
                <a:solidFill>
                  <a:schemeClr val="accent1"/>
                </a:solidFill>
              </a:rPr>
              <a:t>ía.</a:t>
            </a:r>
            <a:endParaRPr sz="1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chemeClr val="accent1"/>
                </a:solidFill>
              </a:rPr>
              <a:t>Objetivo</a:t>
            </a:r>
            <a:endParaRPr b="1" sz="1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chemeClr val="accent1"/>
                </a:solidFill>
              </a:rPr>
              <a:t>Responder las siguientes preguntas:</a:t>
            </a:r>
            <a:endParaRPr sz="1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chemeClr val="accent1"/>
                </a:solidFill>
              </a:rPr>
              <a:t>El tratamiento con </a:t>
            </a:r>
            <a:r>
              <a:rPr b="1" lang="es-419" sz="1900">
                <a:solidFill>
                  <a:schemeClr val="accent1"/>
                </a:solidFill>
              </a:rPr>
              <a:t>corticosteroides</a:t>
            </a:r>
            <a:r>
              <a:rPr b="1" lang="es-419" sz="1900">
                <a:solidFill>
                  <a:schemeClr val="accent1"/>
                </a:solidFill>
              </a:rPr>
              <a:t> </a:t>
            </a:r>
            <a:r>
              <a:rPr b="1" lang="es-419" sz="1900">
                <a:solidFill>
                  <a:schemeClr val="accent1"/>
                </a:solidFill>
              </a:rPr>
              <a:t>sistémicos</a:t>
            </a:r>
            <a:r>
              <a:rPr lang="es-419" sz="1900">
                <a:solidFill>
                  <a:schemeClr val="accent1"/>
                </a:solidFill>
              </a:rPr>
              <a:t>…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es-419" sz="1900">
                <a:solidFill>
                  <a:schemeClr val="accent1"/>
                </a:solidFill>
              </a:rPr>
              <a:t>Reduce la mortalidad por todas las causas entre las personas con neumonía 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es-419" sz="1900">
                <a:solidFill>
                  <a:schemeClr val="accent1"/>
                </a:solidFill>
              </a:rPr>
              <a:t>Reduce la morbilidad entre las personas con neumonía 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es-419" sz="1900">
                <a:solidFill>
                  <a:schemeClr val="accent1"/>
                </a:solidFill>
              </a:rPr>
              <a:t>Aumenta las tasas de complicaciones entre las personas con neumonía </a:t>
            </a:r>
            <a:endParaRPr sz="1900">
              <a:solidFill>
                <a:schemeClr val="accent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175" y="111075"/>
            <a:ext cx="2516874" cy="10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100375"/>
            <a:ext cx="8520600" cy="16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180">
                <a:latin typeface="Source Code Pro"/>
                <a:ea typeface="Source Code Pro"/>
                <a:cs typeface="Source Code Pro"/>
                <a:sym typeface="Source Code Pro"/>
              </a:rPr>
              <a:t>Pregunta clínica: </a:t>
            </a:r>
            <a:r>
              <a:rPr b="0" lang="es-419" sz="3180">
                <a:latin typeface="Source Code Pro"/>
                <a:ea typeface="Source Code Pro"/>
                <a:cs typeface="Source Code Pro"/>
                <a:sym typeface="Source Code Pro"/>
              </a:rPr>
              <a:t>¿Es beneficioso y seguro el uso de corticoides en personas con neumonía?</a:t>
            </a:r>
            <a:endParaRPr b="0" sz="318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{0B8B0EB5-3FCF-431A-90DE-F41E39288733}</a:tableStyleId>
              </a:tblPr>
              <a:tblGrid>
                <a:gridCol w="1639850"/>
                <a:gridCol w="5599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30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</a:t>
                      </a:r>
                      <a:r>
                        <a:rPr b="1"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oblación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“Personas con neumonía”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ource Code Pro"/>
                        <a:buChar char="-"/>
                      </a:pPr>
                      <a:r>
                        <a:rPr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Niños: 310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ource Code Pro"/>
                        <a:buChar char="-"/>
                      </a:pPr>
                      <a:r>
                        <a:rPr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Adultos: 1954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30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</a:t>
                      </a:r>
                      <a:r>
                        <a:rPr b="1"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ntervención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Uso de corticoides sistémicos en conjunto a antibioterapia en pacientes con neumonía.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30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</a:t>
                      </a:r>
                      <a:r>
                        <a:rPr b="1"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omparación 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Sin uso de corticoterapia sistémica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30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</a:t>
                      </a:r>
                      <a:r>
                        <a:rPr b="1"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utcome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Primario: </a:t>
                      </a:r>
                      <a:r>
                        <a:rPr lang="es-419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Responder preguntas descritas previamente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29875" y="1093850"/>
            <a:ext cx="51891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-419" u="sng">
                <a:solidFill>
                  <a:schemeClr val="accent1"/>
                </a:solidFill>
              </a:rPr>
              <a:t>Criterios para considerar estudios</a:t>
            </a:r>
            <a:endParaRPr b="1" u="sng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es-419">
                <a:solidFill>
                  <a:schemeClr val="accent1"/>
                </a:solidFill>
              </a:rPr>
              <a:t>Tipo de estudi</a:t>
            </a:r>
            <a:r>
              <a:rPr b="1" lang="es-419">
                <a:solidFill>
                  <a:schemeClr val="accent1"/>
                </a:solidFill>
              </a:rPr>
              <a:t>os</a:t>
            </a:r>
            <a:r>
              <a:rPr lang="es-419">
                <a:solidFill>
                  <a:schemeClr val="accent1"/>
                </a:solidFill>
              </a:rPr>
              <a:t> </a:t>
            </a:r>
            <a:br>
              <a:rPr lang="es-419">
                <a:solidFill>
                  <a:schemeClr val="accent1"/>
                </a:solidFill>
              </a:rPr>
            </a:br>
            <a:r>
              <a:rPr b="1" lang="es-419">
                <a:solidFill>
                  <a:schemeClr val="accent1"/>
                </a:solidFill>
              </a:rPr>
              <a:t>Ensayos controlados aleatorizados</a:t>
            </a:r>
            <a:r>
              <a:rPr lang="es-419">
                <a:solidFill>
                  <a:schemeClr val="accent1"/>
                </a:solidFill>
              </a:rPr>
              <a:t> que evaluaron eficacia de </a:t>
            </a:r>
            <a:r>
              <a:rPr lang="es-419">
                <a:solidFill>
                  <a:schemeClr val="accent1"/>
                </a:solidFill>
              </a:rPr>
              <a:t>corticosteroides</a:t>
            </a:r>
            <a:r>
              <a:rPr lang="es-419">
                <a:solidFill>
                  <a:schemeClr val="accent1"/>
                </a:solidFill>
              </a:rPr>
              <a:t> para la neumonía.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618975" y="1093850"/>
            <a:ext cx="3287700" cy="16932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 excluyeron estudios que incluían </a:t>
            </a: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únicamente</a:t>
            </a: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AutoNum type="alphaUcPeriod"/>
            </a:pPr>
            <a:r>
              <a:rPr b="1"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Neonatos</a:t>
            </a:r>
            <a:endParaRPr b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AutoNum type="alphaUcPeriod"/>
            </a:pP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Personas con </a:t>
            </a:r>
            <a:r>
              <a:rPr b="1"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neumonía</a:t>
            </a: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por </a:t>
            </a:r>
            <a:r>
              <a:rPr b="1" i="1"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Pneumocystis jirovecii</a:t>
            </a:r>
            <a:endParaRPr b="1" i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</a:pP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Personas con </a:t>
            </a:r>
            <a:r>
              <a:rPr b="1"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VIH</a:t>
            </a:r>
            <a:endParaRPr b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111075"/>
            <a:ext cx="8106000" cy="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SELECCIÓN DE ESTUDIOS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29875" y="2871325"/>
            <a:ext cx="84768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Tipo de participantes</a:t>
            </a:r>
            <a: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b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Adultos o niños con neumonía confirmada radiográficamente.</a:t>
            </a:r>
            <a:endParaRPr sz="18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809999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AutoNum type="romanUcPeriod"/>
            </a:pPr>
            <a: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NAC (tratada en la comunidad, hospitales y UCI)</a:t>
            </a:r>
            <a:endParaRPr sz="18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80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AutoNum type="romanUcPeriod"/>
            </a:pPr>
            <a: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Neumonía asociada a la atención médica</a:t>
            </a:r>
            <a:endParaRPr sz="18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80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AutoNum type="romanUcPeriod"/>
            </a:pPr>
            <a: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Neumonía adquirida en el hospital </a:t>
            </a:r>
            <a:endParaRPr sz="18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80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AutoNum type="romanUcPeriod"/>
            </a:pPr>
            <a:r>
              <a:rPr lang="es-419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Neumonía asociada a ventilación mecánica 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26800" y="1078950"/>
            <a:ext cx="5047200" cy="3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 u="sng">
                <a:solidFill>
                  <a:schemeClr val="accent1"/>
                </a:solidFill>
              </a:rPr>
              <a:t>Criterios para considerar estudios</a:t>
            </a:r>
            <a:endParaRPr b="1" sz="1800" u="sng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accent1"/>
                </a:solidFill>
              </a:rPr>
              <a:t>Tipos de intervenciones</a:t>
            </a:r>
            <a:endParaRPr b="1"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accent1"/>
                </a:solidFill>
              </a:rPr>
              <a:t>Tratamiento con </a:t>
            </a:r>
            <a:r>
              <a:rPr b="1" lang="es-419" sz="1800">
                <a:solidFill>
                  <a:schemeClr val="accent1"/>
                </a:solidFill>
              </a:rPr>
              <a:t>CES</a:t>
            </a:r>
            <a:r>
              <a:rPr lang="es-419" sz="1800">
                <a:solidFill>
                  <a:schemeClr val="accent1"/>
                </a:solidFill>
              </a:rPr>
              <a:t>, administrados como complemento al </a:t>
            </a:r>
            <a:r>
              <a:rPr b="1" lang="es-419" sz="1800">
                <a:solidFill>
                  <a:schemeClr val="accent1"/>
                </a:solidFill>
              </a:rPr>
              <a:t>tratamiento ATB </a:t>
            </a:r>
            <a:r>
              <a:rPr lang="es-419" sz="1800">
                <a:solidFill>
                  <a:schemeClr val="accent1"/>
                </a:solidFill>
              </a:rPr>
              <a:t>en comparación con </a:t>
            </a:r>
            <a:r>
              <a:rPr b="1" lang="es-419" sz="1800">
                <a:solidFill>
                  <a:schemeClr val="accent1"/>
                </a:solidFill>
              </a:rPr>
              <a:t>ATB solos</a:t>
            </a:r>
            <a:r>
              <a:rPr lang="es-419" sz="1800">
                <a:solidFill>
                  <a:schemeClr val="accent1"/>
                </a:solidFill>
              </a:rPr>
              <a:t> o  </a:t>
            </a:r>
            <a:r>
              <a:rPr b="1" lang="es-419" sz="1800">
                <a:solidFill>
                  <a:schemeClr val="accent1"/>
                </a:solidFill>
              </a:rPr>
              <a:t>ATB más placebo.</a:t>
            </a:r>
            <a:endParaRPr b="1"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800">
                <a:solidFill>
                  <a:schemeClr val="accent1"/>
                </a:solidFill>
              </a:rPr>
              <a:t>Los CES pueden haber sido administrados en </a:t>
            </a:r>
            <a:r>
              <a:rPr lang="es-419" sz="1800">
                <a:solidFill>
                  <a:srgbClr val="990000"/>
                </a:solidFill>
              </a:rPr>
              <a:t>cualquier dosis</a:t>
            </a:r>
            <a:r>
              <a:rPr lang="es-419" sz="1800">
                <a:solidFill>
                  <a:schemeClr val="accent1"/>
                </a:solidFill>
              </a:rPr>
              <a:t>, </a:t>
            </a:r>
            <a:r>
              <a:rPr lang="es-419" sz="1800">
                <a:solidFill>
                  <a:srgbClr val="990000"/>
                </a:solidFill>
              </a:rPr>
              <a:t>modo</a:t>
            </a:r>
            <a:r>
              <a:rPr lang="es-419" sz="1800">
                <a:solidFill>
                  <a:schemeClr val="accent1"/>
                </a:solidFill>
              </a:rPr>
              <a:t> y </a:t>
            </a:r>
            <a:r>
              <a:rPr lang="es-419" sz="1800">
                <a:solidFill>
                  <a:srgbClr val="990000"/>
                </a:solidFill>
              </a:rPr>
              <a:t>durante cualquier duración</a:t>
            </a:r>
            <a:r>
              <a:rPr lang="es-419" sz="1800">
                <a:solidFill>
                  <a:schemeClr val="accent1"/>
                </a:solidFill>
              </a:rPr>
              <a:t>.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5327425" y="1078950"/>
            <a:ext cx="3654600" cy="3384600"/>
          </a:xfrm>
          <a:prstGeom prst="rect">
            <a:avLst/>
          </a:prstGeom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chemeClr val="accent1"/>
                </a:solidFill>
              </a:rPr>
              <a:t>Se consideraron los siguientes CES: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Prednisona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Prednisolona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Metilprednisolona 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Betametasona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Dexametasona 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Triamcinolona</a:t>
            </a:r>
            <a:endParaRPr sz="1900">
              <a:solidFill>
                <a:schemeClr val="accent1"/>
              </a:solidFill>
            </a:endParaRPr>
          </a:p>
          <a:p>
            <a:pPr indent="-349250" lvl="0" marL="630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s-419" sz="1900">
                <a:solidFill>
                  <a:schemeClr val="accent1"/>
                </a:solidFill>
              </a:rPr>
              <a:t>Hidrocortisona </a:t>
            </a:r>
            <a:endParaRPr sz="1900">
              <a:solidFill>
                <a:schemeClr val="accent1"/>
              </a:solidFill>
            </a:endParaRPr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111075"/>
            <a:ext cx="8106000" cy="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SELECCIÓN DE ESTUDIOS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0095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accent1"/>
                </a:solidFill>
              </a:rPr>
              <a:t>Tipos de resultados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b="1" lang="es-419" sz="1800">
                <a:solidFill>
                  <a:schemeClr val="accent1"/>
                </a:solidFill>
              </a:rPr>
              <a:t>Resultados primarios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b="1" lang="es-419" sz="1800">
                <a:solidFill>
                  <a:srgbClr val="990000"/>
                </a:solidFill>
              </a:rPr>
              <a:t>Mortalidad</a:t>
            </a:r>
            <a:r>
              <a:rPr lang="es-419" sz="1800">
                <a:solidFill>
                  <a:schemeClr val="accent1"/>
                </a:solidFill>
              </a:rPr>
              <a:t> por </a:t>
            </a:r>
            <a:r>
              <a:rPr lang="es-419" sz="1800">
                <a:solidFill>
                  <a:srgbClr val="990000"/>
                </a:solidFill>
              </a:rPr>
              <a:t>cualquier causa</a:t>
            </a:r>
            <a:r>
              <a:rPr lang="es-419" sz="1800">
                <a:solidFill>
                  <a:schemeClr val="accent1"/>
                </a:solidFill>
              </a:rPr>
              <a:t> dentro de los </a:t>
            </a:r>
            <a:r>
              <a:rPr lang="es-419" sz="1800">
                <a:solidFill>
                  <a:srgbClr val="990000"/>
                </a:solidFill>
              </a:rPr>
              <a:t>30 días posteriores a la </a:t>
            </a:r>
            <a:r>
              <a:rPr lang="es-419" sz="1800">
                <a:solidFill>
                  <a:srgbClr val="990000"/>
                </a:solidFill>
              </a:rPr>
              <a:t>aleatorización</a:t>
            </a:r>
            <a:r>
              <a:rPr lang="es-419" sz="1800">
                <a:solidFill>
                  <a:schemeClr val="accent1"/>
                </a:solidFill>
              </a:rPr>
              <a:t>.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</a:endParaRPr>
          </a:p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531025" y="1009575"/>
            <a:ext cx="4389300" cy="39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accent1"/>
                </a:solidFill>
              </a:rPr>
              <a:t>2. Resultados secundarios</a:t>
            </a:r>
            <a:endParaRPr b="1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Fallo clínico temprano (5 - 7 días) 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Tiempo hasta la </a:t>
            </a:r>
            <a:r>
              <a:rPr lang="es-419">
                <a:solidFill>
                  <a:schemeClr val="accent1"/>
                </a:solidFill>
              </a:rPr>
              <a:t>curación</a:t>
            </a:r>
            <a:r>
              <a:rPr lang="es-419">
                <a:solidFill>
                  <a:schemeClr val="accent1"/>
                </a:solidFill>
              </a:rPr>
              <a:t> clínica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Desarrollo de insuficiencia respiratoria </a:t>
            </a:r>
            <a:r>
              <a:rPr i="1" lang="es-419">
                <a:solidFill>
                  <a:schemeClr val="accent1"/>
                </a:solidFill>
              </a:rPr>
              <a:t>no presente al inicio</a:t>
            </a:r>
            <a:endParaRPr i="1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Desarrollo de shock </a:t>
            </a:r>
            <a:r>
              <a:rPr i="1" lang="es-419">
                <a:solidFill>
                  <a:schemeClr val="accent1"/>
                </a:solidFill>
              </a:rPr>
              <a:t>no presente al inicio</a:t>
            </a:r>
            <a:endParaRPr i="1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Traslado a UCI 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Duración de estadía hospitalaria 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Duración de estadía en UCI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Complicaciones de </a:t>
            </a:r>
            <a:r>
              <a:rPr lang="es-419">
                <a:solidFill>
                  <a:schemeClr val="accent1"/>
                </a:solidFill>
              </a:rPr>
              <a:t>neumonía</a:t>
            </a:r>
            <a:r>
              <a:rPr lang="es-419">
                <a:solidFill>
                  <a:schemeClr val="accent1"/>
                </a:solidFill>
              </a:rPr>
              <a:t> </a:t>
            </a:r>
            <a:r>
              <a:rPr i="1" lang="es-419">
                <a:solidFill>
                  <a:schemeClr val="accent1"/>
                </a:solidFill>
              </a:rPr>
              <a:t>no presentes al inicio</a:t>
            </a:r>
            <a:endParaRPr i="1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Infecciones secundarias, diagnosticadas tras 72 horas luego de </a:t>
            </a:r>
            <a:r>
              <a:rPr lang="es-419">
                <a:solidFill>
                  <a:schemeClr val="accent1"/>
                </a:solidFill>
              </a:rPr>
              <a:t>aleatorización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419">
                <a:solidFill>
                  <a:schemeClr val="accent1"/>
                </a:solidFill>
              </a:rPr>
              <a:t>Eventos adversos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182400" y="3800425"/>
            <a:ext cx="4258500" cy="12621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98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Eventos adversos</a:t>
            </a:r>
            <a:br>
              <a:rPr b="1" lang="es-419">
                <a:solidFill>
                  <a:srgbClr val="98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Hiperglicemia</a:t>
            </a:r>
            <a:b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Eventos </a:t>
            </a: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neuropsiquiátricos</a:t>
            </a:r>
            <a:b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Hemorragia digestiva</a:t>
            </a:r>
            <a:b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s-419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Eventos cardiacos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014301" y="4283269"/>
            <a:ext cx="297300" cy="296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A61C00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111075"/>
            <a:ext cx="8106000" cy="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Source Code Pro"/>
                <a:ea typeface="Source Code Pro"/>
                <a:cs typeface="Source Code Pro"/>
                <a:sym typeface="Source Code Pro"/>
              </a:rPr>
              <a:t>SELECCIÓN DE ESTUDIOS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6650"/>
            <a:ext cx="4188250" cy="443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0650" y="356650"/>
            <a:ext cx="4650950" cy="43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