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5143500" cx="9144000"/>
  <p:notesSz cx="6858000" cy="9144000"/>
  <p:embeddedFontLst>
    <p:embeddedFont>
      <p:font typeface="PT Sans Narrow"/>
      <p:regular r:id="rId39"/>
      <p:bold r:id="rId40"/>
    </p:embeddedFont>
    <p:embeddedFont>
      <p:font typeface="Open Sans SemiBold"/>
      <p:regular r:id="rId41"/>
      <p:bold r:id="rId42"/>
      <p:italic r:id="rId43"/>
      <p:boldItalic r:id="rId44"/>
    </p:embeddedFont>
    <p:embeddedFont>
      <p:font typeface="Open Sans Light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15AEF4-E47A-474A-B3E6-D4B0AAF6A056}">
  <a:tblStyle styleId="{1D15AEF4-E47A-474A-B3E6-D4B0AAF6A0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bold.fntdata"/><Relationship Id="rId42" Type="http://schemas.openxmlformats.org/officeDocument/2006/relationships/font" Target="fonts/OpenSansSemiBold-bold.fntdata"/><Relationship Id="rId41" Type="http://schemas.openxmlformats.org/officeDocument/2006/relationships/font" Target="fonts/OpenSansSemiBold-regular.fntdata"/><Relationship Id="rId44" Type="http://schemas.openxmlformats.org/officeDocument/2006/relationships/font" Target="fonts/OpenSansSemiBold-boldItalic.fntdata"/><Relationship Id="rId43" Type="http://schemas.openxmlformats.org/officeDocument/2006/relationships/font" Target="fonts/OpenSansSemiBold-italic.fntdata"/><Relationship Id="rId46" Type="http://schemas.openxmlformats.org/officeDocument/2006/relationships/font" Target="fonts/OpenSansLight-bold.fntdata"/><Relationship Id="rId45" Type="http://schemas.openxmlformats.org/officeDocument/2006/relationships/font" Target="fonts/OpenSans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OpenSansLight-boldItalic.fntdata"/><Relationship Id="rId47" Type="http://schemas.openxmlformats.org/officeDocument/2006/relationships/font" Target="fonts/OpenSansLight-italic.fntdata"/><Relationship Id="rId49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font" Target="fonts/PTSansNarrow-regular.fntdata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bd86283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bd86283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950a8625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950a8625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Protocolo refiere &gt;= 40% VFG distinto al &gt;= 50% VFG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secundarios: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Cambio desde el inicio hasta los meses 6, 9 y 12 en la puntuación total de síntomas (TSS) del KCCQ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Tiempo hasta la primera aparición del punto final renal compuesto: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disminución sostenida en la tasa estimada de filtración glomerula</a:t>
            </a:r>
            <a:r>
              <a:rPr b="1" lang="en"/>
              <a:t>r (eGFR) ≥40% en </a:t>
            </a:r>
            <a:r>
              <a:rPr lang="en"/>
              <a:t>relación con la línea de base durante al menos 4 semanas,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o disminución sostenida de eGFR &lt;15ml/min/1,73m2 o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inicio de la diálisis o trasplante renal.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b2f1bfa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b2f1bfa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af22d8e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af22d8e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af22d8e0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af22d8e0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8b2f1bf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8b2f1bf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03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Open Sans"/>
              <a:buChar char="●"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7030" lvl="0" marL="342900" rtl="0" algn="l">
              <a:lnSpc>
                <a:spcPct val="115000"/>
              </a:lnSpc>
              <a:spcBef>
                <a:spcPts val="224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Calibri"/>
              <a:buChar char="●"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af22d8e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af22d8e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924bb8d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1924bb8d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924bb8dd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924bb8dd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924bb8d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1924bb8d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40380b3c2c9ca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40380b3c2c9ca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abd86283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abd86283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8b2f1bf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18b2f1bf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Esta figura representa un gráfico de Kaplan-Meier que muestra el tiempo hasta el primer evento del </a:t>
            </a:r>
            <a:r>
              <a:rPr b="1" lang="en" sz="900">
                <a:solidFill>
                  <a:schemeClr val="dk1"/>
                </a:solidFill>
              </a:rPr>
              <a:t>punto final primario compuesto</a:t>
            </a:r>
            <a:r>
              <a:rPr lang="en" sz="900">
                <a:solidFill>
                  <a:schemeClr val="dk1"/>
                </a:solidFill>
              </a:rPr>
              <a:t> en los dos grupos del estudio: </a:t>
            </a:r>
            <a:r>
              <a:rPr b="1" lang="en" sz="900">
                <a:solidFill>
                  <a:schemeClr val="dk1"/>
                </a:solidFill>
              </a:rPr>
              <a:t>espironolactona</a:t>
            </a:r>
            <a:r>
              <a:rPr lang="en" sz="900">
                <a:solidFill>
                  <a:schemeClr val="dk1"/>
                </a:solidFill>
              </a:rPr>
              <a:t> y </a:t>
            </a:r>
            <a:r>
              <a:rPr b="1" lang="en" sz="900">
                <a:solidFill>
                  <a:schemeClr val="dk1"/>
                </a:solidFill>
              </a:rPr>
              <a:t>placebo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Elementos clave del gráfico:</a:t>
            </a:r>
            <a:endParaRPr b="1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Eje Y (proporción acumulativa de pacientes con el evento primario)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Representa la probabilidad acumulativa de experimentar el </a:t>
            </a:r>
            <a:r>
              <a:rPr b="1" lang="en" sz="900">
                <a:solidFill>
                  <a:schemeClr val="dk1"/>
                </a:solidFill>
              </a:rPr>
              <a:t>evento primario compuesto</a:t>
            </a:r>
            <a:r>
              <a:rPr lang="en" sz="900">
                <a:solidFill>
                  <a:schemeClr val="dk1"/>
                </a:solidFill>
              </a:rPr>
              <a:t> con el tiempo.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Incluye muerte cardiovascular, hospitalización por insuficiencia cardíaca o paro cardíaco abortado.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Eje X (meses)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Muestra el tiempo de seguimiento en meses (hasta 72 meses).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Curvas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La curva </a:t>
            </a:r>
            <a:r>
              <a:rPr b="1" lang="en" sz="900">
                <a:solidFill>
                  <a:schemeClr val="dk1"/>
                </a:solidFill>
              </a:rPr>
              <a:t>azul</a:t>
            </a:r>
            <a:r>
              <a:rPr lang="en" sz="900">
                <a:solidFill>
                  <a:schemeClr val="dk1"/>
                </a:solidFill>
              </a:rPr>
              <a:t> representa al grupo tratado con espironolactona.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La curva </a:t>
            </a:r>
            <a:r>
              <a:rPr b="1" lang="en" sz="900">
                <a:solidFill>
                  <a:schemeClr val="dk1"/>
                </a:solidFill>
              </a:rPr>
              <a:t>roja</a:t>
            </a:r>
            <a:r>
              <a:rPr lang="en" sz="900">
                <a:solidFill>
                  <a:schemeClr val="dk1"/>
                </a:solidFill>
              </a:rPr>
              <a:t> representa al grupo placebo.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Ambas curvas aumentan con el tiempo, reflejando que más pacientes experimentan el evento primario.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Hazard Ratio (HR)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El HR es </a:t>
            </a:r>
            <a:r>
              <a:rPr b="1" lang="en" sz="900">
                <a:solidFill>
                  <a:schemeClr val="dk1"/>
                </a:solidFill>
              </a:rPr>
              <a:t>0.89</a:t>
            </a:r>
            <a:r>
              <a:rPr lang="en" sz="900">
                <a:solidFill>
                  <a:schemeClr val="dk1"/>
                </a:solidFill>
              </a:rPr>
              <a:t> (IC 95%: 0.77–1.04), lo que indica una reducción del 11% en el riesgo del evento primario en el grupo de espironolactona en comparación con placebo.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Sin embargo, el intervalo de confianza incluye 1, y el valor de </a:t>
            </a:r>
            <a:r>
              <a:rPr b="1" lang="en" sz="900">
                <a:solidFill>
                  <a:schemeClr val="dk1"/>
                </a:solidFill>
              </a:rPr>
              <a:t>p = 0.14</a:t>
            </a:r>
            <a:r>
              <a:rPr lang="en" sz="900">
                <a:solidFill>
                  <a:schemeClr val="dk1"/>
                </a:solidFill>
              </a:rPr>
              <a:t> indica que no es estadísticamente significativo.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"No at risk" (Pacientes en riesgo)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El número debajo del gráfico muestra cuántos pacientes permanecen en riesgo en cada grupo conforme avanza el tiempo.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La disminución refleja eventos ocurridos (evento primario o pérdida de seguimiento).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Inserto (gráfico ampliado)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Es una ampliación del eje Y para resaltar las diferencias entre las curvas en los primeros años.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Muestra que las curvas son muy cercanas y prácticamente no se separan de forma relevante.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Interpretación de la Figura 1:</a:t>
            </a:r>
            <a:endParaRPr b="1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Resultado principal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No hay una diferencia significativa entre los grupos en cuanto a la probabilidad de experimentar el evento primario compuesto a lo largo del tiempo.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Ambas curvas son muy similares, lo que respalda la conclusión de que la </a:t>
            </a:r>
            <a:r>
              <a:rPr b="1" lang="en" sz="900">
                <a:solidFill>
                  <a:schemeClr val="dk1"/>
                </a:solidFill>
              </a:rPr>
              <a:t>espironolactona no reduce significativamente el riesgo del evento primario compuesto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Tendencia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Hay una ligera separación de las curvas que sugiere un posible beneficio de espironolactona en los primeros años, pero esta diferencia no es suficiente para ser estadísticamente significativa.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Eventos acumulativos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Al final del seguimiento (72 meses), cerca del </a:t>
            </a:r>
            <a:r>
              <a:rPr b="1" lang="en" sz="900">
                <a:solidFill>
                  <a:schemeClr val="dk1"/>
                </a:solidFill>
              </a:rPr>
              <a:t>25-30% de los pacientes</a:t>
            </a:r>
            <a:r>
              <a:rPr lang="en" sz="900">
                <a:solidFill>
                  <a:schemeClr val="dk1"/>
                </a:solidFill>
              </a:rPr>
              <a:t> en ambos grupos experimentaron el evento primario.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b="1" lang="en" sz="900">
                <a:solidFill>
                  <a:schemeClr val="dk1"/>
                </a:solidFill>
              </a:rPr>
              <a:t>Implicación clínica</a:t>
            </a:r>
            <a:r>
              <a:rPr lang="en" sz="900">
                <a:solidFill>
                  <a:schemeClr val="dk1"/>
                </a:solidFill>
              </a:rPr>
              <a:t>: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Aunque espironolactona muestra una tendencia hacia la reducción del riesgo, la falta de significancia estadística implica que </a:t>
            </a:r>
            <a:r>
              <a:rPr b="1" lang="en" sz="900">
                <a:solidFill>
                  <a:schemeClr val="dk1"/>
                </a:solidFill>
              </a:rPr>
              <a:t>no hay evidencia sólida de beneficio clínico general en este contexto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8b2f1bfa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8b2f1bfa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 </a:t>
            </a:r>
            <a:r>
              <a:rPr b="1" lang="en">
                <a:solidFill>
                  <a:schemeClr val="dk1"/>
                </a:solidFill>
              </a:rPr>
              <a:t>Figura 2</a:t>
            </a:r>
            <a:r>
              <a:rPr lang="en">
                <a:solidFill>
                  <a:schemeClr val="dk1"/>
                </a:solidFill>
              </a:rPr>
              <a:t> presenta dos gráficos Kaplan-Meier que descomponen los resultados del </a:t>
            </a:r>
            <a:r>
              <a:rPr b="1" lang="en">
                <a:solidFill>
                  <a:schemeClr val="dk1"/>
                </a:solidFill>
              </a:rPr>
              <a:t>punto final primario compuesto</a:t>
            </a:r>
            <a:r>
              <a:rPr lang="en">
                <a:solidFill>
                  <a:schemeClr val="dk1"/>
                </a:solidFill>
              </a:rPr>
              <a:t> en sus componentes individuales: </a:t>
            </a:r>
            <a:r>
              <a:rPr b="1" lang="en">
                <a:solidFill>
                  <a:schemeClr val="dk1"/>
                </a:solidFill>
              </a:rPr>
              <a:t>muerte cardiovascular</a:t>
            </a:r>
            <a:r>
              <a:rPr lang="en">
                <a:solidFill>
                  <a:schemeClr val="dk1"/>
                </a:solidFill>
              </a:rPr>
              <a:t> y </a:t>
            </a:r>
            <a:r>
              <a:rPr b="1" lang="en">
                <a:solidFill>
                  <a:schemeClr val="dk1"/>
                </a:solidFill>
              </a:rPr>
              <a:t>hospitalización por insuficiencia cardíaca</a:t>
            </a:r>
            <a:r>
              <a:rPr lang="en">
                <a:solidFill>
                  <a:schemeClr val="dk1"/>
                </a:solidFill>
              </a:rPr>
              <a:t>. Veamos cada panel: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Panel A: Muerte cardiovascular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Descripción: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Y</a:t>
            </a:r>
            <a:r>
              <a:rPr lang="en">
                <a:solidFill>
                  <a:schemeClr val="dk1"/>
                </a:solidFill>
              </a:rPr>
              <a:t>: Proporción acumulativa de pacientes que murieron por causas cardiovasculares.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X</a:t>
            </a:r>
            <a:r>
              <a:rPr lang="en">
                <a:solidFill>
                  <a:schemeClr val="dk1"/>
                </a:solidFill>
              </a:rPr>
              <a:t>: Tiempo en meses (hasta 72 meses de seguimiento).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Curvas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azul</a:t>
            </a:r>
            <a:r>
              <a:rPr lang="en">
                <a:solidFill>
                  <a:schemeClr val="dk1"/>
                </a:solidFill>
              </a:rPr>
              <a:t> representa al grupo de espironolactona.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roja</a:t>
            </a:r>
            <a:r>
              <a:rPr lang="en">
                <a:solidFill>
                  <a:schemeClr val="dk1"/>
                </a:solidFill>
              </a:rPr>
              <a:t> representa al grupo placebo.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Resultados: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Hazard Ratio (HR)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b="1" lang="en">
                <a:solidFill>
                  <a:schemeClr val="dk1"/>
                </a:solidFill>
              </a:rPr>
              <a:t>0.90</a:t>
            </a:r>
            <a:r>
              <a:rPr lang="en">
                <a:solidFill>
                  <a:schemeClr val="dk1"/>
                </a:solidFill>
              </a:rPr>
              <a:t> (IC 95%: 0.73–1.12).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Esto sugiere una reducción no significativa del 10% en el riesgo de muerte cardiovascular con espironolactona en comparación con placebo.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 = 0.35</a:t>
            </a:r>
            <a:r>
              <a:rPr lang="en">
                <a:solidFill>
                  <a:schemeClr val="dk1"/>
                </a:solidFill>
              </a:rPr>
              <a:t>: La diferencia no es estadísticamente significativa.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Las curvas son prácticamente idénticas, lo que indica que </a:t>
            </a:r>
            <a:r>
              <a:rPr b="1" lang="en">
                <a:solidFill>
                  <a:schemeClr val="dk1"/>
                </a:solidFill>
              </a:rPr>
              <a:t>espironolactona no tiene un impacto claro en la mortalidad cardiovascular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Interpretación: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Este resultado sugiere que la espironolactona no reduce significativamente el riesgo de muerte cardiovascular en esta población.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 similitud entre las curvas refuerza la conclusión de que no hay un beneficio clínico relevante en este componente del punto final.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8b2f1bfa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8b2f1bfa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Panel B: Hospitalización por insuficiencia cardíaca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Descripción: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Y</a:t>
            </a:r>
            <a:r>
              <a:rPr lang="en">
                <a:solidFill>
                  <a:schemeClr val="dk1"/>
                </a:solidFill>
              </a:rPr>
              <a:t>: Proporción acumulativa de pacientes hospitalizados por insuficiencia cardíaca.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X</a:t>
            </a:r>
            <a:r>
              <a:rPr lang="en">
                <a:solidFill>
                  <a:schemeClr val="dk1"/>
                </a:solidFill>
              </a:rPr>
              <a:t>: Tiempo en meses (hasta 72 meses de seguimiento).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Curvas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azul</a:t>
            </a:r>
            <a:r>
              <a:rPr lang="en">
                <a:solidFill>
                  <a:schemeClr val="dk1"/>
                </a:solidFill>
              </a:rPr>
              <a:t> representa al grupo de espironolactona.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roja</a:t>
            </a:r>
            <a:r>
              <a:rPr lang="en">
                <a:solidFill>
                  <a:schemeClr val="dk1"/>
                </a:solidFill>
              </a:rPr>
              <a:t> representa al grupo placebo.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Resultados: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Hazard Ratio (HR)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b="1" lang="en">
                <a:solidFill>
                  <a:schemeClr val="dk1"/>
                </a:solidFill>
              </a:rPr>
              <a:t>0.83</a:t>
            </a:r>
            <a:r>
              <a:rPr lang="en">
                <a:solidFill>
                  <a:schemeClr val="dk1"/>
                </a:solidFill>
              </a:rPr>
              <a:t> (IC 95%: 0.69–0.99).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Esto sugiere una reducción del 17% en el riesgo de hospitalización por insuficiencia cardíaca con espironolactona en comparación con placebo.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 = 0.04</a:t>
            </a:r>
            <a:r>
              <a:rPr lang="en">
                <a:solidFill>
                  <a:schemeClr val="dk1"/>
                </a:solidFill>
              </a:rPr>
              <a:t>: La diferencia es estadísticamente significativa.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Las curvas muestran una separación evidente con el tiempo, indicando que </a:t>
            </a:r>
            <a:r>
              <a:rPr b="1" lang="en">
                <a:solidFill>
                  <a:schemeClr val="dk1"/>
                </a:solidFill>
              </a:rPr>
              <a:t>espironolactona reduce el riesgo de hospitalización por insuficiencia cardíaca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Interpretación: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Este resultado indica un beneficio clínico modesto de la espironolactona para reducir hospitalizaciones relacionadas con insuficiencia cardíaca.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 mayor separación entre las curvas en los primeros años sugiere un beneficio temprano.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 </a:t>
            </a:r>
            <a:r>
              <a:rPr b="1" lang="en">
                <a:solidFill>
                  <a:schemeClr val="dk1"/>
                </a:solidFill>
              </a:rPr>
              <a:t>Figura 2</a:t>
            </a:r>
            <a:r>
              <a:rPr lang="en">
                <a:solidFill>
                  <a:schemeClr val="dk1"/>
                </a:solidFill>
              </a:rPr>
              <a:t> presenta dos gráficos Kaplan-Meier que descomponen los resultados del </a:t>
            </a:r>
            <a:r>
              <a:rPr b="1" lang="en">
                <a:solidFill>
                  <a:schemeClr val="dk1"/>
                </a:solidFill>
              </a:rPr>
              <a:t>punto final primario compuesto</a:t>
            </a:r>
            <a:r>
              <a:rPr lang="en">
                <a:solidFill>
                  <a:schemeClr val="dk1"/>
                </a:solidFill>
              </a:rPr>
              <a:t> en sus componentes individuales: </a:t>
            </a:r>
            <a:r>
              <a:rPr b="1" lang="en">
                <a:solidFill>
                  <a:schemeClr val="dk1"/>
                </a:solidFill>
              </a:rPr>
              <a:t>muerte cardiovascular</a:t>
            </a:r>
            <a:r>
              <a:rPr lang="en">
                <a:solidFill>
                  <a:schemeClr val="dk1"/>
                </a:solidFill>
              </a:rPr>
              <a:t> y </a:t>
            </a:r>
            <a:r>
              <a:rPr b="1" lang="en">
                <a:solidFill>
                  <a:schemeClr val="dk1"/>
                </a:solidFill>
              </a:rPr>
              <a:t>hospitalización por insuficiencia cardíaca</a:t>
            </a:r>
            <a:r>
              <a:rPr lang="en">
                <a:solidFill>
                  <a:schemeClr val="dk1"/>
                </a:solidFill>
              </a:rPr>
              <a:t>. Veamos cada panel: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Panel A: Muerte cardiovascular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Descripción: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Y</a:t>
            </a:r>
            <a:r>
              <a:rPr lang="en">
                <a:solidFill>
                  <a:schemeClr val="dk1"/>
                </a:solidFill>
              </a:rPr>
              <a:t>: Proporción acumulativa de pacientes que murieron por causas cardiovasculares.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X</a:t>
            </a:r>
            <a:r>
              <a:rPr lang="en">
                <a:solidFill>
                  <a:schemeClr val="dk1"/>
                </a:solidFill>
              </a:rPr>
              <a:t>: Tiempo en meses (hasta 72 meses de seguimiento).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Curvas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azul</a:t>
            </a:r>
            <a:r>
              <a:rPr lang="en">
                <a:solidFill>
                  <a:schemeClr val="dk1"/>
                </a:solidFill>
              </a:rPr>
              <a:t> representa al grupo de espironolactona.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roja</a:t>
            </a:r>
            <a:r>
              <a:rPr lang="en">
                <a:solidFill>
                  <a:schemeClr val="dk1"/>
                </a:solidFill>
              </a:rPr>
              <a:t> representa al grupo placebo.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Resultados: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Hazard Ratio (HR)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b="1" lang="en">
                <a:solidFill>
                  <a:schemeClr val="dk1"/>
                </a:solidFill>
              </a:rPr>
              <a:t>0.90</a:t>
            </a:r>
            <a:r>
              <a:rPr lang="en">
                <a:solidFill>
                  <a:schemeClr val="dk1"/>
                </a:solidFill>
              </a:rPr>
              <a:t> (IC 95%: 0.73–1.12).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Esto sugiere una reducción no significativa del 10% en el riesgo de muerte cardiovascular con espironolactona en comparación con placebo.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 = 0.35</a:t>
            </a:r>
            <a:r>
              <a:rPr lang="en">
                <a:solidFill>
                  <a:schemeClr val="dk1"/>
                </a:solidFill>
              </a:rPr>
              <a:t>: La diferencia no es estadísticamente significativa.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Las curvas son prácticamente idénticas, lo que indica que </a:t>
            </a:r>
            <a:r>
              <a:rPr b="1" lang="en">
                <a:solidFill>
                  <a:schemeClr val="dk1"/>
                </a:solidFill>
              </a:rPr>
              <a:t>espironolactona no tiene un impacto claro en la mortalidad cardiovascular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Interpretación: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Este resultado sugiere que la espironolactona no reduce significativamente el riesgo de muerte cardiovascular en esta población.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 similitud entre las curvas refuerza la conclusión de que no hay un beneficio clínico relevante en este componente del punto final.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Panel B: Hospitalización por insuficiencia cardíaca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Descripción: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Y</a:t>
            </a:r>
            <a:r>
              <a:rPr lang="en">
                <a:solidFill>
                  <a:schemeClr val="dk1"/>
                </a:solidFill>
              </a:rPr>
              <a:t>: Proporción acumulativa de pacientes hospitalizados por insuficiencia cardíaca.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Eje X</a:t>
            </a:r>
            <a:r>
              <a:rPr lang="en">
                <a:solidFill>
                  <a:schemeClr val="dk1"/>
                </a:solidFill>
              </a:rPr>
              <a:t>: Tiempo en meses (hasta 72 meses de seguimiento).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Curvas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azul</a:t>
            </a:r>
            <a:r>
              <a:rPr lang="en">
                <a:solidFill>
                  <a:schemeClr val="dk1"/>
                </a:solidFill>
              </a:rPr>
              <a:t> representa al grupo de espironolactona.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roja</a:t>
            </a:r>
            <a:r>
              <a:rPr lang="en">
                <a:solidFill>
                  <a:schemeClr val="dk1"/>
                </a:solidFill>
              </a:rPr>
              <a:t> representa al grupo placebo.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Resultados: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Hazard Ratio (HR)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b="1" lang="en">
                <a:solidFill>
                  <a:schemeClr val="dk1"/>
                </a:solidFill>
              </a:rPr>
              <a:t>0.83</a:t>
            </a:r>
            <a:r>
              <a:rPr lang="en">
                <a:solidFill>
                  <a:schemeClr val="dk1"/>
                </a:solidFill>
              </a:rPr>
              <a:t> (IC 95%: 0.69–0.99).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Esto sugiere una reducción del 17% en el riesgo de hospitalización por insuficiencia cardíaca con espironolactona en comparación con placebo.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 = 0.04</a:t>
            </a:r>
            <a:r>
              <a:rPr lang="en">
                <a:solidFill>
                  <a:schemeClr val="dk1"/>
                </a:solidFill>
              </a:rPr>
              <a:t>: La diferencia es estadísticamente significativa.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Las curvas muestran una separación evidente con el tiempo, indicando que </a:t>
            </a:r>
            <a:r>
              <a:rPr b="1" lang="en">
                <a:solidFill>
                  <a:schemeClr val="dk1"/>
                </a:solidFill>
              </a:rPr>
              <a:t>espironolactona reduce el riesgo de hospitalización por insuficiencia cardíaca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Interpretación: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Este resultado indica un beneficio clínico modesto de la espironolactona para reducir hospitalizaciones relacionadas con insuficiencia cardíaca.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 mayor separación entre las curvas en los primeros años sugiere un beneficio temprano.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Consideraciones generales sobre la figura: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Resultados específicos vs. globales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Mientras que el </a:t>
            </a:r>
            <a:r>
              <a:rPr b="1" lang="en">
                <a:solidFill>
                  <a:schemeClr val="dk1"/>
                </a:solidFill>
              </a:rPr>
              <a:t>punto final primario compuesto</a:t>
            </a:r>
            <a:r>
              <a:rPr lang="en">
                <a:solidFill>
                  <a:schemeClr val="dk1"/>
                </a:solidFill>
              </a:rPr>
              <a:t> no mostró diferencias significativas (Figura 1), este análisis desglosado revela que la espironolactona tiene un efecto positivo en </a:t>
            </a:r>
            <a:r>
              <a:rPr b="1" lang="en">
                <a:solidFill>
                  <a:schemeClr val="dk1"/>
                </a:solidFill>
              </a:rPr>
              <a:t>hospitalizaciones por insuficiencia cardíaca</a:t>
            </a:r>
            <a:r>
              <a:rPr lang="en">
                <a:solidFill>
                  <a:schemeClr val="dk1"/>
                </a:solidFill>
              </a:rPr>
              <a:t>, pero no en </a:t>
            </a:r>
            <a:r>
              <a:rPr b="1" lang="en">
                <a:solidFill>
                  <a:schemeClr val="dk1"/>
                </a:solidFill>
              </a:rPr>
              <a:t>mortalidad cardiovascular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Implicaciones clínicas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Aunque no reduce significativamente la mortalidad cardiovascular, la espironolactona podría ser útil para pacientes con insuficiencia cardíaca con fracción de eyección preservada (ICFEP) que tienen un alto riesgo de hospitalización.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Censura de datos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Las marcas de censura en las curvas indican que algunos pacientes dejaron de ser seguidos, pero esto parece ser consistente entre los dos grupos.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8b2f1bfa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8b2f1bf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 </a:t>
            </a:r>
            <a:r>
              <a:rPr b="1" lang="en">
                <a:solidFill>
                  <a:schemeClr val="dk1"/>
                </a:solidFill>
              </a:rPr>
              <a:t>Figura 3</a:t>
            </a:r>
            <a:r>
              <a:rPr lang="en">
                <a:solidFill>
                  <a:schemeClr val="dk1"/>
                </a:solidFill>
              </a:rPr>
              <a:t>: tiempo hasta la muerte por cualquier causa para los dos grupos del estudio: </a:t>
            </a:r>
            <a:r>
              <a:rPr b="1" lang="en">
                <a:solidFill>
                  <a:schemeClr val="dk1"/>
                </a:solidFill>
              </a:rPr>
              <a:t>espironolactona</a:t>
            </a:r>
            <a:r>
              <a:rPr lang="en">
                <a:solidFill>
                  <a:schemeClr val="dk1"/>
                </a:solidFill>
              </a:rPr>
              <a:t> y </a:t>
            </a:r>
            <a:r>
              <a:rPr b="1" lang="en">
                <a:solidFill>
                  <a:schemeClr val="dk1"/>
                </a:solidFill>
              </a:rPr>
              <a:t>placebo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Elementos clave del gráfico: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Eje Y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Representa la proporción acumulativa de pacientes que murieron por cualquier causa.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Va de 0 a 1 (0% a 100% de la población estudiada).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Eje X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Muestra el tiempo de seguimiento en meses, desde el inicio hasta los 72 meses.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Curvas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azul</a:t>
            </a:r>
            <a:r>
              <a:rPr lang="en">
                <a:solidFill>
                  <a:schemeClr val="dk1"/>
                </a:solidFill>
              </a:rPr>
              <a:t> representa el grupo tratado con espironolactona.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 curva </a:t>
            </a:r>
            <a:r>
              <a:rPr b="1" lang="en">
                <a:solidFill>
                  <a:schemeClr val="dk1"/>
                </a:solidFill>
              </a:rPr>
              <a:t>roja</a:t>
            </a:r>
            <a:r>
              <a:rPr lang="en">
                <a:solidFill>
                  <a:schemeClr val="dk1"/>
                </a:solidFill>
              </a:rPr>
              <a:t> representa el grupo placebo.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Hazard Ratio (HR)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">
                <a:solidFill>
                  <a:schemeClr val="dk1"/>
                </a:solidFill>
              </a:rPr>
              <a:t>HR: 0.91</a:t>
            </a:r>
            <a:r>
              <a:rPr lang="en">
                <a:solidFill>
                  <a:schemeClr val="dk1"/>
                </a:solidFill>
              </a:rPr>
              <a:t> (IC 95%: 0.77–1.08).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Esto sugiere una reducción del 9% en el riesgo de muerte por cualquier causa con espironolactona en comparación con placebo.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Sin embargo, el intervalo de confianza incluye 1, lo que indica que este resultado no es estadísticamente significativo.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Valor de </a:t>
            </a:r>
            <a:r>
              <a:rPr b="1" lang="en">
                <a:solidFill>
                  <a:schemeClr val="dk1"/>
                </a:solidFill>
              </a:rPr>
              <a:t>p = 0.29</a:t>
            </a:r>
            <a:r>
              <a:rPr lang="en">
                <a:solidFill>
                  <a:schemeClr val="dk1"/>
                </a:solidFill>
              </a:rPr>
              <a:t> (prueba log-rank): confirma la falta de significancia estadística.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No at Risk (pacientes en riesgo)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Los números debajo del gráfico muestran cuántos pacientes en cada grupo permanecen en riesgo (vivos) a lo largo del tiempo.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Estos números disminuyen debido a eventos (muerte o pérdida de seguimiento).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Inserto (gráfico ampliado)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Amplía el eje Y para resaltar diferencias en la proporción acumulativa de muertes durante los primeros años.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Las curvas son prácticamente paralelas, sin separación relevante.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Interpretación de la Figura 3: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Resultado principal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No se observó una diferencia estadísticamente significativa en la mortalidad por cualquier causa entre los grupos de espironolactona y placebo durante el seguimiento.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Las curvas están muy cercanas y prácticamente superpuestas a lo largo del tiempo.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Tendencias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Hay una ligera separación entre las curvas hacia el final del seguimiento (favorable para espironolactona), pero esta diferencia no es clínicamente significativa ni estadísticamente relevante.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Eventos acumulativos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Aproximadamente el 25% de los pacientes en ambos grupos murieron por cualquier causa al final del seguimiento (72 meses).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Implicaciones clínicas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Aunque la espironolactona mostró beneficios en la reducción de hospitalizaciones por insuficiencia cardíaca (ver Figura 2B), no tuvo un impacto en la </a:t>
            </a:r>
            <a:r>
              <a:rPr b="1" lang="en">
                <a:solidFill>
                  <a:schemeClr val="dk1"/>
                </a:solidFill>
              </a:rPr>
              <a:t>mortalidad general</a:t>
            </a:r>
            <a:r>
              <a:rPr lang="en">
                <a:solidFill>
                  <a:schemeClr val="dk1"/>
                </a:solidFill>
              </a:rPr>
              <a:t> en esta población.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Consideraciones finales: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La falta de diferencia en mortalidad podría estar relacionada con la heterogeneidad de la población del estudio, una limitada potencia estadística o con el hecho de que la </a:t>
            </a:r>
            <a:r>
              <a:rPr b="1" lang="en">
                <a:solidFill>
                  <a:schemeClr val="dk1"/>
                </a:solidFill>
              </a:rPr>
              <a:t>ICFEP</a:t>
            </a:r>
            <a:r>
              <a:rPr lang="en">
                <a:solidFill>
                  <a:schemeClr val="dk1"/>
                </a:solidFill>
              </a:rPr>
              <a:t> no tiene tratamientos con impacto comprobado en la mortalidad.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Este resultado enfatiza la necesidad de enfoques complementarios para mejorar los resultados en pacientes con insuficiencia cardíaca con fracción de eyección preservada.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af22d8e0f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af22d8e0f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952d3c870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952d3c870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952d3c870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952d3c870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952d3c870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952d3c870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952d3c870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1952d3c870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952d3c870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952d3c870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abd86283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abd86283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En estudios pequeños de pacientes con ICFEp han demostrado que los antagonistas de receptores de mineralocorticoides mejoran la función diastólica, sin embargo este efecto no se ha podido extrapolar a outcomes clínicos. Por eso nació la idea de este estudio clínico TOPCAT para evaluar si hay beneficios clínicos en el uso de espironolactona en pacientes con ICFEp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RALES: </a:t>
            </a:r>
            <a:r>
              <a:rPr lang="en">
                <a:solidFill>
                  <a:schemeClr val="dk1"/>
                </a:solidFill>
              </a:rPr>
              <a:t>espironolactona redujo el riesgo de muerte en un 30% en pacientes con insuficiencia cardíaca avanzada.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EPHESUS</a:t>
            </a:r>
            <a:r>
              <a:rPr lang="en">
                <a:solidFill>
                  <a:schemeClr val="dk1"/>
                </a:solidFill>
              </a:rPr>
              <a:t>: eplerenona redujo la mortalidad en pacientes con disfx ventricular izquierda tras un infarto agudo de miocardio.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rPr lang="en" sz="1000">
                <a:solidFill>
                  <a:schemeClr val="dk1"/>
                </a:solidFill>
              </a:rPr>
              <a:t>In the TOPCAT trial, which tested the steroi- dal mineralocorticoid receptor antagonist spirono- lactone as compared with placebo in patients with heart failure and mildly reduced or pre- served ejection fraction, the results for the pri- mary outcome (a composite of death from car- diovascular causes, aborted cardiac arrest, or hospitalization for the management of heart failure) did not meet the criterion for signifi- 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af22d8e0f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af22d8e0f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Existió </a:t>
            </a:r>
            <a:r>
              <a:rPr b="1"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heterogeneidad regional en los resultados, </a:t>
            </a: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lo que plantea interrogantes sobre la generalización de los hallazgos. 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Se requieren más estudios para comprender completamente el papel de la espironolactona en el tratamiento de la ICFEp, considerando las diferencias regionales observadas y la posible utilidad de los péptidos natriuréticos para la selección de pacientes.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165dfda5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165dfda5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165dfda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165dfda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abd86283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abd86283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8b0c03fb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8b0c03fb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950a8625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950a8625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8b0c03fb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8b0c03fb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af20eb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af20eb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Protocolo refiere &gt;= 40% VFG distinto al &gt;= 50% VFG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secundarios: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Cambio desde el inicio hasta los meses 6, 9 y 12 en la puntuación total de síntomas (TSS) del KCCQ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Tiempo hasta la primera aparición del punto final renal compuesto: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disminución sostenida en la tasa estimada de filtración glomerula</a:t>
            </a:r>
            <a:r>
              <a:rPr b="1" lang="en"/>
              <a:t>r (eGFR) ≥40% en </a:t>
            </a:r>
            <a:r>
              <a:rPr lang="en"/>
              <a:t>relación con la línea de base durante al menos 4 semanas,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o disminución sostenida de eGFR &lt;15ml/min/1,73m2 o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inicio de la diálisis o trasplante renal.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estudios clínicos</a:t>
            </a:r>
            <a:endParaRPr/>
          </a:p>
        </p:txBody>
      </p:sp>
      <p:sp>
        <p:nvSpPr>
          <p:cNvPr id="118" name="Google Shape;11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Becados Medicina Interna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Noviembre 2024</a:t>
            </a:r>
            <a:endParaRPr sz="2300"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050" y="152400"/>
            <a:ext cx="449352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/>
          <p:nvPr>
            <p:ph type="title"/>
          </p:nvPr>
        </p:nvSpPr>
        <p:spPr>
          <a:xfrm>
            <a:off x="380625" y="487800"/>
            <a:ext cx="3796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Intervención</a:t>
            </a:r>
            <a:endParaRPr i="1"/>
          </a:p>
        </p:txBody>
      </p:sp>
      <p:pic>
        <p:nvPicPr>
          <p:cNvPr id="179" name="Google Shape;1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76200"/>
            <a:ext cx="4253250" cy="33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5"/>
          <p:cNvSpPr/>
          <p:nvPr/>
        </p:nvSpPr>
        <p:spPr>
          <a:xfrm>
            <a:off x="152400" y="3447525"/>
            <a:ext cx="4308900" cy="14544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51" y="167475"/>
            <a:ext cx="7128428" cy="46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286350" y="1532875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 y externa</a:t>
            </a:r>
            <a:endParaRPr/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25" y="2571750"/>
            <a:ext cx="2363826" cy="23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title"/>
          </p:nvPr>
        </p:nvSpPr>
        <p:spPr>
          <a:xfrm>
            <a:off x="311700" y="81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interna: ¿Son válidos los resultados del estudio?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209100" y="788850"/>
            <a:ext cx="8725800" cy="4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¿Para qué sirve?</a:t>
            </a:r>
            <a:endParaRPr b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valuar los efectos de la espironolactona en pacientes con IC FEP→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desenlaces primarios y secundarios descritos. 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¿Se ha comparado con otro estudio?</a:t>
            </a:r>
            <a:endParaRPr b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lphaLcPeriod"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Aldo-DHF. JAMA 2013: </a:t>
            </a: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Efecto de la espironolactona sobre la función diastólica y la capacidad de ejercicio en pacientes IC FEP</a:t>
            </a:r>
            <a:endParaRPr b="1"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¿Incluye un espectro adecuado de participantes?</a:t>
            </a:r>
            <a:endParaRPr b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N° de participantes significativo, aleatorización y variables similares.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Sexo de distribución similar, discreto predominio de sexo femenino. 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En su gran </a:t>
            </a: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mayoría</a:t>
            </a: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, raza blanca.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Aleatorización:</a:t>
            </a:r>
            <a:b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Sí, grupos similares, con variables distribuidas en razón 1:1.</a:t>
            </a:r>
            <a:b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Realizada por comité externo independiente.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234800" y="341600"/>
            <a:ext cx="8597400" cy="3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 expectativa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Randomizado, doble ciego.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del examinador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Randomizado, doble ciego.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 desgaste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Pérdida balanceada &lt;10% → 9.3% y 8.8%</a:t>
            </a:r>
            <a:endParaRPr b="1" sz="1800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 seguimiento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Intención de tratar.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presupuestario</a:t>
            </a:r>
            <a:endParaRPr b="1">
              <a:solidFill>
                <a:srgbClr val="0737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800">
                <a:solidFill>
                  <a:srgbClr val="171615"/>
                </a:solidFill>
              </a:rPr>
              <a:t>Financiamiento de </a:t>
            </a:r>
            <a:r>
              <a:rPr lang="en" sz="1800">
                <a:solidFill>
                  <a:srgbClr val="171615"/>
                </a:solidFill>
              </a:rPr>
              <a:t>múltiples</a:t>
            </a:r>
            <a:r>
              <a:rPr lang="en" sz="1800">
                <a:solidFill>
                  <a:srgbClr val="171615"/>
                </a:solidFill>
              </a:rPr>
              <a:t> empresas externas: AuraSense Therapeutics, Relypsa, BG Medicine, Pfizer, Bayer, Astra-Zeneca, Amorcyte, etc.</a:t>
            </a:r>
            <a:endParaRPr sz="1800">
              <a:highlight>
                <a:schemeClr val="accent6"/>
              </a:highlight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234800" y="4234050"/>
            <a:ext cx="8597400" cy="707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Validez interna aceptable: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Diseño aleatorizado, análisis por intención de tratar y control de sesgos importantes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externa: Extrapolación a la población</a:t>
            </a:r>
            <a:endParaRPr/>
          </a:p>
        </p:txBody>
      </p:sp>
      <p:sp>
        <p:nvSpPr>
          <p:cNvPr id="209" name="Google Shape;209;p40"/>
          <p:cNvSpPr/>
          <p:nvPr/>
        </p:nvSpPr>
        <p:spPr>
          <a:xfrm>
            <a:off x="348800" y="4043250"/>
            <a:ext cx="8350500" cy="635100"/>
          </a:xfrm>
          <a:prstGeom prst="rect">
            <a:avLst/>
          </a:prstGeom>
          <a:solidFill>
            <a:srgbClr val="F4CCCC">
              <a:alpha val="33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40"/>
          <p:cNvSpPr txBox="1"/>
          <p:nvPr/>
        </p:nvSpPr>
        <p:spPr>
          <a:xfrm>
            <a:off x="215900" y="1266325"/>
            <a:ext cx="86163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Componentes que brindan validez externa: </a:t>
            </a: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Similar representación de hombres y mujeres, tramos etáreos acordes a la prevalencia de insuficiencia cardíaca.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Componentes que restan validez externa: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epresentación principalmente enfocada en población europea y americana de raza blanca, con muy baja presencia de otras etnias y de otras regiones del mundo.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Pacientes con patologías de base compensadas, PA dentro de rango , poco N de pacientes fumadores fumadores.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00" y="113425"/>
            <a:ext cx="7934126" cy="4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1"/>
          <p:cNvSpPr/>
          <p:nvPr/>
        </p:nvSpPr>
        <p:spPr>
          <a:xfrm>
            <a:off x="670300" y="2147675"/>
            <a:ext cx="7578600" cy="2598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670300" y="1614275"/>
            <a:ext cx="7578600" cy="2598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25" y="112725"/>
            <a:ext cx="5648325" cy="49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/>
          <p:nvPr/>
        </p:nvSpPr>
        <p:spPr>
          <a:xfrm>
            <a:off x="1852625" y="1766675"/>
            <a:ext cx="5389800" cy="258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1852625" y="2223875"/>
            <a:ext cx="5389800" cy="5121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0" y="445029"/>
            <a:ext cx="7309325" cy="38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3"/>
          <p:cNvSpPr/>
          <p:nvPr/>
        </p:nvSpPr>
        <p:spPr>
          <a:xfrm>
            <a:off x="990800" y="3408225"/>
            <a:ext cx="7066500" cy="87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43"/>
          <p:cNvSpPr txBox="1"/>
          <p:nvPr/>
        </p:nvSpPr>
        <p:spPr>
          <a:xfrm>
            <a:off x="1907400" y="4473200"/>
            <a:ext cx="72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167 in Brazil, 123 in Argentina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pic>
        <p:nvPicPr>
          <p:cNvPr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25" y="1201150"/>
            <a:ext cx="6545951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400" y="152400"/>
            <a:ext cx="6820149" cy="31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801" y="3360900"/>
            <a:ext cx="3459874" cy="16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sp>
        <p:nvSpPr>
          <p:cNvPr id="245" name="Google Shape;245;p45"/>
          <p:cNvSpPr/>
          <p:nvPr/>
        </p:nvSpPr>
        <p:spPr>
          <a:xfrm>
            <a:off x="231125" y="1314900"/>
            <a:ext cx="4341000" cy="3452700"/>
          </a:xfrm>
          <a:prstGeom prst="rect">
            <a:avLst/>
          </a:prstGeom>
          <a:solidFill>
            <a:srgbClr val="F4CCCC">
              <a:alpha val="1509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Tiempo hasta el primer evento del outcome primario compuesto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Curvas muy similares→ espironolactona no reduce significativamente el riesgo del evento primario compuesto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Hay una ligera separación de las curvas que sugiere un posible beneficio de espironolactona en los primeros años, pero esta diferencia no es suficiente para ser estadísticamente significativa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Al final del seguimiento (72 meses), cerca del 25-30% de los pacientes en ambos grupos experimentaron el evento primario.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Aunque espironolactona muestra una tendencia hacia la reducción del riesgo, la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falta de significancia estadística implica que no hay evidencia sólida de beneficio clínico general en este contexto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" name="Google Shape;246;p45"/>
          <p:cNvPicPr preferRelativeResize="0"/>
          <p:nvPr/>
        </p:nvPicPr>
        <p:blipFill rotWithShape="1">
          <a:blip r:embed="rId3">
            <a:alphaModFix/>
          </a:blip>
          <a:srcRect b="3956" l="0" r="0" t="0"/>
          <a:stretch/>
        </p:blipFill>
        <p:spPr>
          <a:xfrm>
            <a:off x="4626050" y="152775"/>
            <a:ext cx="4077649" cy="483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6"/>
          <p:cNvPicPr preferRelativeResize="0"/>
          <p:nvPr/>
        </p:nvPicPr>
        <p:blipFill rotWithShape="1">
          <a:blip r:embed="rId3">
            <a:alphaModFix/>
          </a:blip>
          <a:srcRect b="0" l="0" r="0" t="1613"/>
          <a:stretch/>
        </p:blipFill>
        <p:spPr>
          <a:xfrm>
            <a:off x="4428450" y="349475"/>
            <a:ext cx="3569125" cy="33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/>
          <p:cNvPicPr preferRelativeResize="0"/>
          <p:nvPr/>
        </p:nvPicPr>
        <p:blipFill rotWithShape="1">
          <a:blip r:embed="rId4">
            <a:alphaModFix/>
          </a:blip>
          <a:srcRect b="2211" l="0" r="0" t="78627"/>
          <a:stretch/>
        </p:blipFill>
        <p:spPr>
          <a:xfrm>
            <a:off x="4408075" y="3722550"/>
            <a:ext cx="3622450" cy="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/>
          <p:nvPr>
            <p:ph type="title"/>
          </p:nvPr>
        </p:nvSpPr>
        <p:spPr>
          <a:xfrm>
            <a:off x="526300" y="294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sp>
        <p:nvSpPr>
          <p:cNvPr id="254" name="Google Shape;254;p46"/>
          <p:cNvSpPr/>
          <p:nvPr/>
        </p:nvSpPr>
        <p:spPr>
          <a:xfrm>
            <a:off x="231125" y="1602850"/>
            <a:ext cx="3835800" cy="2432700"/>
          </a:xfrm>
          <a:prstGeom prst="rect">
            <a:avLst/>
          </a:prstGeom>
          <a:solidFill>
            <a:srgbClr val="F4CCCC">
              <a:alpha val="1509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Panel A Muerte cardiovascular</a:t>
            </a:r>
            <a:r>
              <a:rPr lang="en" sz="1100"/>
              <a:t>: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Las curvas son prácticamente idénticas, lo que indica que espironolactona no tiene un impacto claro en la mortalidad cardiovascular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Hazard Ratio 0.90 (IC 95%: 0.73–1.12), p = 0.35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Esto sugiere una reducción no significativa del 10% en el riesgo de muerte cardiovascular con espironolactona en comparación con placebo. La diferencia no es estadísticamente significativa.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7"/>
          <p:cNvPicPr preferRelativeResize="0"/>
          <p:nvPr/>
        </p:nvPicPr>
        <p:blipFill rotWithShape="1">
          <a:blip r:embed="rId3">
            <a:alphaModFix/>
          </a:blip>
          <a:srcRect b="2211" l="0" r="0" t="78627"/>
          <a:stretch/>
        </p:blipFill>
        <p:spPr>
          <a:xfrm>
            <a:off x="4408075" y="3722550"/>
            <a:ext cx="3622450" cy="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7"/>
          <p:cNvSpPr txBox="1"/>
          <p:nvPr>
            <p:ph type="title"/>
          </p:nvPr>
        </p:nvSpPr>
        <p:spPr>
          <a:xfrm>
            <a:off x="526300" y="294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sp>
        <p:nvSpPr>
          <p:cNvPr id="261" name="Google Shape;261;p47"/>
          <p:cNvSpPr/>
          <p:nvPr/>
        </p:nvSpPr>
        <p:spPr>
          <a:xfrm>
            <a:off x="231125" y="1355650"/>
            <a:ext cx="3835800" cy="2679600"/>
          </a:xfrm>
          <a:prstGeom prst="rect">
            <a:avLst/>
          </a:prstGeom>
          <a:solidFill>
            <a:srgbClr val="F4CCCC">
              <a:alpha val="1509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Panel B Hospitalizados por IC</a:t>
            </a:r>
            <a:r>
              <a:rPr lang="en" sz="1100"/>
              <a:t>: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Las curvas muestran una separación evidente con el tiempo, indicando que espironolactona reduce el riesgo de hospitalización por insuficiencia cardíaca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Hazard Ratio </a:t>
            </a:r>
            <a:r>
              <a:rPr lang="en" sz="1100"/>
              <a:t>0.83 (IC 95%: 0.69–0.99), </a:t>
            </a:r>
            <a:r>
              <a:rPr b="1" lang="en" sz="1100"/>
              <a:t>p = 0.04</a:t>
            </a:r>
            <a:endParaRPr b="1"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Esto sugiere una reducción del 17% en el riesgo de hospitalización por insuficiencia cardíaca con espironolactona en comparación con placebo. La diferencia es estadísticamente significativa. 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 mayor separación entre las curvas en los primeros años sugiere un beneficio temprano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3">
            <a:alphaModFix/>
          </a:blip>
          <a:srcRect b="20792" l="0" r="0" t="0"/>
          <a:stretch/>
        </p:blipFill>
        <p:spPr>
          <a:xfrm>
            <a:off x="4408075" y="273275"/>
            <a:ext cx="3622450" cy="34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900" y="728613"/>
            <a:ext cx="3238680" cy="36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/>
          <p:nvPr/>
        </p:nvSpPr>
        <p:spPr>
          <a:xfrm>
            <a:off x="231125" y="1355650"/>
            <a:ext cx="3835800" cy="3455100"/>
          </a:xfrm>
          <a:prstGeom prst="rect">
            <a:avLst/>
          </a:prstGeom>
          <a:solidFill>
            <a:srgbClr val="F4CCCC">
              <a:alpha val="1509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Muerte por cualquier causa</a:t>
            </a:r>
            <a:r>
              <a:rPr lang="en" sz="1100"/>
              <a:t>: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Las curvas son prácticamente paralelas, sin separación relevante.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Hazard Ratio </a:t>
            </a:r>
            <a:r>
              <a:rPr lang="en" sz="1100"/>
              <a:t>0.91 (IC 95%: 0.77–1.08). </a:t>
            </a:r>
            <a:r>
              <a:rPr b="1" lang="en" sz="1100"/>
              <a:t>p = 0.29</a:t>
            </a:r>
            <a:r>
              <a:rPr lang="en" sz="1100"/>
              <a:t> </a:t>
            </a:r>
            <a:endParaRPr sz="1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Esto sugiere una reducción del 9% en el riesgo de muerte por cualquier causa con espironolactona en comparación con placebo. Sin embargo, el intervalo de confianza incluye 1, lo que indica que este resultado no es estadísticamente significativo. P value confirma la falta de significancia estadística.</a:t>
            </a:r>
            <a:endParaRPr sz="1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Aunque la espironolactona mostró beneficios en la reducción de hospitalizaciones por insuficiencia cardíaca (ver Figura 2B), no tuvo un impacto en la </a:t>
            </a:r>
            <a:r>
              <a:rPr b="1" lang="en" sz="1100"/>
              <a:t>mortalidad general</a:t>
            </a:r>
            <a:r>
              <a:rPr lang="en" sz="1100"/>
              <a:t> en esta población.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/>
          <p:nvPr>
            <p:ph type="title"/>
          </p:nvPr>
        </p:nvSpPr>
        <p:spPr>
          <a:xfrm>
            <a:off x="320050" y="16297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ón, Conclusión y Aplicación Clínica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0"/>
          <p:cNvSpPr txBox="1"/>
          <p:nvPr>
            <p:ph type="title"/>
          </p:nvPr>
        </p:nvSpPr>
        <p:spPr>
          <a:xfrm>
            <a:off x="311700" y="597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</a:t>
            </a:r>
            <a:endParaRPr/>
          </a:p>
        </p:txBody>
      </p:sp>
      <p:sp>
        <p:nvSpPr>
          <p:cNvPr id="280" name="Google Shape;280;p50"/>
          <p:cNvSpPr txBox="1"/>
          <p:nvPr>
            <p:ph idx="1" type="body"/>
          </p:nvPr>
        </p:nvSpPr>
        <p:spPr>
          <a:xfrm>
            <a:off x="311700" y="1536475"/>
            <a:ext cx="85206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8"/>
              <a:buChar char="●"/>
            </a:pPr>
            <a:r>
              <a:rPr b="1" lang="en" sz="2008">
                <a:solidFill>
                  <a:schemeClr val="dk1"/>
                </a:solidFill>
              </a:rPr>
              <a:t>TOPCAT fue impulsado para determinar si hab</a:t>
            </a:r>
            <a:r>
              <a:rPr b="1" lang="en" sz="2008">
                <a:solidFill>
                  <a:schemeClr val="dk1"/>
                </a:solidFill>
              </a:rPr>
              <a:t>ía beneficios CLÍNICOS en uso de Espironolactona en pacientes con ICFEp</a:t>
            </a:r>
            <a:endParaRPr b="1" sz="2008">
              <a:solidFill>
                <a:schemeClr val="dk1"/>
              </a:solidFill>
            </a:endParaRPr>
          </a:p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SzPts val="2008"/>
              <a:buChar char="●"/>
            </a:pPr>
            <a:r>
              <a:rPr b="1" lang="en" sz="2008"/>
              <a:t>Dentro del estudio hubo factores que influenciaron el análisis de resultados: </a:t>
            </a:r>
            <a:endParaRPr b="1" sz="2008"/>
          </a:p>
          <a:p>
            <a:pPr indent="-3307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en" sz="1608"/>
              <a:t>Diferencias regionales </a:t>
            </a:r>
            <a:endParaRPr sz="1608"/>
          </a:p>
          <a:p>
            <a:pPr indent="-3307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en" sz="1608"/>
              <a:t>Diferencias entre grupos hospitalización v/s BNP </a:t>
            </a:r>
            <a:endParaRPr sz="1608"/>
          </a:p>
          <a:p>
            <a:pPr indent="-3307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8"/>
              <a:buAutoNum type="arabicPeriod"/>
            </a:pPr>
            <a:r>
              <a:rPr lang="en" sz="1608"/>
              <a:t>Adherencia limitada (debido a efectos adversos)  </a:t>
            </a:r>
            <a:endParaRPr sz="1608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>
            <p:ph type="title"/>
          </p:nvPr>
        </p:nvSpPr>
        <p:spPr>
          <a:xfrm>
            <a:off x="236100" y="973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</a:t>
            </a:r>
            <a:endParaRPr/>
          </a:p>
        </p:txBody>
      </p:sp>
      <p:pic>
        <p:nvPicPr>
          <p:cNvPr id="286" name="Google Shape;28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800" y="804700"/>
            <a:ext cx="6528449" cy="37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1"/>
          <p:cNvSpPr txBox="1"/>
          <p:nvPr/>
        </p:nvSpPr>
        <p:spPr>
          <a:xfrm>
            <a:off x="105700" y="1430625"/>
            <a:ext cx="238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 observó una marcada variación 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regional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en incidencia de eventos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Europa del Este menor probabilidad de eventos outcome primario  v/s America 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Variación regional → inesperada e inexplicable 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LIMITAR la generalización de los hallazgos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216450" y="118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</a:t>
            </a:r>
            <a:endParaRPr/>
          </a:p>
        </p:txBody>
      </p:sp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5021050" y="1045750"/>
            <a:ext cx="3932400" cy="3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en" sz="1425"/>
              <a:t>Reducci</a:t>
            </a:r>
            <a:r>
              <a:rPr lang="en" sz="1425"/>
              <a:t>ón significativa de los eventos outcome primario se vieron en el grupo de pacientes criterio elegibilidad </a:t>
            </a:r>
            <a:r>
              <a:rPr lang="en" sz="1425">
                <a:highlight>
                  <a:srgbClr val="FFFF00"/>
                </a:highlight>
              </a:rPr>
              <a:t>BNP NO así en el grupo de hospitalización previa </a:t>
            </a:r>
            <a:endParaRPr sz="1425">
              <a:highlight>
                <a:schemeClr val="lt1"/>
              </a:highlight>
            </a:endParaRPr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en" sz="1425">
                <a:highlight>
                  <a:schemeClr val="lt1"/>
                </a:highlight>
              </a:rPr>
              <a:t>La reducción estadísticamente significativa de los eventos del outcome primario compuesto fueron a expensas </a:t>
            </a:r>
            <a:r>
              <a:rPr b="1" lang="en" sz="1425">
                <a:highlight>
                  <a:schemeClr val="lt1"/>
                </a:highlight>
              </a:rPr>
              <a:t>SÓLO</a:t>
            </a:r>
            <a:r>
              <a:rPr b="1" lang="en" sz="1425">
                <a:highlight>
                  <a:schemeClr val="lt1"/>
                </a:highlight>
              </a:rPr>
              <a:t> </a:t>
            </a:r>
            <a:r>
              <a:rPr lang="en" sz="1425">
                <a:highlight>
                  <a:schemeClr val="lt1"/>
                </a:highlight>
              </a:rPr>
              <a:t>de la disminución de hospitalizaciones por falla cardíaca </a:t>
            </a:r>
            <a:endParaRPr sz="1425">
              <a:highlight>
                <a:schemeClr val="lt1"/>
              </a:highlight>
            </a:endParaRPr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b="1" lang="en" sz="1425">
                <a:solidFill>
                  <a:schemeClr val="dk1"/>
                </a:solidFill>
                <a:highlight>
                  <a:schemeClr val="lt1"/>
                </a:highlight>
              </a:rPr>
              <a:t>Resultados NO son aplicables en TODOS subgrupos pacientes</a:t>
            </a:r>
            <a:endParaRPr b="1" sz="142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●"/>
            </a:pPr>
            <a:r>
              <a:rPr b="1" lang="en" sz="1425">
                <a:solidFill>
                  <a:schemeClr val="dk1"/>
                </a:solidFill>
                <a:highlight>
                  <a:schemeClr val="lt1"/>
                </a:highlight>
              </a:rPr>
              <a:t>Ventaja en evaluar </a:t>
            </a:r>
            <a:r>
              <a:rPr b="1" lang="en" sz="1425">
                <a:solidFill>
                  <a:schemeClr val="dk1"/>
                </a:solidFill>
                <a:highlight>
                  <a:schemeClr val="lt1"/>
                </a:highlight>
              </a:rPr>
              <a:t>qué</a:t>
            </a:r>
            <a:r>
              <a:rPr b="1" lang="en" sz="1425">
                <a:solidFill>
                  <a:schemeClr val="dk1"/>
                </a:solidFill>
                <a:highlight>
                  <a:schemeClr val="lt1"/>
                </a:highlight>
              </a:rPr>
              <a:t> pacientes podrían beneficiarse más </a:t>
            </a:r>
            <a:endParaRPr b="1" sz="1425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294" name="Google Shape;29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00" y="703400"/>
            <a:ext cx="4950275" cy="42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</a:t>
            </a:r>
            <a:endParaRPr/>
          </a:p>
        </p:txBody>
      </p:sp>
      <p:pic>
        <p:nvPicPr>
          <p:cNvPr id="300" name="Google Shape;3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75" y="676175"/>
            <a:ext cx="3698884" cy="43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4408725" y="1203300"/>
            <a:ext cx="4423500" cy="25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en" sz="1425">
                <a:highlight>
                  <a:schemeClr val="lt1"/>
                </a:highlight>
              </a:rPr>
              <a:t>Las razones  de la discontinuación del fármaco en los participantes durante el estudio</a:t>
            </a:r>
            <a:endParaRPr sz="1425">
              <a:highlight>
                <a:schemeClr val="lt1"/>
              </a:highlight>
            </a:endParaRPr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en" sz="1425">
                <a:highlight>
                  <a:schemeClr val="lt1"/>
                </a:highlight>
              </a:rPr>
              <a:t>⅓ participantes discontinuación intervención con espirnolactona </a:t>
            </a:r>
            <a:endParaRPr sz="1425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Falta de adherencia → RAMS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Influenciado los resultados 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Buena aplicabilidad (corresponde a lo que podría pasar en la vida real)</a:t>
            </a:r>
            <a:endParaRPr b="1"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>
            <p:ph type="title"/>
          </p:nvPr>
        </p:nvSpPr>
        <p:spPr>
          <a:xfrm>
            <a:off x="1796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ÓN</a:t>
            </a:r>
            <a:endParaRPr/>
          </a:p>
        </p:txBody>
      </p:sp>
      <p:sp>
        <p:nvSpPr>
          <p:cNvPr id="307" name="Google Shape;307;p54"/>
          <p:cNvSpPr txBox="1"/>
          <p:nvPr>
            <p:ph idx="1" type="body"/>
          </p:nvPr>
        </p:nvSpPr>
        <p:spPr>
          <a:xfrm>
            <a:off x="4747625" y="1946775"/>
            <a:ext cx="4301100" cy="16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Único efecto adverso estadísticamente significativo → Renal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Hiperkalemia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Aumento de Crea plasmática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NECESARIO </a:t>
            </a:r>
            <a:r>
              <a:rPr lang="en" sz="1400"/>
              <a:t>monitorización de los niveles con uso del fármaco </a:t>
            </a:r>
            <a:endParaRPr sz="1400"/>
          </a:p>
        </p:txBody>
      </p:sp>
      <p:pic>
        <p:nvPicPr>
          <p:cNvPr id="308" name="Google Shape;30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00" y="703400"/>
            <a:ext cx="4478806" cy="44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/>
          <p:nvPr/>
        </p:nvSpPr>
        <p:spPr>
          <a:xfrm>
            <a:off x="598700" y="4068550"/>
            <a:ext cx="3755700" cy="177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278300" y="15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</a:t>
            </a:r>
            <a:endParaRPr/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116000" y="152775"/>
            <a:ext cx="8845200" cy="49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311700" y="860175"/>
            <a:ext cx="8520600" cy="3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 i</a:t>
            </a:r>
            <a:r>
              <a:rPr lang="en"/>
              <a:t>nsuficiencia cardíaca con fracción de eyección preservada (ICFEp) → características clínicas y pronóstico adverso compartido con la insuficiencia cardíaca con fracción de eyección reducida (ICFEr). 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Opciones terapéuticas limitadas. 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Antagonistas de los receptores de mineralocorticoides: han demostrado beneficios en ICFEr (mortalidad - RALES/EPHESUS), pero su eficacia en ICFEp no había sido evaluada adecuadamente en ensayos clínicos. 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type="title"/>
          </p:nvPr>
        </p:nvSpPr>
        <p:spPr>
          <a:xfrm>
            <a:off x="311700" y="12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ONCLUSIÓN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5"/>
          <p:cNvSpPr/>
          <p:nvPr/>
        </p:nvSpPr>
        <p:spPr>
          <a:xfrm>
            <a:off x="876900" y="830025"/>
            <a:ext cx="7544400" cy="4068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b="1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Agregar espironolactona a la terapia médica previa de pacientes con ICFEp 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no redujo</a:t>
            </a:r>
            <a:r>
              <a:rPr b="1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significativamente la incidencia del outcome primario compuesto: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Mortalidad causa cardiovascular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Recuperación de paro cardíaco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Hospitalizaciones por falla cardíaca 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Demostró beneficio en disminuir hospitalizaciones (algunas limitaciones en el resultado) 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uso de espironolactona requiere una </a:t>
            </a: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monitorización cuidadosa 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los niveles de potasio y creatinina.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type="title"/>
          </p:nvPr>
        </p:nvSpPr>
        <p:spPr>
          <a:xfrm>
            <a:off x="1980600" y="491150"/>
            <a:ext cx="5182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6"/>
          <p:cNvSpPr txBox="1"/>
          <p:nvPr/>
        </p:nvSpPr>
        <p:spPr>
          <a:xfrm>
            <a:off x="375500" y="1695175"/>
            <a:ext cx="8520600" cy="2161200"/>
          </a:xfrm>
          <a:prstGeom prst="rect">
            <a:avLst/>
          </a:prstGeom>
          <a:solidFill>
            <a:srgbClr val="F4CCCC">
              <a:alpha val="33960"/>
            </a:srgbClr>
          </a:solidFill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tratamiento con espironolactona podría ser útil para </a:t>
            </a: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subgrupos específicos de pacientes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 ICFEP, pero requiere un monitoreo: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Hiperkalemia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Elevación de creatinina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plasmática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56"/>
          <p:cNvSpPr txBox="1"/>
          <p:nvPr/>
        </p:nvSpPr>
        <p:spPr>
          <a:xfrm>
            <a:off x="2393300" y="1326400"/>
            <a:ext cx="4485000" cy="7803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 el contexto del manejo de la ICFEP: </a:t>
            </a:r>
            <a:endParaRPr b="1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311700" y="1266325"/>
            <a:ext cx="8520600" cy="1271400"/>
          </a:xfrm>
          <a:prstGeom prst="rect">
            <a:avLst/>
          </a:prstGeom>
          <a:solidFill>
            <a:srgbClr val="F4CCCC">
              <a:alpha val="3396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eterminar si la espironolactona podría mejorar los desenlaces clínicos, dada la necesidad de terapias específicas y las escasas recomendaciones específicas más allá del manejo de las comorbilidades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311700" y="791525"/>
            <a:ext cx="85206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b="1" lang="en" sz="1900">
                <a:solidFill>
                  <a:srgbClr val="131314"/>
                </a:solidFill>
              </a:rPr>
              <a:t>D</a:t>
            </a:r>
            <a:r>
              <a:rPr b="1" lang="en" sz="1900">
                <a:solidFill>
                  <a:srgbClr val="131314"/>
                </a:solidFill>
              </a:rPr>
              <a:t>iseño del estudio:</a:t>
            </a:r>
            <a:endParaRPr b="1" sz="1900">
              <a:solidFill>
                <a:srgbClr val="131314"/>
              </a:solidFill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Ensayo clínico aleatorizado doble ciego</a:t>
            </a:r>
            <a:r>
              <a:rPr lang="en" sz="1900">
                <a:solidFill>
                  <a:srgbClr val="131314"/>
                </a:solidFill>
              </a:rPr>
              <a:t>, multicéntrico internacional, controlado contra placebo (</a:t>
            </a:r>
            <a:r>
              <a:rPr i="1" lang="en" sz="1900">
                <a:solidFill>
                  <a:srgbClr val="131314"/>
                </a:solidFill>
              </a:rPr>
              <a:t>placebo-controlled</a:t>
            </a:r>
            <a:r>
              <a:rPr lang="en" sz="1900">
                <a:solidFill>
                  <a:srgbClr val="131314"/>
                </a:solidFill>
              </a:rPr>
              <a:t>).</a:t>
            </a:r>
            <a:endParaRPr sz="1900">
              <a:solidFill>
                <a:srgbClr val="131314"/>
              </a:solidFill>
            </a:endParaRPr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b="1" lang="en" sz="1900">
                <a:solidFill>
                  <a:srgbClr val="131314"/>
                </a:solidFill>
              </a:rPr>
              <a:t>Participantes:</a:t>
            </a:r>
            <a:endParaRPr sz="1900">
              <a:solidFill>
                <a:srgbClr val="131314"/>
              </a:solidFill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3445 participantes</a:t>
            </a:r>
            <a:r>
              <a:rPr lang="en" sz="1900">
                <a:solidFill>
                  <a:srgbClr val="131314"/>
                </a:solidFill>
              </a:rPr>
              <a:t> de </a:t>
            </a: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233 centros</a:t>
            </a:r>
            <a:r>
              <a:rPr lang="en" sz="1900">
                <a:solidFill>
                  <a:srgbClr val="131314"/>
                </a:solidFill>
              </a:rPr>
              <a:t> en </a:t>
            </a: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 países</a:t>
            </a:r>
            <a:endParaRPr sz="1900">
              <a:solidFill>
                <a:srgbClr val="1313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</a:rPr>
              <a:t>EE.UU., Canadá, Brasil, Argentina, Rusia y Georgia. </a:t>
            </a:r>
            <a:endParaRPr sz="1900">
              <a:solidFill>
                <a:srgbClr val="131314"/>
              </a:solidFill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Origen étnico-racial</a:t>
            </a:r>
            <a:r>
              <a:rPr lang="en" sz="1900">
                <a:solidFill>
                  <a:srgbClr val="131314"/>
                </a:solidFill>
              </a:rPr>
              <a:t> - </a:t>
            </a: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(1) Blanco: 88.8%</a:t>
            </a:r>
            <a:endParaRPr sz="1900">
              <a:solidFill>
                <a:srgbClr val="1313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Temporalidad </a:t>
            </a:r>
            <a:r>
              <a:rPr lang="en" sz="1900">
                <a:solidFill>
                  <a:srgbClr val="131314"/>
                </a:solidFill>
              </a:rPr>
              <a:t>- Desde 10 de agosto 2006 hasta 31 de enero de 2012.</a:t>
            </a:r>
            <a:endParaRPr sz="1900">
              <a:solidFill>
                <a:srgbClr val="131314"/>
              </a:solidFill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</a:rPr>
              <a:t>Análisis - Intención de tratar</a:t>
            </a:r>
            <a:r>
              <a:rPr lang="en" sz="1900">
                <a:solidFill>
                  <a:srgbClr val="13131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(intention-to-treat)</a:t>
            </a:r>
            <a:endParaRPr sz="1900">
              <a:solidFill>
                <a:srgbClr val="131314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9250" lvl="1" marL="9144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○"/>
            </a:pPr>
            <a:r>
              <a:rPr lang="en" sz="1900">
                <a:solidFill>
                  <a:srgbClr val="131314"/>
                </a:solidFill>
              </a:rPr>
              <a:t>Aleatorización (1:1)</a:t>
            </a:r>
            <a:endParaRPr sz="1900">
              <a:solidFill>
                <a:srgbClr val="131314"/>
              </a:solidFill>
            </a:endParaRPr>
          </a:p>
          <a:p>
            <a:pPr indent="-349250" lvl="2" marL="13716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■"/>
            </a:pPr>
            <a:r>
              <a:rPr lang="en" sz="1900">
                <a:solidFill>
                  <a:srgbClr val="131314"/>
                </a:solidFill>
              </a:rPr>
              <a:t>Espironolactona (1722 participantes)</a:t>
            </a:r>
            <a:endParaRPr sz="1900">
              <a:solidFill>
                <a:srgbClr val="131314"/>
              </a:solidFill>
            </a:endParaRPr>
          </a:p>
          <a:p>
            <a:pPr indent="-349250" lvl="2" marL="1371600" rtl="0" algn="just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■"/>
            </a:pPr>
            <a:r>
              <a:rPr lang="en" sz="1900">
                <a:solidFill>
                  <a:srgbClr val="131314"/>
                </a:solidFill>
              </a:rPr>
              <a:t>Placebo (1723 participantes)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graphicFrame>
        <p:nvGraphicFramePr>
          <p:cNvPr id="151" name="Google Shape;151;p31"/>
          <p:cNvGraphicFramePr/>
          <p:nvPr/>
        </p:nvGraphicFramePr>
        <p:xfrm>
          <a:off x="83900" y="7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{1D15AEF4-E47A-474A-B3E6-D4B0AAF6A056}</a:tableStyleId>
              </a:tblPr>
              <a:tblGrid>
                <a:gridCol w="4488100"/>
              </a:tblGrid>
              <a:tr h="38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Criterios de inclusión</a:t>
                      </a:r>
                      <a:endParaRPr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91425" marB="91425" marR="91425" marL="91425"/>
                </a:tc>
              </a:tr>
              <a:tr h="3756625">
                <a:tc>
                  <a:txBody>
                    <a:bodyPr/>
                    <a:lstStyle/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Participante </a:t>
                      </a:r>
                      <a:r>
                        <a:rPr lang="en" sz="1150"/>
                        <a:t>de </a:t>
                      </a:r>
                      <a:r>
                        <a:rPr b="1" lang="en" sz="1150"/>
                        <a:t>50 años o más.</a:t>
                      </a:r>
                      <a:endParaRPr b="1"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Insuficiencia cardíaca</a:t>
                      </a:r>
                      <a:r>
                        <a:rPr lang="en" sz="1150"/>
                        <a:t> con al menos un síntoma al momento de la evaluación y un signo dentro de los </a:t>
                      </a:r>
                      <a:r>
                        <a:rPr lang="en" sz="1150"/>
                        <a:t>últimos</a:t>
                      </a:r>
                      <a:r>
                        <a:rPr lang="en" sz="1150"/>
                        <a:t> 12 meses. 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FEVI ≥ 45%</a:t>
                      </a:r>
                      <a:r>
                        <a:rPr lang="en" sz="1150"/>
                        <a:t> (evaluado dentro de últimos 6 meses previo a randomización).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PA sistólica controlada</a:t>
                      </a:r>
                      <a:r>
                        <a:rPr lang="en" sz="1150"/>
                        <a:t> (PAS &lt;140 mmHg o &lt;160 mmHg si utiliza tres o más antihipertensivos).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Kalemia &lt;5 mmol/l previa a randomización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A. </a:t>
                      </a:r>
                      <a:r>
                        <a:rPr lang="en" sz="1150"/>
                        <a:t>Al menos una hospitalización en los últimos 12 meses en la cual la insuficiencia cardíaca fue un componente relevante (IC transitoria por IAM no fue considerada).</a:t>
                      </a:r>
                      <a:endParaRPr sz="1150"/>
                    </a:p>
                    <a:p>
                      <a:pPr indent="-114300" lvl="0" marL="228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/>
                        <a:t>O</a:t>
                      </a:r>
                      <a:br>
                        <a:rPr lang="en" sz="1150"/>
                      </a:br>
                      <a:r>
                        <a:rPr b="1" lang="en" sz="1150"/>
                        <a:t>B</a:t>
                      </a:r>
                      <a:r>
                        <a:rPr lang="en" sz="1150"/>
                        <a:t>. BNP ≥ 100 pg/mL o proBNP ≥ 360 </a:t>
                      </a:r>
                      <a:r>
                        <a:rPr lang="en" sz="1150"/>
                        <a:t>pg/mL</a:t>
                      </a:r>
                      <a:r>
                        <a:rPr lang="en" sz="1150"/>
                        <a:t> en últimos 30 días no explicado por otra entidad clínica.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Mujeres en edad </a:t>
                      </a:r>
                      <a:r>
                        <a:rPr lang="en" sz="1150"/>
                        <a:t>fértil</a:t>
                      </a:r>
                      <a:r>
                        <a:rPr lang="en" sz="1150"/>
                        <a:t> con test de embarazo negativo en las últimas 72 horas previas a randomización; manteniendo </a:t>
                      </a:r>
                      <a:r>
                        <a:rPr lang="en" sz="1150"/>
                        <a:t>método</a:t>
                      </a:r>
                      <a:r>
                        <a:rPr lang="en" sz="1150"/>
                        <a:t> anticonceptivo a lo largo del estudio.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Seguimiento con visitas médicas acorde a lo trazado.</a:t>
                      </a:r>
                      <a:endParaRPr sz="1150"/>
                    </a:p>
                    <a:p>
                      <a:pPr indent="-187325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Consentimiento</a:t>
                      </a:r>
                      <a:r>
                        <a:rPr lang="en" sz="1150"/>
                        <a:t> informado firmado.</a:t>
                      </a:r>
                      <a:endParaRPr sz="1150"/>
                    </a:p>
                  </a:txBody>
                  <a:tcPr marT="91425" marB="91425" marR="64350" marL="91425"/>
                </a:tc>
              </a:tr>
            </a:tbl>
          </a:graphicData>
        </a:graphic>
      </p:graphicFrame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400" y="791525"/>
            <a:ext cx="4317474" cy="133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graphicFrame>
        <p:nvGraphicFramePr>
          <p:cNvPr id="158" name="Google Shape;158;p32"/>
          <p:cNvGraphicFramePr/>
          <p:nvPr/>
        </p:nvGraphicFramePr>
        <p:xfrm>
          <a:off x="83900" y="7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{1D15AEF4-E47A-474A-B3E6-D4B0AAF6A056}</a:tableStyleId>
              </a:tblPr>
              <a:tblGrid>
                <a:gridCol w="4488100"/>
              </a:tblGrid>
              <a:tr h="38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Criterios de exclusión</a:t>
                      </a:r>
                      <a:endParaRPr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91425" marB="91425" marR="91425" marL="91425"/>
                </a:tc>
              </a:tr>
              <a:tr h="3756625">
                <a:tc>
                  <a:txBody>
                    <a:bodyPr/>
                    <a:lstStyle/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Enfermedad sistémica severa</a:t>
                      </a:r>
                      <a:r>
                        <a:rPr lang="en" sz="1150"/>
                        <a:t> con </a:t>
                      </a:r>
                      <a:r>
                        <a:rPr b="1" lang="en" sz="1150"/>
                        <a:t>expectativa de vida menor a 3 años.</a:t>
                      </a:r>
                      <a:endParaRPr b="1"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Enfermedad pulmonar crónica severa </a:t>
                      </a:r>
                      <a:r>
                        <a:rPr lang="en" sz="1150"/>
                        <a:t>que requirió oxígeno domiciliario, corticoides VO u hospitalización en últimos 12 meses.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Miocardiopatía</a:t>
                      </a:r>
                      <a:r>
                        <a:rPr lang="en" sz="1150"/>
                        <a:t> hipertrófica o infiltrativa obstructiva o pericarditis constrictiva.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Enfermedad valvular no corregida</a:t>
                      </a:r>
                      <a:r>
                        <a:rPr lang="en" sz="1150"/>
                        <a:t> a espera de cirugía.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b="1" lang="en" sz="1150"/>
                        <a:t>FA </a:t>
                      </a:r>
                      <a:r>
                        <a:rPr lang="en" sz="1150"/>
                        <a:t>con FC en reposo &gt;90 lpm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Infarto agudo al miocardio en últimos 90 días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Cirugía de bypass coronario en últimos 90 días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Intervención coronaria percutánea en últimos 30 días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Historia de trasplante cardíaco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Uso actual de dispositivo de asistencia ventricular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Accidente</a:t>
                      </a:r>
                      <a:r>
                        <a:rPr lang="en" sz="1150"/>
                        <a:t> cerebrovascular en últimos 90 días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Presión arterial sistólica &gt; 160 mm Hg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Hipotensión ortostática conocida</a:t>
                      </a:r>
                      <a:endParaRPr sz="1150"/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AutoNum type="arabicPeriod"/>
                      </a:pPr>
                      <a:r>
                        <a:rPr lang="en" sz="1150"/>
                        <a:t>Trastorno gastrointestinal que pudiese interferir con absorción de fármacos</a:t>
                      </a:r>
                      <a:endParaRPr sz="115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9" name="Google Shape;159;p32"/>
          <p:cNvGraphicFramePr/>
          <p:nvPr/>
        </p:nvGraphicFramePr>
        <p:xfrm>
          <a:off x="4572000" y="7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{1D15AEF4-E47A-474A-B3E6-D4B0AAF6A056}</a:tableStyleId>
              </a:tblPr>
              <a:tblGrid>
                <a:gridCol w="4488100"/>
              </a:tblGrid>
              <a:tr h="38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Criterios de exclusión</a:t>
                      </a:r>
                      <a:endParaRPr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91425" marB="91425" marR="91425" marL="91425"/>
                </a:tc>
              </a:tr>
              <a:tr h="3756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/>
                        <a:t>15.</a:t>
                      </a:r>
                      <a:r>
                        <a:rPr lang="en" sz="1150"/>
                        <a:t> Uso de cualquier ARM o ahorrador de potasio en últimos 14 días o condición que amerite uso de ARM durante estudio. </a:t>
                      </a:r>
                      <a:br>
                        <a:rPr lang="en" sz="1150"/>
                      </a:br>
                      <a:r>
                        <a:rPr b="1" lang="en" sz="1150"/>
                        <a:t>16.</a:t>
                      </a:r>
                      <a:r>
                        <a:rPr lang="en" sz="1150"/>
                        <a:t> Intolerancia a ARM conocida.</a:t>
                      </a:r>
                      <a:endParaRPr sz="115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/>
                        <a:t>17.</a:t>
                      </a:r>
                      <a:r>
                        <a:rPr lang="en" sz="1150"/>
                        <a:t> Uso concurrente de litio.</a:t>
                      </a:r>
                      <a:br>
                        <a:rPr lang="en" sz="1150"/>
                      </a:br>
                      <a:r>
                        <a:rPr b="1" lang="en" sz="1150"/>
                        <a:t>18. </a:t>
                      </a:r>
                      <a:r>
                        <a:rPr lang="en" sz="1150"/>
                        <a:t>Participación concurrente o previa en últimos 30 días en otro ensayo clínico.</a:t>
                      </a:r>
                      <a:endParaRPr sz="115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/>
                        <a:t>19.</a:t>
                      </a:r>
                      <a:r>
                        <a:rPr lang="en" sz="1150"/>
                        <a:t> Cualquier condición que evite adherencia a plan terapéutico</a:t>
                      </a:r>
                      <a:endParaRPr sz="115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/>
                        <a:t>20.</a:t>
                      </a:r>
                      <a:r>
                        <a:rPr lang="en" sz="1150"/>
                        <a:t> Historia de hiperkalemia en últimos 6 meses o K &gt; 5.0 mmol/L en últimas 2 semanas. </a:t>
                      </a:r>
                      <a:br>
                        <a:rPr lang="en" sz="1150"/>
                      </a:br>
                      <a:r>
                        <a:rPr b="1" lang="en" sz="1150"/>
                        <a:t>21.</a:t>
                      </a:r>
                      <a:r>
                        <a:rPr lang="en" sz="1150"/>
                        <a:t> Disfunción renal severa estimada con VFG &lt; 30 ml/min (MDRD). Exclusión también cuando se cuente con.SCr ≥ 2.5 mg/dl a pesar de VFG ≥ 30 ml/min.</a:t>
                      </a:r>
                      <a:br>
                        <a:rPr lang="en" sz="1150"/>
                      </a:br>
                      <a:r>
                        <a:rPr b="1" lang="en" sz="1150"/>
                        <a:t>22.</a:t>
                      </a:r>
                      <a:r>
                        <a:rPr lang="en" sz="1150"/>
                        <a:t> Enfermedad hepática crónica conocida, definida en torno a elevación &gt; 3 veces LSN de GOT - GPT.</a:t>
                      </a:r>
                      <a:endParaRPr b="1" sz="115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215450" y="188375"/>
            <a:ext cx="3796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r>
              <a:rPr lang="en"/>
              <a:t> - </a:t>
            </a:r>
            <a:r>
              <a:rPr i="1" lang="en"/>
              <a:t>Outcomes</a:t>
            </a:r>
            <a:endParaRPr i="1"/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22400" y="838350"/>
            <a:ext cx="3518700" cy="41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765">
                <a:solidFill>
                  <a:srgbClr val="131314"/>
                </a:solidFill>
              </a:rPr>
              <a:t>Primario</a:t>
            </a:r>
            <a:br>
              <a:rPr lang="en" sz="1765">
                <a:solidFill>
                  <a:srgbClr val="131314"/>
                </a:solidFill>
              </a:rPr>
            </a:br>
            <a:r>
              <a:rPr i="1" lang="en" sz="1765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Outcome </a:t>
            </a:r>
            <a:r>
              <a:rPr lang="en" sz="1765">
                <a:solidFill>
                  <a:srgbClr val="1313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compuesto:</a:t>
            </a:r>
            <a:endParaRPr sz="1765">
              <a:solidFill>
                <a:srgbClr val="1313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31314"/>
              </a:buClr>
              <a:buSzPts val="1600"/>
              <a:buAutoNum type="arabicPeriod"/>
            </a:pPr>
            <a:r>
              <a:rPr lang="en" sz="1600">
                <a:solidFill>
                  <a:srgbClr val="131314"/>
                </a:solidFill>
              </a:rPr>
              <a:t>Muerte por causa cardiovascular</a:t>
            </a:r>
            <a:endParaRPr sz="1600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600"/>
              <a:buAutoNum type="arabicPeriod"/>
            </a:pPr>
            <a:r>
              <a:rPr lang="en" sz="1600">
                <a:solidFill>
                  <a:srgbClr val="131314"/>
                </a:solidFill>
              </a:rPr>
              <a:t>Paro cardíaco recuperado</a:t>
            </a:r>
            <a:endParaRPr sz="1600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600"/>
              <a:buAutoNum type="arabicPeriod"/>
            </a:pPr>
            <a:r>
              <a:rPr lang="en" sz="1600">
                <a:solidFill>
                  <a:srgbClr val="131314"/>
                </a:solidFill>
              </a:rPr>
              <a:t>Hospitalización para manejo de insuficiencia cardíaca</a:t>
            </a:r>
            <a:endParaRPr sz="1600">
              <a:solidFill>
                <a:srgbClr val="131314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en" sz="1765">
                <a:solidFill>
                  <a:srgbClr val="131314"/>
                </a:solidFill>
              </a:rPr>
              <a:t>Secundario</a:t>
            </a:r>
            <a:endParaRPr b="1" sz="1765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31314"/>
              </a:buClr>
              <a:buSzPts val="1600"/>
              <a:buChar char="-"/>
            </a:pPr>
            <a:r>
              <a:rPr lang="en" sz="1600">
                <a:solidFill>
                  <a:srgbClr val="131314"/>
                </a:solidFill>
              </a:rPr>
              <a:t>Morbimortalidad</a:t>
            </a:r>
            <a:endParaRPr sz="1600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600"/>
              <a:buChar char="-"/>
            </a:pPr>
            <a:r>
              <a:rPr lang="en" sz="1600">
                <a:solidFill>
                  <a:srgbClr val="131314"/>
                </a:solidFill>
              </a:rPr>
              <a:t>Nuevos hallazgos clínicos</a:t>
            </a:r>
            <a:endParaRPr sz="1600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600"/>
              <a:buChar char="-"/>
            </a:pPr>
            <a:r>
              <a:rPr lang="en" sz="1600">
                <a:solidFill>
                  <a:srgbClr val="131314"/>
                </a:solidFill>
              </a:rPr>
              <a:t>Calidad de vida</a:t>
            </a:r>
            <a:endParaRPr sz="1600">
              <a:solidFill>
                <a:srgbClr val="131314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600"/>
              <a:buChar char="-"/>
            </a:pPr>
            <a:r>
              <a:rPr lang="en" sz="1600">
                <a:solidFill>
                  <a:srgbClr val="131314"/>
                </a:solidFill>
              </a:rPr>
              <a:t>Medidas de seguridad</a:t>
            </a:r>
            <a:endParaRPr sz="1600">
              <a:solidFill>
                <a:srgbClr val="131314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765">
              <a:solidFill>
                <a:srgbClr val="131314"/>
              </a:solidFill>
            </a:endParaRPr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225" y="188375"/>
            <a:ext cx="4865476" cy="4714849"/>
          </a:xfrm>
          <a:prstGeom prst="rect">
            <a:avLst/>
          </a:prstGeom>
          <a:noFill/>
          <a:ln cap="flat" cmpd="sng" w="9525">
            <a:solidFill>
              <a:srgbClr val="5F636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r>
              <a:rPr lang="en"/>
              <a:t>: PICO</a:t>
            </a:r>
            <a:endParaRPr/>
          </a:p>
        </p:txBody>
      </p:sp>
      <p:graphicFrame>
        <p:nvGraphicFramePr>
          <p:cNvPr id="172" name="Google Shape;172;p34"/>
          <p:cNvGraphicFramePr/>
          <p:nvPr/>
        </p:nvGraphicFramePr>
        <p:xfrm>
          <a:off x="747338" y="70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{1D15AEF4-E47A-474A-B3E6-D4B0AAF6A056}</a:tableStyleId>
              </a:tblPr>
              <a:tblGrid>
                <a:gridCol w="1367975"/>
                <a:gridCol w="6281350"/>
              </a:tblGrid>
              <a:tr h="31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</a:t>
                      </a:r>
                      <a:r>
                        <a:rPr lang="en"/>
                        <a:t>oblación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Pacientes con insuficiencia cardíaca sintomática y con FEVI ≥ </a:t>
                      </a:r>
                      <a:r>
                        <a:rPr lang="en"/>
                        <a:t>45%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1314"/>
                          </a:solidFill>
                        </a:rPr>
                        <a:t>I</a:t>
                      </a:r>
                      <a:r>
                        <a:rPr lang="en">
                          <a:solidFill>
                            <a:srgbClr val="131314"/>
                          </a:solidFill>
                        </a:rPr>
                        <a:t>ntervención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Administración de espironolactona [ARM] </a:t>
                      </a:r>
                      <a:br>
                        <a:rPr lang="en">
                          <a:solidFill>
                            <a:srgbClr val="131314"/>
                          </a:solidFill>
                        </a:rPr>
                      </a:br>
                      <a:r>
                        <a:rPr lang="en">
                          <a:solidFill>
                            <a:srgbClr val="131314"/>
                          </a:solidFill>
                        </a:rPr>
                        <a:t>Inicial - 15 mg/día con titulación hasta 45 mg/día según tolerancia y RAM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3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1314"/>
                          </a:solidFill>
                        </a:rPr>
                        <a:t>C</a:t>
                      </a:r>
                      <a:r>
                        <a:rPr lang="en">
                          <a:solidFill>
                            <a:srgbClr val="131314"/>
                          </a:solidFill>
                        </a:rPr>
                        <a:t>omparación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Administración</a:t>
                      </a:r>
                      <a:r>
                        <a:rPr lang="en">
                          <a:solidFill>
                            <a:srgbClr val="131314"/>
                          </a:solidFill>
                        </a:rPr>
                        <a:t> de espironolactona [ARM] versus placebo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1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1314"/>
                          </a:solidFill>
                        </a:rPr>
                        <a:t>O</a:t>
                      </a:r>
                      <a:r>
                        <a:rPr lang="en">
                          <a:solidFill>
                            <a:srgbClr val="131314"/>
                          </a:solidFill>
                        </a:rPr>
                        <a:t>utcome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31314"/>
                          </a:solidFill>
                          <a:highlight>
                            <a:schemeClr val="lt1"/>
                          </a:highlight>
                        </a:rPr>
                        <a:t>Outcome primario </a:t>
                      </a:r>
                      <a:endParaRPr b="1">
                        <a:solidFill>
                          <a:srgbClr val="131314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31314"/>
                          </a:solidFill>
                          <a:highlight>
                            <a:schemeClr val="lt1"/>
                          </a:highlight>
                        </a:rPr>
                        <a:t>Outcome compuesto (3)</a:t>
                      </a:r>
                      <a:endParaRPr b="1">
                        <a:solidFill>
                          <a:srgbClr val="131314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AutoNum type="arabicPeriod"/>
                      </a:pPr>
                      <a:r>
                        <a:rPr b="1" lang="en">
                          <a:solidFill>
                            <a:srgbClr val="990000"/>
                          </a:solidFill>
                        </a:rPr>
                        <a:t>Muerte por causa cardiovascular</a:t>
                      </a:r>
                      <a:endParaRPr b="1">
                        <a:solidFill>
                          <a:srgbClr val="990000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AutoNum type="arabicPeriod"/>
                      </a:pPr>
                      <a:r>
                        <a:rPr b="1" lang="en">
                          <a:solidFill>
                            <a:srgbClr val="990000"/>
                          </a:solidFill>
                        </a:rPr>
                        <a:t>Paro cardíaco recuperado</a:t>
                      </a:r>
                      <a:endParaRPr b="1">
                        <a:solidFill>
                          <a:srgbClr val="990000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AutoNum type="arabicPeriod"/>
                      </a:pPr>
                      <a:r>
                        <a:rPr b="1" lang="en">
                          <a:solidFill>
                            <a:srgbClr val="990000"/>
                          </a:solidFill>
                        </a:rPr>
                        <a:t>Hospitalización para manejo de insuficiencia cardíaca</a:t>
                      </a:r>
                      <a:endParaRPr b="1">
                        <a:solidFill>
                          <a:srgbClr val="990000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31314"/>
                          </a:solidFill>
                        </a:rPr>
                        <a:t>Outcome secundario [ya descrito]</a:t>
                      </a:r>
                      <a:endParaRPr b="1">
                        <a:solidFill>
                          <a:srgbClr val="131314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4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Morbimortalidad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4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Nuevos hallazgos clínicos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4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Calidad de vida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1314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rgbClr val="131314"/>
                          </a:solidFill>
                        </a:rPr>
                        <a:t>Medidas de seguridad</a:t>
                      </a:r>
                      <a:endParaRPr>
                        <a:solidFill>
                          <a:srgbClr val="131314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