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5"/>
    <p:sldMasterId id="214748367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1BAB1F-4094-4273-BE2C-F2B70A2689E1}">
  <a:tblStyle styleId="{421BAB1F-4094-4273-BE2C-F2B70A2689E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5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8.xml"/><Relationship Id="rId37" Type="http://schemas.openxmlformats.org/officeDocument/2006/relationships/font" Target="fonts/OpenSans-bold.fntdata"/><Relationship Id="rId14" Type="http://schemas.openxmlformats.org/officeDocument/2006/relationships/slide" Target="slides/slide7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0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9.xml"/><Relationship Id="rId38" Type="http://schemas.openxmlformats.org/officeDocument/2006/relationships/font" Target="fonts/OpenSans-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0abd862834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0abd862834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aebf688c4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aebf688c4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</a:t>
            </a:r>
            <a:r>
              <a:rPr b="1" lang="en"/>
              <a:t>ágmatico:</a:t>
            </a:r>
            <a:r>
              <a:rPr lang="en"/>
              <a:t> Enfoque de investigación que busca obtener resultados que sean aplicables a situaciones de práctica clínica habitual, entonces no se controlan  las variables. Por eso los estudios pragmáticos suelen tener criterios de inclusión más amplios y menos restricciones en el seguimiento y en la administración de la intervención.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</a:t>
            </a:r>
            <a:r>
              <a:rPr b="1" lang="en"/>
              <a:t>últiples cruces</a:t>
            </a:r>
            <a:r>
              <a:rPr lang="en"/>
              <a:t>: Tipo de estudio donde los participantes reciben diferentes tratamientos en secuencia y esto se puede repetir varias veces.  En un estudio de múltiples cruces los participantes pueden recibir los tratamientos en más de dos períodos. *pacientes que estuvieron durante 1 mes completo en UPC e iban a iniciar nuevo mes se expusieron a ambas intervenciones*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Randomizado por conglomerados: </a:t>
            </a:r>
            <a:r>
              <a:rPr lang="en"/>
              <a:t>Aleatorización no es individual y es por grupo. En este estudio todos los pacientes ingresados UPC médica durante el mes de junio 2015 recibieron tratamiento con cristaloides salinos luego en julio 2015 todos recibieron cristaloides balanceados y así se aleatorizaron por grupos y no individualmente.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0af22d8e0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0af22d8e0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0af22d8e0f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0af22d8e0f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0af22d8e0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0af22d8e0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0af22d8e0f_1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0af22d8e0f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7030" lvl="0" marL="342900" rtl="0" algn="l">
              <a:lnSpc>
                <a:spcPct val="115000"/>
              </a:lnSpc>
              <a:spcBef>
                <a:spcPts val="252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Open Sans"/>
              <a:buChar char="●"/>
            </a:pP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Sesgo de ejecución: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sesgo de ejecución fue abordado mediante la capacitación de los investigadores para garantizar la consistencia en la recolección de datos, y se realizaron revisiones ciegas de los expedientes médicos para confirmar los eventos clínicos</a:t>
            </a:r>
            <a:r>
              <a:rPr lang="en" sz="1500">
                <a:solidFill>
                  <a:srgbClr val="695D46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  <a:endParaRPr sz="1500">
              <a:solidFill>
                <a:srgbClr val="695D4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7030" lvl="0" marL="342900" rtl="0" algn="l">
              <a:lnSpc>
                <a:spcPct val="115000"/>
              </a:lnSpc>
              <a:spcBef>
                <a:spcPts val="224"/>
              </a:spcBef>
              <a:spcAft>
                <a:spcPts val="0"/>
              </a:spcAft>
              <a:buClr>
                <a:srgbClr val="A1E8D9"/>
              </a:buClr>
              <a:buSzPts val="1500"/>
              <a:buFont typeface="Calibri"/>
              <a:buChar char="●"/>
            </a:pPr>
            <a:r>
              <a:t/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0af22d8e0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0af22d8e0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f7de9557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1f7de9557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1f5f5b045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1f5f5b045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1f5f5b045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1f5f5b045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1f5f5b045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1f5f5b045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abd862834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abd862834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1f5f5b045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1f5f5b045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0af22d8e0f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30af22d8e0f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0af22d8e0f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0af22d8e0f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0af22d8e0f_3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0af22d8e0f_3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</a:rPr>
              <a:t>(outcome compuesto).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1f7f6c82b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1f7f6c82b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1f7f6c82b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1f7f6c82b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1f7f6c82b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1f7f6c82b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abd862834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abd86283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f7de955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f7de955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1" marL="9144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695D46"/>
              </a:buClr>
              <a:buSzPts val="1100"/>
              <a:buFont typeface="Open Sans"/>
              <a:buChar char="○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0abd862834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0abd862834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0abd862834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0abd862834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af20ebf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af20ebf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0aebf688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0aebf688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d6e5da4e4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d6e5da4e4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7" name="Google Shape;57;p14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58" name="Google Shape;58;p14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60" name="Google Shape;60;p14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61" name="Google Shape;61;p14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63" name="Google Shape;63;p14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" name="Google Shape;92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3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10" name="Google Shape;110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estudios clínicos</a:t>
            </a:r>
            <a:endParaRPr/>
          </a:p>
        </p:txBody>
      </p:sp>
      <p:sp>
        <p:nvSpPr>
          <p:cNvPr id="118" name="Google Shape;118;p26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Becados Medicina Interna</a:t>
            </a:r>
            <a:endParaRPr sz="23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Diciembre 2024</a:t>
            </a:r>
            <a:endParaRPr sz="2300"/>
          </a:p>
        </p:txBody>
      </p:sp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3500" y="58212"/>
            <a:ext cx="1170500" cy="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0" y="76924"/>
            <a:ext cx="867775" cy="8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35"/>
          <p:cNvGrpSpPr/>
          <p:nvPr/>
        </p:nvGrpSpPr>
        <p:grpSpPr>
          <a:xfrm>
            <a:off x="2361827" y="3341043"/>
            <a:ext cx="6676507" cy="555662"/>
            <a:chOff x="1593000" y="2322568"/>
            <a:chExt cx="5957975" cy="643500"/>
          </a:xfrm>
        </p:grpSpPr>
        <p:sp>
          <p:nvSpPr>
            <p:cNvPr id="176" name="Google Shape;176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7" name="Google Shape;177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8" name="Google Shape;178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79" name="Google Shape;179;p35"/>
            <p:cNvSpPr/>
            <p:nvPr/>
          </p:nvSpPr>
          <p:spPr>
            <a:xfrm>
              <a:off x="2342628" y="2399945"/>
              <a:ext cx="16323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ANÁLISIS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0" name="Google Shape;180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1" name="Google Shape;181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05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2" name="Google Shape;182;p3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Intención de tratar </a:t>
              </a:r>
              <a:r>
                <a:rPr i="1"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(intention-to-treat)</a:t>
              </a:r>
              <a:endParaRPr i="1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83" name="Google Shape;183;p35"/>
          <p:cNvGrpSpPr/>
          <p:nvPr/>
        </p:nvGrpSpPr>
        <p:grpSpPr>
          <a:xfrm>
            <a:off x="2361813" y="2527354"/>
            <a:ext cx="6676507" cy="799549"/>
            <a:chOff x="1593000" y="2322568"/>
            <a:chExt cx="5957975" cy="643500"/>
          </a:xfrm>
        </p:grpSpPr>
        <p:sp>
          <p:nvSpPr>
            <p:cNvPr id="184" name="Google Shape;184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5" name="Google Shape;185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6" name="Google Shape;186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7" name="Google Shape;187;p3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SEGUIMIENTO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8" name="Google Shape;188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89" name="Google Shape;189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04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0" name="Google Shape;190;p3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Enrolamiento: Ingreso UPC 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Seguimiento: 60 días 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91" name="Google Shape;191;p35"/>
          <p:cNvGrpSpPr/>
          <p:nvPr/>
        </p:nvGrpSpPr>
        <p:grpSpPr>
          <a:xfrm>
            <a:off x="2361813" y="1713680"/>
            <a:ext cx="6676507" cy="799549"/>
            <a:chOff x="1593000" y="2322568"/>
            <a:chExt cx="5957975" cy="643500"/>
          </a:xfrm>
        </p:grpSpPr>
        <p:sp>
          <p:nvSpPr>
            <p:cNvPr id="192" name="Google Shape;192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3" name="Google Shape;193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4" name="Google Shape;194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5" name="Google Shape;195;p3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INSCRIPCIÓN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6" name="Google Shape;196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7" name="Google Shape;197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03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198" name="Google Shape;198;p35"/>
            <p:cNvSpPr/>
            <p:nvPr/>
          </p:nvSpPr>
          <p:spPr>
            <a:xfrm>
              <a:off x="4387853" y="2323751"/>
              <a:ext cx="30483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Inicio: 01 Junio 2015 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Término: 30 Abril 2017 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199" name="Google Shape;199;p35"/>
          <p:cNvGrpSpPr/>
          <p:nvPr/>
        </p:nvGrpSpPr>
        <p:grpSpPr>
          <a:xfrm>
            <a:off x="2361813" y="900048"/>
            <a:ext cx="6676594" cy="799549"/>
            <a:chOff x="1593000" y="2322568"/>
            <a:chExt cx="5958053" cy="643500"/>
          </a:xfrm>
        </p:grpSpPr>
        <p:sp>
          <p:nvSpPr>
            <p:cNvPr id="200" name="Google Shape;200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1" name="Google Shape;201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2" name="Google Shape;202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ÁMBITO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4" name="Google Shape;204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5" name="Google Shape;205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02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6" name="Google Shape;206;p35"/>
            <p:cNvSpPr/>
            <p:nvPr/>
          </p:nvSpPr>
          <p:spPr>
            <a:xfrm>
              <a:off x="4387853" y="2323756"/>
              <a:ext cx="3163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Vanderbilt University Medical Center EEUU 5 UPC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●"/>
              </a:pPr>
              <a:r>
                <a:rPr lang="en" sz="10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SMART- MED: UCI médica 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-2921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000"/>
                <a:buFont typeface="PT Sans Narrow"/>
                <a:buChar char="●"/>
              </a:pPr>
              <a:r>
                <a:rPr lang="en" sz="1000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SMART- SURG: UCI quirúrgica, neuro, CV, trauma</a:t>
              </a:r>
              <a:endParaRPr sz="1000"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207" name="Google Shape;207;p35"/>
          <p:cNvGrpSpPr/>
          <p:nvPr/>
        </p:nvGrpSpPr>
        <p:grpSpPr>
          <a:xfrm>
            <a:off x="2361813" y="86397"/>
            <a:ext cx="6676507" cy="799549"/>
            <a:chOff x="1593000" y="2322568"/>
            <a:chExt cx="5957975" cy="643500"/>
          </a:xfrm>
        </p:grpSpPr>
        <p:sp>
          <p:nvSpPr>
            <p:cNvPr id="208" name="Google Shape;208;p35"/>
            <p:cNvSpPr/>
            <p:nvPr/>
          </p:nvSpPr>
          <p:spPr>
            <a:xfrm>
              <a:off x="3728375" y="2322568"/>
              <a:ext cx="3822600" cy="643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09" name="Google Shape;209;p35"/>
            <p:cNvSpPr/>
            <p:nvPr/>
          </p:nvSpPr>
          <p:spPr>
            <a:xfrm flipH="1">
              <a:off x="2283025" y="2322575"/>
              <a:ext cx="1844400" cy="6426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0" name="Google Shape;210;p35"/>
            <p:cNvSpPr/>
            <p:nvPr/>
          </p:nvSpPr>
          <p:spPr>
            <a:xfrm rot="-5400000">
              <a:off x="3501574" y="1934671"/>
              <a:ext cx="643356" cy="1419149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1" name="Google Shape;211;p35"/>
            <p:cNvSpPr/>
            <p:nvPr/>
          </p:nvSpPr>
          <p:spPr>
            <a:xfrm>
              <a:off x="2342625" y="2399951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TIPO DE ESTUDIO 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2" name="Google Shape;212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3" name="Google Shape;213;p35"/>
            <p:cNvSpPr/>
            <p:nvPr/>
          </p:nvSpPr>
          <p:spPr>
            <a:xfrm>
              <a:off x="1593000" y="2322575"/>
              <a:ext cx="690000" cy="6426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01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4" name="Google Shape;214;p35"/>
            <p:cNvSpPr/>
            <p:nvPr/>
          </p:nvSpPr>
          <p:spPr>
            <a:xfrm>
              <a:off x="4387850" y="2323750"/>
              <a:ext cx="2971200" cy="642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17500" lvl="0" marL="4572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B786F"/>
                </a:buClr>
                <a:buSzPts val="1400"/>
                <a:buFont typeface="PT Sans Narrow"/>
                <a:buChar char="●"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Estudio clínico pragmático,  abierto, randomizado por conglomerados, múltiples cruces, unicéntrico (múltiples UCI)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  <p:grpSp>
        <p:nvGrpSpPr>
          <p:cNvPr id="215" name="Google Shape;215;p35"/>
          <p:cNvGrpSpPr/>
          <p:nvPr/>
        </p:nvGrpSpPr>
        <p:grpSpPr>
          <a:xfrm>
            <a:off x="2361813" y="3907353"/>
            <a:ext cx="6782012" cy="1195388"/>
            <a:chOff x="1593000" y="2123538"/>
            <a:chExt cx="6052126" cy="962083"/>
          </a:xfrm>
        </p:grpSpPr>
        <p:sp>
          <p:nvSpPr>
            <p:cNvPr id="216" name="Google Shape;216;p35"/>
            <p:cNvSpPr/>
            <p:nvPr/>
          </p:nvSpPr>
          <p:spPr>
            <a:xfrm>
              <a:off x="3728385" y="2127279"/>
              <a:ext cx="3822600" cy="8388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7" name="Google Shape;217;p35"/>
            <p:cNvSpPr/>
            <p:nvPr/>
          </p:nvSpPr>
          <p:spPr>
            <a:xfrm flipH="1">
              <a:off x="2283034" y="2126370"/>
              <a:ext cx="1844400" cy="838800"/>
            </a:xfrm>
            <a:prstGeom prst="rect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8" name="Google Shape;218;p35"/>
            <p:cNvSpPr/>
            <p:nvPr/>
          </p:nvSpPr>
          <p:spPr>
            <a:xfrm rot="-5400000">
              <a:off x="3402048" y="1835160"/>
              <a:ext cx="842394" cy="1419150"/>
            </a:xfrm>
            <a:prstGeom prst="flowChartOffpageConnector">
              <a:avLst/>
            </a:prstGeom>
            <a:solidFill>
              <a:srgbClr val="1B786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19" name="Google Shape;219;p35"/>
            <p:cNvSpPr/>
            <p:nvPr/>
          </p:nvSpPr>
          <p:spPr>
            <a:xfrm>
              <a:off x="2365470" y="2296782"/>
              <a:ext cx="1940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RESULTADOS PRIMARIOS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20" name="Google Shape;220;p35"/>
            <p:cNvSpPr/>
            <p:nvPr/>
          </p:nvSpPr>
          <p:spPr>
            <a:xfrm>
              <a:off x="1593000" y="2322568"/>
              <a:ext cx="690000" cy="642300"/>
            </a:xfrm>
            <a:prstGeom prst="rect">
              <a:avLst/>
            </a:prstGeom>
            <a:solidFill>
              <a:srgbClr val="1D7E75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21" name="Google Shape;221;p35"/>
            <p:cNvSpPr/>
            <p:nvPr/>
          </p:nvSpPr>
          <p:spPr>
            <a:xfrm>
              <a:off x="1593011" y="2126353"/>
              <a:ext cx="690000" cy="838800"/>
            </a:xfrm>
            <a:prstGeom prst="rect">
              <a:avLst/>
            </a:prstGeom>
            <a:solidFill>
              <a:srgbClr val="1F887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06</a:t>
              </a:r>
              <a:endParaRPr b="1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sp>
          <p:nvSpPr>
            <p:cNvPr id="222" name="Google Shape;222;p35"/>
            <p:cNvSpPr/>
            <p:nvPr/>
          </p:nvSpPr>
          <p:spPr>
            <a:xfrm flipH="1" rot="317">
              <a:off x="4388626" y="2201971"/>
              <a:ext cx="3256500" cy="88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1143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MAKE a los 30 días 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0" lvl="0" marL="1143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Cristaloides balanceados → 1139/7942 (14,3%) 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0" lvl="0" marL="1143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1B786F"/>
                  </a:solidFill>
                  <a:latin typeface="PT Sans Narrow"/>
                  <a:ea typeface="PT Sans Narrow"/>
                  <a:cs typeface="PT Sans Narrow"/>
                  <a:sym typeface="PT Sans Narrow"/>
                </a:rPr>
                <a:t>Cristaloides salinos → 1211/7860 (15,4%)</a:t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  <a:p>
              <a:pPr indent="0" lvl="0" marL="11430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1B786F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6"/>
          <p:cNvSpPr txBox="1"/>
          <p:nvPr>
            <p:ph type="title"/>
          </p:nvPr>
        </p:nvSpPr>
        <p:spPr>
          <a:xfrm>
            <a:off x="286350" y="1532875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 y externa</a:t>
            </a:r>
            <a:endParaRPr/>
          </a:p>
        </p:txBody>
      </p:sp>
      <p:pic>
        <p:nvPicPr>
          <p:cNvPr id="228" name="Google Shape;22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7025" y="2571750"/>
            <a:ext cx="2363826" cy="2363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7"/>
          <p:cNvSpPr txBox="1"/>
          <p:nvPr>
            <p:ph type="title"/>
          </p:nvPr>
        </p:nvSpPr>
        <p:spPr>
          <a:xfrm>
            <a:off x="311700" y="1563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interna: ¿Son válidos los resultados del estudio?</a:t>
            </a:r>
            <a:endParaRPr/>
          </a:p>
        </p:txBody>
      </p:sp>
      <p:sp>
        <p:nvSpPr>
          <p:cNvPr id="234" name="Google Shape;234;p37"/>
          <p:cNvSpPr txBox="1"/>
          <p:nvPr>
            <p:ph idx="1" type="body"/>
          </p:nvPr>
        </p:nvSpPr>
        <p:spPr>
          <a:xfrm>
            <a:off x="139650" y="816975"/>
            <a:ext cx="8864700" cy="425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AutoNum type="arabicPeriod"/>
            </a:pPr>
            <a:r>
              <a:rPr b="1" lang="en" sz="1700">
                <a:solidFill>
                  <a:schemeClr val="accent5"/>
                </a:solidFill>
              </a:rPr>
              <a:t>¿Para qué sirve?</a:t>
            </a:r>
            <a:endParaRPr b="1" sz="1700">
              <a:solidFill>
                <a:schemeClr val="accent5"/>
              </a:solidFill>
            </a:endParaRPr>
          </a:p>
          <a:p>
            <a:pPr indent="-3365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lphaLcPeriod"/>
            </a:pPr>
            <a:r>
              <a:rPr lang="en" sz="1700">
                <a:solidFill>
                  <a:srgbClr val="000000"/>
                </a:solidFill>
              </a:rPr>
              <a:t>Evalúa </a:t>
            </a:r>
            <a:r>
              <a:rPr lang="en" sz="1700">
                <a:solidFill>
                  <a:srgbClr val="000000"/>
                </a:solidFill>
              </a:rPr>
              <a:t>desenlaces</a:t>
            </a:r>
            <a:r>
              <a:rPr lang="en" sz="1700">
                <a:solidFill>
                  <a:srgbClr val="000000"/>
                </a:solidFill>
              </a:rPr>
              <a:t> descritos comparando el uso de soluciones balanceadas con solución salina 0,9% en paciente crítico. Terapias ampliamente indicadas. 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AutoNum type="arabicPeriod"/>
            </a:pPr>
            <a:r>
              <a:rPr b="1" lang="en" sz="1700">
                <a:solidFill>
                  <a:schemeClr val="accent5"/>
                </a:solidFill>
              </a:rPr>
              <a:t>¿Se ha comparado con otro estudio?</a:t>
            </a:r>
            <a:endParaRPr b="1" sz="1700">
              <a:solidFill>
                <a:schemeClr val="accent5"/>
              </a:solidFill>
            </a:endParaRPr>
          </a:p>
          <a:p>
            <a:pPr indent="-3365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lphaLcPeriod"/>
            </a:pPr>
            <a:r>
              <a:rPr lang="en" sz="1700">
                <a:solidFill>
                  <a:srgbClr val="000000"/>
                </a:solidFill>
              </a:rPr>
              <a:t>Estudios observacionales previos y pre-clínicos que mostraban asociación entre uso solución salina 0,9% en pacientes críticos y complicaciones renales. 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lphaLcPeriod"/>
            </a:pPr>
            <a:r>
              <a:rPr lang="en" sz="1700">
                <a:solidFill>
                  <a:srgbClr val="000000"/>
                </a:solidFill>
              </a:rPr>
              <a:t>Resultados concordantes con estudio </a:t>
            </a:r>
            <a:r>
              <a:rPr b="1" lang="en" sz="1700">
                <a:solidFill>
                  <a:srgbClr val="000000"/>
                </a:solidFill>
              </a:rPr>
              <a:t>SALT-ED</a:t>
            </a:r>
            <a:r>
              <a:rPr lang="en" sz="1700">
                <a:solidFill>
                  <a:srgbClr val="000000"/>
                </a:solidFill>
              </a:rPr>
              <a:t> para pacientes no críticos.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AutoNum type="arabicPeriod"/>
            </a:pPr>
            <a:r>
              <a:rPr b="1" lang="en" sz="1700">
                <a:solidFill>
                  <a:schemeClr val="accent5"/>
                </a:solidFill>
              </a:rPr>
              <a:t>¿Incluye un espectro adecuado de participantes?</a:t>
            </a:r>
            <a:endParaRPr b="1" sz="1700">
              <a:solidFill>
                <a:schemeClr val="accent5"/>
              </a:solidFill>
            </a:endParaRPr>
          </a:p>
          <a:p>
            <a:pPr indent="-3365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lphaLcPeriod"/>
            </a:pPr>
            <a:r>
              <a:rPr lang="en" sz="1700">
                <a:solidFill>
                  <a:srgbClr val="000000"/>
                </a:solidFill>
              </a:rPr>
              <a:t>Se incluyó a </a:t>
            </a:r>
            <a:r>
              <a:rPr b="1" lang="en" sz="1700">
                <a:solidFill>
                  <a:srgbClr val="000000"/>
                </a:solidFill>
              </a:rPr>
              <a:t>15.802 pacientes.</a:t>
            </a:r>
            <a:endParaRPr b="1" sz="1700">
              <a:solidFill>
                <a:srgbClr val="000000"/>
              </a:solidFill>
            </a:endParaRPr>
          </a:p>
          <a:p>
            <a:pPr indent="-3365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lphaLcPeriod"/>
            </a:pPr>
            <a:r>
              <a:rPr lang="en" sz="1700">
                <a:solidFill>
                  <a:srgbClr val="000000"/>
                </a:solidFill>
              </a:rPr>
              <a:t>Número de participantes estimados según </a:t>
            </a:r>
            <a:r>
              <a:rPr b="1" lang="en" sz="1700">
                <a:solidFill>
                  <a:srgbClr val="000000"/>
                </a:solidFill>
              </a:rPr>
              <a:t>requerimientos estadísticos</a:t>
            </a:r>
            <a:r>
              <a:rPr lang="en" sz="1700">
                <a:solidFill>
                  <a:srgbClr val="000000"/>
                </a:solidFill>
              </a:rPr>
              <a:t>.  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lphaLcPeriod"/>
            </a:pPr>
            <a:r>
              <a:rPr lang="en" sz="1700">
                <a:solidFill>
                  <a:srgbClr val="000000"/>
                </a:solidFill>
              </a:rPr>
              <a:t>Criterios de exclusión acotados y bien definidos.</a:t>
            </a:r>
            <a:endParaRPr sz="1700">
              <a:solidFill>
                <a:srgbClr val="000000"/>
              </a:solidFill>
            </a:endParaRPr>
          </a:p>
          <a:p>
            <a:pPr indent="-336550" lvl="1" marL="9144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AutoNum type="alphaLcPeriod"/>
            </a:pPr>
            <a:r>
              <a:rPr lang="en" sz="1700">
                <a:solidFill>
                  <a:srgbClr val="000000"/>
                </a:solidFill>
              </a:rPr>
              <a:t>Pacientes provenientes de un único centro.</a:t>
            </a:r>
            <a:endParaRPr sz="1700">
              <a:solidFill>
                <a:srgbClr val="000000"/>
              </a:solidFill>
            </a:endParaRPr>
          </a:p>
          <a:p>
            <a:pPr indent="-336550" lvl="0" marL="457200" rtl="0" algn="just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700"/>
              <a:buAutoNum type="arabicPeriod"/>
            </a:pPr>
            <a:r>
              <a:rPr b="1" lang="en" sz="1700">
                <a:solidFill>
                  <a:schemeClr val="accent5"/>
                </a:solidFill>
              </a:rPr>
              <a:t>Aleatorización</a:t>
            </a:r>
            <a:br>
              <a:rPr b="1" lang="en" sz="1700">
                <a:solidFill>
                  <a:schemeClr val="accent5"/>
                </a:solidFill>
              </a:rPr>
            </a:br>
            <a:r>
              <a:rPr lang="en" sz="1700">
                <a:solidFill>
                  <a:srgbClr val="000000"/>
                </a:solidFill>
              </a:rPr>
              <a:t>Impresiona adecuada, con distribución homogénea de las características descritas en ambos grupos. </a:t>
            </a:r>
            <a:endParaRPr sz="1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7425" y="98175"/>
            <a:ext cx="462143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9"/>
          <p:cNvSpPr txBox="1"/>
          <p:nvPr>
            <p:ph idx="1" type="body"/>
          </p:nvPr>
        </p:nvSpPr>
        <p:spPr>
          <a:xfrm>
            <a:off x="165000" y="207450"/>
            <a:ext cx="4905900" cy="373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</a:t>
            </a:r>
            <a:r>
              <a:rPr b="1" lang="en" sz="1900">
                <a:solidFill>
                  <a:schemeClr val="accent5"/>
                </a:solidFill>
              </a:rPr>
              <a:t>de </a:t>
            </a:r>
            <a:r>
              <a:rPr b="1" lang="en" sz="1900">
                <a:solidFill>
                  <a:schemeClr val="accent5"/>
                </a:solidFill>
              </a:rPr>
              <a:t>expectativa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Randomizado, controlado,</a:t>
            </a:r>
            <a:r>
              <a:rPr b="1" lang="en" sz="1500"/>
              <a:t> abierto (unblinded).</a:t>
            </a:r>
            <a:endParaRPr b="1"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del examinador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Randomizado, sin ciego. 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de desgaste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Perdida &lt;10%, balanceada.</a:t>
            </a:r>
            <a:endParaRPr b="1" sz="1900">
              <a:solidFill>
                <a:schemeClr val="accent5"/>
              </a:solidFill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de seguimiento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Intención de tratar. Dos análisis interinos.</a:t>
            </a:r>
            <a:endParaRPr sz="15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00"/>
              <a:buAutoNum type="arabicPeriod" startAt="5"/>
            </a:pPr>
            <a:r>
              <a:rPr b="1" lang="en" sz="1900">
                <a:solidFill>
                  <a:schemeClr val="accent5"/>
                </a:solidFill>
              </a:rPr>
              <a:t>Sesgo presupuestario</a:t>
            </a:r>
            <a:endParaRPr b="1" sz="1900">
              <a:solidFill>
                <a:schemeClr val="accent5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AutoNum type="alphaLcPeriod"/>
            </a:pPr>
            <a:r>
              <a:rPr lang="en" sz="1500"/>
              <a:t>No descrito. Sin conflicto de interés presupuestario en los investigadores.</a:t>
            </a:r>
            <a:r>
              <a:rPr lang="en" sz="1500"/>
              <a:t> </a:t>
            </a:r>
            <a:endParaRPr sz="1500"/>
          </a:p>
        </p:txBody>
      </p:sp>
      <p:sp>
        <p:nvSpPr>
          <p:cNvPr id="245" name="Google Shape;245;p39"/>
          <p:cNvSpPr txBox="1"/>
          <p:nvPr/>
        </p:nvSpPr>
        <p:spPr>
          <a:xfrm>
            <a:off x="165000" y="4314300"/>
            <a:ext cx="8814000" cy="6732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Validez interna aceptable:</a:t>
            </a: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800">
                <a:solidFill>
                  <a:schemeClr val="dk2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Diseño aleatorizado, análisis por intención de tratar y control de sesgos importantes (abierto </a:t>
            </a:r>
            <a:r>
              <a:rPr i="1" lang="en" sz="1800">
                <a:solidFill>
                  <a:schemeClr val="dk2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[unblinded];</a:t>
            </a:r>
            <a:r>
              <a:rPr lang="en" sz="1800">
                <a:solidFill>
                  <a:schemeClr val="dk2"/>
                </a:solidFill>
                <a:highlight>
                  <a:schemeClr val="accent6"/>
                </a:highlight>
                <a:latin typeface="Open Sans"/>
                <a:ea typeface="Open Sans"/>
                <a:cs typeface="Open Sans"/>
                <a:sym typeface="Open Sans"/>
              </a:rPr>
              <a:t> ineludible por diseño).</a:t>
            </a:r>
            <a:endParaRPr sz="1800">
              <a:solidFill>
                <a:schemeClr val="dk2"/>
              </a:solidFill>
              <a:highlight>
                <a:schemeClr val="accent6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700" y="80250"/>
            <a:ext cx="4190850" cy="42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0"/>
          <p:cNvSpPr txBox="1"/>
          <p:nvPr>
            <p:ph type="title"/>
          </p:nvPr>
        </p:nvSpPr>
        <p:spPr>
          <a:xfrm>
            <a:off x="263750" y="209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externa - Extrapolación a la población</a:t>
            </a:r>
            <a:endParaRPr/>
          </a:p>
        </p:txBody>
      </p:sp>
      <p:sp>
        <p:nvSpPr>
          <p:cNvPr id="252" name="Google Shape;252;p40"/>
          <p:cNvSpPr txBox="1"/>
          <p:nvPr>
            <p:ph idx="1" type="body"/>
          </p:nvPr>
        </p:nvSpPr>
        <p:spPr>
          <a:xfrm>
            <a:off x="263850" y="917175"/>
            <a:ext cx="8616300" cy="40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</a:pPr>
            <a:r>
              <a:rPr lang="en" sz="1700"/>
              <a:t>En el presente estudio se </a:t>
            </a:r>
            <a:r>
              <a:rPr lang="en" sz="1700"/>
              <a:t>realiza</a:t>
            </a:r>
            <a:r>
              <a:rPr lang="en" sz="1700"/>
              <a:t> el análisis de una</a:t>
            </a:r>
            <a:r>
              <a:rPr b="1" lang="en" sz="1700"/>
              <a:t> gran cantidad de pacientes adultos críticamente enfermos, </a:t>
            </a:r>
            <a:r>
              <a:rPr lang="en" sz="1700"/>
              <a:t>que ingresan desde </a:t>
            </a:r>
            <a:r>
              <a:rPr b="1" lang="en" sz="1700"/>
              <a:t>distintos servicios a UCI. </a:t>
            </a:r>
            <a:r>
              <a:rPr lang="en" sz="1700"/>
              <a:t>Desde el punto de vista de las características y motivos de ingreso de los pacientes</a:t>
            </a:r>
            <a:r>
              <a:rPr b="1" lang="en" sz="1700"/>
              <a:t>, logra representar </a:t>
            </a:r>
            <a:r>
              <a:rPr b="1" lang="en" sz="1700"/>
              <a:t>distintos</a:t>
            </a:r>
            <a:r>
              <a:rPr b="1" lang="en" sz="1700"/>
              <a:t> motivos por los cuales el paciente se encuentra críticamente enfermo, </a:t>
            </a:r>
            <a:r>
              <a:rPr lang="en" sz="1700"/>
              <a:t>pero todos ellos provienen de un</a:t>
            </a:r>
            <a:r>
              <a:rPr b="1" lang="en" sz="1700"/>
              <a:t> único centro, con un origen étnico-racial homogéneo, </a:t>
            </a:r>
            <a:r>
              <a:rPr lang="en" sz="1700"/>
              <a:t>lo cual limita la extrapolación a otras poblaciones.</a:t>
            </a:r>
            <a:endParaRPr sz="1700"/>
          </a:p>
          <a:p>
            <a:pPr indent="0" lvl="0" marL="0" rtl="0" algn="ctr">
              <a:lnSpc>
                <a:spcPct val="10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</a:pPr>
            <a:r>
              <a:rPr b="1" lang="en" sz="1700"/>
              <a:t> ¿Representa adecuadamente a los pacientes?</a:t>
            </a:r>
            <a:endParaRPr b="1" sz="1700"/>
          </a:p>
          <a:p>
            <a:pPr indent="-336550" lvl="0" marL="457200" rtl="0" algn="l">
              <a:lnSpc>
                <a:spcPct val="105000"/>
              </a:lnSpc>
              <a:spcBef>
                <a:spcPts val="320"/>
              </a:spcBef>
              <a:spcAft>
                <a:spcPts val="0"/>
              </a:spcAft>
              <a:buSzPts val="1700"/>
              <a:buChar char="❏"/>
            </a:pPr>
            <a:r>
              <a:rPr lang="en" sz="1700"/>
              <a:t>Población de </a:t>
            </a:r>
            <a:r>
              <a:rPr b="1" lang="en" sz="1700"/>
              <a:t>18 años o más</a:t>
            </a:r>
            <a:r>
              <a:rPr lang="en" sz="1700"/>
              <a:t> que ingresa a la Unidad de Paciente Crítico.</a:t>
            </a:r>
            <a:br>
              <a:rPr lang="en" sz="1700"/>
            </a:br>
            <a:r>
              <a:rPr b="1" lang="en" sz="1700"/>
              <a:t>Leve predominio masculino (58%)</a:t>
            </a:r>
            <a:r>
              <a:rPr lang="en" sz="1700"/>
              <a:t> con sobrerrepresentación de personas de </a:t>
            </a:r>
            <a:r>
              <a:rPr b="1" i="1" lang="en" sz="1700"/>
              <a:t>raza blanca</a:t>
            </a:r>
            <a:r>
              <a:rPr b="1" lang="en" sz="1700"/>
              <a:t> (80.4%).</a:t>
            </a:r>
            <a:endParaRPr b="1" sz="1700"/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b="1" lang="en" sz="1700"/>
              <a:t>Población representativa de un único centro (Vanderbilt University Medical Center). Presencia</a:t>
            </a:r>
            <a:r>
              <a:rPr lang="en" sz="1700"/>
              <a:t> de UCI </a:t>
            </a:r>
            <a:r>
              <a:rPr b="1" lang="en" sz="1700"/>
              <a:t>neurológica</a:t>
            </a:r>
            <a:r>
              <a:rPr lang="en" sz="1700"/>
              <a:t>, </a:t>
            </a:r>
            <a:r>
              <a:rPr b="1" lang="en" sz="1700"/>
              <a:t>cardiológica</a:t>
            </a:r>
            <a:r>
              <a:rPr lang="en" sz="1700"/>
              <a:t>, </a:t>
            </a:r>
            <a:r>
              <a:rPr b="1" lang="en" sz="1700"/>
              <a:t>trauma</a:t>
            </a:r>
            <a:r>
              <a:rPr lang="en" sz="1700"/>
              <a:t>, </a:t>
            </a:r>
            <a:r>
              <a:rPr b="1" lang="en" sz="1700"/>
              <a:t>médica y quirúrgica</a:t>
            </a:r>
            <a:r>
              <a:rPr lang="en" sz="1700"/>
              <a:t>. </a:t>
            </a:r>
            <a:endParaRPr sz="1700"/>
          </a:p>
          <a:p>
            <a:pPr indent="0" lvl="0" marL="74295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700"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263750" y="209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Validez externa - Extrapolación a la población</a:t>
            </a:r>
            <a:endParaRPr/>
          </a:p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263850" y="917175"/>
            <a:ext cx="8616300" cy="398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</a:pPr>
            <a:r>
              <a:rPr lang="en" sz="1700"/>
              <a:t>En el presente estudio se realiza el análisis de una</a:t>
            </a:r>
            <a:r>
              <a:rPr b="1" lang="en" sz="1700"/>
              <a:t> gran cantidad de pacientes adultos críticamente enfermos, </a:t>
            </a:r>
            <a:r>
              <a:rPr lang="en" sz="1700"/>
              <a:t>que ingresan desde </a:t>
            </a:r>
            <a:r>
              <a:rPr b="1" lang="en" sz="1700"/>
              <a:t>distintos servicios a UCI. </a:t>
            </a:r>
            <a:r>
              <a:rPr lang="en" sz="1700"/>
              <a:t>Desde el punto de vista de las características y motivos de ingreso de los pacientes</a:t>
            </a:r>
            <a:r>
              <a:rPr b="1" lang="en" sz="1700"/>
              <a:t>, logra representar distintos motivos por los cuales el paciente se encuentra críticamente enfermo, pero todos ellos provienen de un único centro, lo cual limita la extrapolación a otras poblaciones</a:t>
            </a:r>
            <a:endParaRPr sz="1700"/>
          </a:p>
          <a:p>
            <a:pPr indent="-184150" lvl="1" marL="742950" rtl="0" algn="l">
              <a:lnSpc>
                <a:spcPct val="10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lnSpc>
                <a:spcPct val="10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Arial"/>
              <a:buNone/>
            </a:pPr>
            <a:r>
              <a:rPr b="1" lang="en" sz="1700"/>
              <a:t> ¿Representa adecuadamente a los pacientes?</a:t>
            </a:r>
            <a:endParaRPr b="1" sz="1700"/>
          </a:p>
          <a:p>
            <a:pPr indent="-279400" lvl="1" marL="742950" rtl="0" algn="l">
              <a:lnSpc>
                <a:spcPct val="105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/>
              <a:t>Población de 18 años o más que ingresa a la Unidad de Paciente Crítico. Leve predominio de hombres (58%) con sobre representación de personas de “raza blanca” (80%)</a:t>
            </a:r>
            <a:endParaRPr sz="1700"/>
          </a:p>
          <a:p>
            <a:pPr indent="-279400" lvl="1" marL="74295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en" sz="1700"/>
              <a:t>Población representativa de un único centro. Presencia de UCI neutológica, cardiológica, trauma, médica y quirúrgica. </a:t>
            </a:r>
            <a:endParaRPr sz="1700"/>
          </a:p>
          <a:p>
            <a:pPr indent="0" lvl="0" marL="74295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SzPts val="935"/>
              <a:buNone/>
            </a:pPr>
            <a:r>
              <a:t/>
            </a:r>
            <a:endParaRPr sz="1700">
              <a:highlight>
                <a:schemeClr val="dk1"/>
              </a:highligh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Resultados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6413" y="171200"/>
            <a:ext cx="6151176" cy="471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475" y="89125"/>
            <a:ext cx="7313075" cy="72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5238" y="882179"/>
            <a:ext cx="7353537" cy="3809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766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04825"/>
            <a:ext cx="8839200" cy="1753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>
            <p:ph type="title"/>
          </p:nvPr>
        </p:nvSpPr>
        <p:spPr>
          <a:xfrm>
            <a:off x="320050" y="162975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 clínica, conclusión y discusión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7"/>
          <p:cNvSpPr txBox="1"/>
          <p:nvPr>
            <p:ph type="title"/>
          </p:nvPr>
        </p:nvSpPr>
        <p:spPr>
          <a:xfrm>
            <a:off x="311700" y="663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APLICACIÓN CLÍNICA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7"/>
          <p:cNvSpPr txBox="1"/>
          <p:nvPr/>
        </p:nvSpPr>
        <p:spPr>
          <a:xfrm>
            <a:off x="311700" y="2807275"/>
            <a:ext cx="8520600" cy="1142400"/>
          </a:xfrm>
          <a:prstGeom prst="rect">
            <a:avLst/>
          </a:prstGeom>
          <a:noFill/>
          <a:ln cap="flat" cmpd="sng" w="28575">
            <a:solidFill>
              <a:srgbClr val="FFD96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Open Sans"/>
              <a:buChar char="●"/>
            </a:pP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Los hallazgos pueden llevar a cambios en protocolos de tratamiento en UPCs, fomentando un enfoque </a:t>
            </a: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más</a:t>
            </a:r>
            <a:r>
              <a:rPr lang="en" sz="1900">
                <a:latin typeface="Open Sans"/>
                <a:ea typeface="Open Sans"/>
                <a:cs typeface="Open Sans"/>
                <a:sym typeface="Open Sans"/>
              </a:rPr>
              <a:t> centrado en el uso de cristaloides balanceados.</a:t>
            </a:r>
            <a:endParaRPr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2" name="Google Shape;292;p47"/>
          <p:cNvSpPr txBox="1"/>
          <p:nvPr/>
        </p:nvSpPr>
        <p:spPr>
          <a:xfrm>
            <a:off x="311700" y="1700452"/>
            <a:ext cx="8520600" cy="871200"/>
          </a:xfrm>
          <a:prstGeom prst="rect">
            <a:avLst/>
          </a:prstGeom>
          <a:noFill/>
          <a:ln cap="flat" cmpd="sng" w="28575">
            <a:solidFill>
              <a:srgbClr val="A1E8D9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selección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del tipo de fluido puede mejorar el curso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clínico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del paciente, mejorando 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así</a:t>
            </a:r>
            <a:r>
              <a:rPr lang="en" sz="1800">
                <a:latin typeface="Open Sans"/>
                <a:ea typeface="Open Sans"/>
                <a:cs typeface="Open Sans"/>
                <a:sym typeface="Open Sans"/>
              </a:rPr>
              <a:t> sus resultados.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3" name="Google Shape;293;p47"/>
          <p:cNvSpPr txBox="1"/>
          <p:nvPr/>
        </p:nvSpPr>
        <p:spPr>
          <a:xfrm>
            <a:off x="3314700" y="4279900"/>
            <a:ext cx="5105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8"/>
          <p:cNvSpPr txBox="1"/>
          <p:nvPr>
            <p:ph type="title"/>
          </p:nvPr>
        </p:nvSpPr>
        <p:spPr>
          <a:xfrm>
            <a:off x="311700" y="10429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r>
              <a:rPr lang="en"/>
              <a:t>ONCLUSIÓN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8"/>
          <p:cNvSpPr txBox="1"/>
          <p:nvPr/>
        </p:nvSpPr>
        <p:spPr>
          <a:xfrm>
            <a:off x="311700" y="1838700"/>
            <a:ext cx="8520600" cy="1466100"/>
          </a:xfrm>
          <a:prstGeom prst="rect">
            <a:avLst/>
          </a:prstGeom>
          <a:noFill/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La 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administración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 intravenosa de cristaloides equilibrados en lugar de 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solución</a:t>
            </a:r>
            <a:r>
              <a:rPr b="1" lang="en" sz="1900">
                <a:latin typeface="Open Sans"/>
                <a:ea typeface="Open Sans"/>
                <a:cs typeface="Open Sans"/>
                <a:sym typeface="Open Sans"/>
              </a:rPr>
              <a:t> salina, tuvo un efecto favorable en el resultado compuesto de muerte, inicio de TRR y AKI persistente en paciente adultos gravemente enfermos.</a:t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0" name="Google Shape;300;p48"/>
          <p:cNvSpPr txBox="1"/>
          <p:nvPr/>
        </p:nvSpPr>
        <p:spPr>
          <a:xfrm>
            <a:off x="618275" y="3393150"/>
            <a:ext cx="8037600" cy="1293000"/>
          </a:xfrm>
          <a:prstGeom prst="rect">
            <a:avLst/>
          </a:prstGeom>
          <a:noFill/>
          <a:ln cap="flat" cmpd="sng" w="2857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Resultados modestos en términos de porcentajes, pero si los datos se aplicaran a la atención de más de 5 millones de pacientes admitidos en UCI cada año, la reducción de muertes, nuevas terapias de reemplazo renal o la disfunción renal persistente podría ser sustancial</a:t>
            </a:r>
            <a:endParaRPr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</a:t>
            </a:r>
            <a:r>
              <a:rPr lang="en"/>
              <a:t>Ó</a:t>
            </a:r>
            <a:r>
              <a:rPr lang="en"/>
              <a:t>N</a:t>
            </a:r>
            <a:endParaRPr/>
          </a:p>
        </p:txBody>
      </p:sp>
      <p:sp>
        <p:nvSpPr>
          <p:cNvPr id="306" name="Google Shape;306;p49"/>
          <p:cNvSpPr txBox="1"/>
          <p:nvPr>
            <p:ph idx="1" type="body"/>
          </p:nvPr>
        </p:nvSpPr>
        <p:spPr>
          <a:xfrm>
            <a:off x="311700" y="1266325"/>
            <a:ext cx="8520600" cy="3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5"/>
                </a:solidFill>
              </a:rPr>
              <a:t>Con los datos expuestos</a:t>
            </a:r>
            <a:r>
              <a:rPr lang="en">
                <a:solidFill>
                  <a:schemeClr val="accent5"/>
                </a:solidFill>
              </a:rPr>
              <a:t>:</a:t>
            </a:r>
            <a:endParaRPr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El uso de cristaloides balanceados </a:t>
            </a:r>
            <a:r>
              <a:rPr lang="en"/>
              <a:t>resultó</a:t>
            </a:r>
            <a:r>
              <a:rPr lang="en"/>
              <a:t> en una diferencia de 1.1 pto % a favor del outcome </a:t>
            </a:r>
            <a:r>
              <a:rPr lang="en"/>
              <a:t>primario</a:t>
            </a:r>
            <a:r>
              <a:rPr lang="en"/>
              <a:t> en </a:t>
            </a:r>
            <a:r>
              <a:rPr lang="en"/>
              <a:t>comparación</a:t>
            </a:r>
            <a:r>
              <a:rPr lang="en"/>
              <a:t> con la </a:t>
            </a:r>
            <a:r>
              <a:rPr lang="en"/>
              <a:t>solución</a:t>
            </a:r>
            <a:r>
              <a:rPr lang="en"/>
              <a:t> salina. Consistente con otros ensayos (SALT-DT).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Tamaño modesto del efecto logrado en </a:t>
            </a:r>
            <a:r>
              <a:rPr lang="en"/>
              <a:t>términos</a:t>
            </a:r>
            <a:r>
              <a:rPr lang="en"/>
              <a:t> porcentuale</a:t>
            </a:r>
            <a:r>
              <a:rPr lang="en"/>
              <a:t>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Datos sugieren que el uso de cristaloides balanceados </a:t>
            </a:r>
            <a:r>
              <a:rPr lang="en"/>
              <a:t>podrían</a:t>
            </a:r>
            <a:r>
              <a:rPr lang="en"/>
              <a:t> evitar los outcomes </a:t>
            </a:r>
            <a:r>
              <a:rPr lang="en"/>
              <a:t>primarios</a:t>
            </a:r>
            <a:r>
              <a:rPr lang="en"/>
              <a:t> en 1 de cada 94 pacientes ingresados a UPC.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La diferencia de los </a:t>
            </a:r>
            <a:r>
              <a:rPr lang="en"/>
              <a:t>resultados</a:t>
            </a:r>
            <a:r>
              <a:rPr lang="en"/>
              <a:t> entre ambas soluciones comparadas </a:t>
            </a:r>
            <a:r>
              <a:rPr lang="en"/>
              <a:t>pareció</a:t>
            </a:r>
            <a:r>
              <a:rPr lang="en"/>
              <a:t> ser mayor en pacientes con sepsis y los pacientes que recibieron </a:t>
            </a:r>
            <a:r>
              <a:rPr lang="en"/>
              <a:t>volúmenes</a:t>
            </a:r>
            <a:r>
              <a:rPr lang="en"/>
              <a:t> mayores de cristaloides </a:t>
            </a:r>
            <a:r>
              <a:rPr lang="en"/>
              <a:t>isotónicos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Énfasis</a:t>
            </a:r>
            <a:r>
              <a:rPr lang="en"/>
              <a:t> en la necesidad de un</a:t>
            </a:r>
            <a:r>
              <a:rPr b="1" lang="en"/>
              <a:t> enfoque individualizado </a:t>
            </a:r>
            <a:r>
              <a:rPr lang="en"/>
              <a:t>en la </a:t>
            </a:r>
            <a:r>
              <a:rPr lang="en"/>
              <a:t>administración</a:t>
            </a:r>
            <a:r>
              <a:rPr lang="en"/>
              <a:t> de fluidos, considerando las </a:t>
            </a:r>
            <a:r>
              <a:rPr lang="en"/>
              <a:t>características</a:t>
            </a:r>
            <a:r>
              <a:rPr lang="en"/>
              <a:t> </a:t>
            </a:r>
            <a:r>
              <a:rPr lang="en"/>
              <a:t>específicas</a:t>
            </a:r>
            <a:r>
              <a:rPr lang="en"/>
              <a:t> de estos y de cada paciente</a:t>
            </a:r>
            <a:r>
              <a:rPr lang="en"/>
              <a:t>. Los resultados de este estudio no proporcionan </a:t>
            </a:r>
            <a:r>
              <a:rPr lang="en"/>
              <a:t>orientación</a:t>
            </a:r>
            <a:r>
              <a:rPr lang="en"/>
              <a:t> sobre el uso de cristaloides balanceados en lesiones cerebrales </a:t>
            </a:r>
            <a:r>
              <a:rPr lang="en"/>
              <a:t>traumáticas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DISCUSIÓN</a:t>
            </a:r>
            <a:endParaRPr/>
          </a:p>
        </p:txBody>
      </p:sp>
      <p:sp>
        <p:nvSpPr>
          <p:cNvPr id="312" name="Google Shape;312;p5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Ventajas</a:t>
            </a:r>
            <a:r>
              <a:rPr lang="en"/>
              <a:t>: Gran tamaño muestral, comparación con estudios previos que avalan el uso de cristaloides balanceados y bajo sesgo de selección.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accent3"/>
                </a:solidFill>
              </a:rPr>
              <a:t>Limitaciones</a:t>
            </a:r>
            <a:r>
              <a:rPr lang="en"/>
              <a:t>: Unico centro de estudio, susceptibilidad a sesgo de tratamiento con respeto al inicio de TRR, conocimiento del equipo clínico de fluido administrado a cada paciente, falta de seguimiento a largo plazo.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1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Revisión de estudios clínicos</a:t>
            </a:r>
            <a:endParaRPr/>
          </a:p>
        </p:txBody>
      </p:sp>
      <p:sp>
        <p:nvSpPr>
          <p:cNvPr id="318" name="Google Shape;318;p51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Becados Medicina Interna</a:t>
            </a:r>
            <a:endParaRPr sz="23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Diciembre 2024</a:t>
            </a:r>
            <a:endParaRPr sz="2300"/>
          </a:p>
        </p:txBody>
      </p:sp>
      <p:pic>
        <p:nvPicPr>
          <p:cNvPr id="319" name="Google Shape;3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73500" y="58212"/>
            <a:ext cx="1170500" cy="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500" y="76924"/>
            <a:ext cx="867775" cy="86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/>
          <p:nvPr>
            <p:ph type="title"/>
          </p:nvPr>
        </p:nvSpPr>
        <p:spPr>
          <a:xfrm>
            <a:off x="278300" y="152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 (Importancia)</a:t>
            </a:r>
            <a:endParaRPr/>
          </a:p>
        </p:txBody>
      </p:sp>
      <p:sp>
        <p:nvSpPr>
          <p:cNvPr id="131" name="Google Shape;131;p28"/>
          <p:cNvSpPr txBox="1"/>
          <p:nvPr>
            <p:ph idx="1" type="body"/>
          </p:nvPr>
        </p:nvSpPr>
        <p:spPr>
          <a:xfrm>
            <a:off x="149400" y="769425"/>
            <a:ext cx="8845200" cy="41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AA84F"/>
              </a:solidFill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AA84F"/>
                </a:solidFill>
              </a:rPr>
              <a:t>Las soluciones cristaloides intravenosas </a:t>
            </a:r>
            <a:r>
              <a:rPr b="1" lang="en" sz="1500">
                <a:solidFill>
                  <a:srgbClr val="6AA84F"/>
                </a:solidFill>
              </a:rPr>
              <a:t>comúnmente</a:t>
            </a:r>
            <a:r>
              <a:rPr b="1" lang="en" sz="1500">
                <a:solidFill>
                  <a:srgbClr val="6AA84F"/>
                </a:solidFill>
              </a:rPr>
              <a:t> se han ocupado en pacientes graves y en cuidados </a:t>
            </a:r>
            <a:r>
              <a:rPr b="1" lang="en" sz="1500">
                <a:solidFill>
                  <a:srgbClr val="6AA84F"/>
                </a:solidFill>
              </a:rPr>
              <a:t>críticos</a:t>
            </a:r>
            <a:r>
              <a:rPr b="1" lang="en" sz="1500">
                <a:solidFill>
                  <a:srgbClr val="6AA84F"/>
                </a:solidFill>
              </a:rPr>
              <a:t>.</a:t>
            </a:r>
            <a:endParaRPr b="1" sz="1500">
              <a:solidFill>
                <a:srgbClr val="6AA84F"/>
              </a:solidFill>
            </a:endParaRPr>
          </a:p>
          <a:p>
            <a:pPr indent="-323850" lvl="1" marL="91440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rgbClr val="6AA84F"/>
              </a:buClr>
              <a:buSzPts val="1500"/>
              <a:buChar char="○"/>
            </a:pPr>
            <a:r>
              <a:rPr lang="en" sz="1500"/>
              <a:t>Históricamente</a:t>
            </a:r>
            <a:r>
              <a:rPr lang="en" sz="1500"/>
              <a:t> la solución salina (NaCl 0.9%) se ha ocupado con mayor frecuencia.</a:t>
            </a:r>
            <a:endParaRPr sz="1500"/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6AA84F"/>
                </a:solidFill>
              </a:rPr>
              <a:t>Datos sugieren que la </a:t>
            </a:r>
            <a:r>
              <a:rPr b="1" lang="en" sz="1500">
                <a:solidFill>
                  <a:srgbClr val="6AA84F"/>
                </a:solidFill>
              </a:rPr>
              <a:t>solución</a:t>
            </a:r>
            <a:r>
              <a:rPr b="1" lang="en" sz="1500">
                <a:solidFill>
                  <a:srgbClr val="6AA84F"/>
                </a:solidFill>
              </a:rPr>
              <a:t> salina IV puede asociarse a acidosis </a:t>
            </a:r>
            <a:r>
              <a:rPr b="1" lang="en" sz="1500">
                <a:solidFill>
                  <a:srgbClr val="6AA84F"/>
                </a:solidFill>
              </a:rPr>
              <a:t>metabólica</a:t>
            </a:r>
            <a:r>
              <a:rPr b="1" lang="en" sz="1500">
                <a:solidFill>
                  <a:srgbClr val="6AA84F"/>
                </a:solidFill>
              </a:rPr>
              <a:t> hiperclorémica, AKI y muerte…</a:t>
            </a:r>
            <a:endParaRPr b="1" sz="1500">
              <a:solidFill>
                <a:srgbClr val="6AA84F"/>
              </a:solidFill>
            </a:endParaRPr>
          </a:p>
          <a:p>
            <a:pPr indent="-323850" lvl="0" marL="45720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Las soluciones </a:t>
            </a:r>
            <a:r>
              <a:rPr lang="en" sz="1500"/>
              <a:t>cristaloides</a:t>
            </a:r>
            <a:r>
              <a:rPr lang="en" sz="1500"/>
              <a:t> </a:t>
            </a:r>
            <a:r>
              <a:rPr lang="en" sz="1500"/>
              <a:t>más</a:t>
            </a:r>
            <a:r>
              <a:rPr lang="en" sz="1500"/>
              <a:t> </a:t>
            </a:r>
            <a:r>
              <a:rPr lang="en" sz="1500"/>
              <a:t>balanceadas</a:t>
            </a:r>
            <a:r>
              <a:rPr lang="en" sz="1500"/>
              <a:t>, pueden asociarse a menores tasas de los eventos previamente mencionados?</a:t>
            </a:r>
            <a:endParaRPr sz="1500"/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accent5"/>
                </a:solidFill>
              </a:rPr>
              <a:t>Estudios previos no informaron diferencias significativas en el resultado de </a:t>
            </a:r>
            <a:r>
              <a:rPr b="1" lang="en" sz="1500">
                <a:solidFill>
                  <a:schemeClr val="accent5"/>
                </a:solidFill>
              </a:rPr>
              <a:t>ningún</a:t>
            </a:r>
            <a:r>
              <a:rPr b="1" lang="en" sz="1500">
                <a:solidFill>
                  <a:schemeClr val="accent5"/>
                </a:solidFill>
              </a:rPr>
              <a:t> paciente entre aquellos que recibieron cristaloides balanceados v/s </a:t>
            </a:r>
            <a:r>
              <a:rPr b="1" lang="en" sz="1500">
                <a:solidFill>
                  <a:schemeClr val="accent5"/>
                </a:solidFill>
              </a:rPr>
              <a:t>solución</a:t>
            </a:r>
            <a:r>
              <a:rPr b="1" lang="en" sz="1500">
                <a:solidFill>
                  <a:schemeClr val="accent5"/>
                </a:solidFill>
              </a:rPr>
              <a:t> salina.</a:t>
            </a:r>
            <a:endParaRPr b="1" sz="1500">
              <a:solidFill>
                <a:schemeClr val="accent5"/>
              </a:solidFill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/>
          <p:nvPr>
            <p:ph type="title"/>
          </p:nvPr>
        </p:nvSpPr>
        <p:spPr>
          <a:xfrm>
            <a:off x="278300" y="15277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INTRODUCCIÓN (Importancia)</a:t>
            </a:r>
            <a:endParaRPr/>
          </a:p>
        </p:txBody>
      </p:sp>
      <p:sp>
        <p:nvSpPr>
          <p:cNvPr id="137" name="Google Shape;137;p29"/>
          <p:cNvSpPr txBox="1"/>
          <p:nvPr>
            <p:ph idx="1" type="body"/>
          </p:nvPr>
        </p:nvSpPr>
        <p:spPr>
          <a:xfrm>
            <a:off x="149400" y="769425"/>
            <a:ext cx="8845200" cy="17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AA84F"/>
              </a:solidFill>
            </a:endParaRPr>
          </a:p>
          <a:p>
            <a:pPr indent="0" lvl="0" marL="0" marR="0" rtl="0" algn="just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3"/>
                </a:solidFill>
              </a:rPr>
              <a:t>HIPOTESIS DIAGNOSTICA: </a:t>
            </a:r>
            <a:endParaRPr b="1" sz="1600">
              <a:solidFill>
                <a:schemeClr val="accent3"/>
              </a:solidFill>
            </a:endParaRPr>
          </a:p>
          <a:p>
            <a:pPr indent="0" lvl="0" marL="0" marR="0" rtl="0" algn="ctr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600"/>
              <a:t>El uso de cristaloides balanceados resultaría en una menor incidencia de muerte, nueva inicio de TRR y Falla renal persistente en </a:t>
            </a:r>
            <a:r>
              <a:rPr b="1" i="1" lang="en" sz="1600"/>
              <a:t>comparación</a:t>
            </a:r>
            <a:r>
              <a:rPr b="1" i="1" lang="en" sz="1600"/>
              <a:t> que la </a:t>
            </a:r>
            <a:r>
              <a:rPr b="1" i="1" lang="en" sz="1600"/>
              <a:t>solución</a:t>
            </a:r>
            <a:r>
              <a:rPr b="1" i="1" lang="en" sz="1600"/>
              <a:t> salina.</a:t>
            </a:r>
            <a:endParaRPr b="1" i="1" sz="1600"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1975" y="2571751"/>
            <a:ext cx="6613249" cy="230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0"/>
          <p:cNvSpPr txBox="1"/>
          <p:nvPr>
            <p:ph type="title"/>
          </p:nvPr>
        </p:nvSpPr>
        <p:spPr>
          <a:xfrm>
            <a:off x="87150" y="841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sp>
        <p:nvSpPr>
          <p:cNvPr id="144" name="Google Shape;144;p30"/>
          <p:cNvSpPr txBox="1"/>
          <p:nvPr>
            <p:ph idx="1" type="body"/>
          </p:nvPr>
        </p:nvSpPr>
        <p:spPr>
          <a:xfrm>
            <a:off x="107450" y="699575"/>
            <a:ext cx="8875800" cy="356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285750" lvl="0" marL="3429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solidFill>
                  <a:schemeClr val="accent5"/>
                </a:solidFill>
              </a:rPr>
              <a:t>Diseño: </a:t>
            </a:r>
            <a:r>
              <a:rPr lang="en"/>
              <a:t>Estudio pragm</a:t>
            </a:r>
            <a:r>
              <a:rPr lang="en"/>
              <a:t>ático,randomizado por conglomerados, múltiples cruces</a:t>
            </a:r>
            <a:endParaRPr/>
          </a:p>
          <a:p>
            <a:pPr indent="-285750" lvl="0" marL="3429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solidFill>
                  <a:schemeClr val="accent4"/>
                </a:solidFill>
              </a:rPr>
              <a:t>Participantes:</a:t>
            </a:r>
            <a:r>
              <a:rPr b="1" lang="en"/>
              <a:t> </a:t>
            </a:r>
            <a:r>
              <a:rPr lang="en"/>
              <a:t>15802 adultos en UCI → en 5 UCI de Vanderbilt University Medical Center (centro académico). En Nashville, Tennessee, Estados Unidos.</a:t>
            </a:r>
            <a:endParaRPr/>
          </a:p>
          <a:p>
            <a:pPr indent="-285750" lvl="0" marL="3429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solidFill>
                  <a:schemeClr val="accent5"/>
                </a:solidFill>
              </a:rPr>
              <a:t>¿Cuándo?:</a:t>
            </a:r>
            <a:r>
              <a:rPr lang="en">
                <a:solidFill>
                  <a:schemeClr val="accent5"/>
                </a:solidFill>
              </a:rPr>
              <a:t> </a:t>
            </a:r>
            <a:r>
              <a:rPr lang="en"/>
              <a:t>Entre junio de 2015 a abril de 2017</a:t>
            </a:r>
            <a:endParaRPr/>
          </a:p>
          <a:p>
            <a:pPr indent="-285750" lvl="0" marL="342900" rtl="0" algn="just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Las unidades se alternaron mensualmente para administrar soluciones balanceadas o cristaloides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1"/>
          <p:cNvSpPr txBox="1"/>
          <p:nvPr>
            <p:ph type="title"/>
          </p:nvPr>
        </p:nvSpPr>
        <p:spPr>
          <a:xfrm>
            <a:off x="311700" y="107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sp>
        <p:nvSpPr>
          <p:cNvPr id="150" name="Google Shape;150;p31"/>
          <p:cNvSpPr txBox="1"/>
          <p:nvPr>
            <p:ph idx="1" type="body"/>
          </p:nvPr>
        </p:nvSpPr>
        <p:spPr>
          <a:xfrm>
            <a:off x="311700" y="814625"/>
            <a:ext cx="8520600" cy="3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b="1" lang="en" sz="1700">
                <a:solidFill>
                  <a:schemeClr val="accent5"/>
                </a:solidFill>
              </a:rPr>
              <a:t>Outcome primario: </a:t>
            </a:r>
            <a:r>
              <a:rPr lang="en" sz="1700"/>
              <a:t>Eventos renales adversos (MAKE 30) dentro de los primeros 30 días tras la </a:t>
            </a:r>
            <a:r>
              <a:rPr lang="en" sz="1700"/>
              <a:t>admisión</a:t>
            </a:r>
            <a:r>
              <a:rPr lang="en" sz="1700"/>
              <a:t> en UCI → compuesto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Mortalidad intrahospitalaria (30 días o hasta el alta hospitalaria).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Inicio de TRR nueva.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Falla renal persistente: creatinina ≥200% del valor basal.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Char char="-"/>
            </a:pPr>
            <a:r>
              <a:rPr b="1" lang="en" sz="1700">
                <a:solidFill>
                  <a:schemeClr val="accent1"/>
                </a:solidFill>
              </a:rPr>
              <a:t>Outcome secundario: </a:t>
            </a:r>
            <a:endParaRPr b="1" sz="1700">
              <a:solidFill>
                <a:schemeClr val="accen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Mortalidad intrahospitalaria antes del alta de UCI, a 30 días y 60 días.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Días libres de intervención en los primeros 28 días: UCI, VMI, vasopresores, TRR.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Renales: incidencia de nueva TRR, incidencia de falla renal persistente, gravedad de AKI (KDIGO &gt; o igual a 2), cambios en </a:t>
            </a:r>
            <a:r>
              <a:rPr lang="en" sz="1700"/>
              <a:t>creatinina</a:t>
            </a:r>
            <a:r>
              <a:rPr lang="en" sz="1700"/>
              <a:t> durante hospitalización (más alta durante estadia hospitalaria, cambio desde el basal al valor </a:t>
            </a:r>
            <a:r>
              <a:rPr lang="en" sz="1700"/>
              <a:t>más</a:t>
            </a:r>
            <a:r>
              <a:rPr lang="en" sz="1700"/>
              <a:t> alto, valor final de creatinina antes del alta o al día 30)</a:t>
            </a:r>
            <a:endParaRPr sz="1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r>
              <a:rPr lang="en"/>
              <a:t>: PICO</a:t>
            </a:r>
            <a:endParaRPr/>
          </a:p>
        </p:txBody>
      </p:sp>
      <p:graphicFrame>
        <p:nvGraphicFramePr>
          <p:cNvPr id="156" name="Google Shape;156;p32"/>
          <p:cNvGraphicFramePr/>
          <p:nvPr/>
        </p:nvGraphicFramePr>
        <p:xfrm>
          <a:off x="952500" y="1579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{421BAB1F-4094-4273-BE2C-F2B70A2689E1}</a:tableStyleId>
              </a:tblPr>
              <a:tblGrid>
                <a:gridCol w="1294600"/>
                <a:gridCol w="5944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P</a:t>
                      </a:r>
                      <a:r>
                        <a:rPr lang="en"/>
                        <a:t>oblación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Adultos mayores de 18 años críticamente enfermos ingresados en UCI, heterogénea (excluye TRR previa)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I</a:t>
                      </a:r>
                      <a:r>
                        <a:rPr lang="en"/>
                        <a:t>ntervención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Administraci</a:t>
                      </a:r>
                      <a:r>
                        <a:rPr lang="en"/>
                        <a:t>ón IV de soluciones balanceadas (RL o plasma lyte A)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C</a:t>
                      </a:r>
                      <a:r>
                        <a:rPr lang="en"/>
                        <a:t>omparación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</a:t>
                      </a:r>
                      <a:r>
                        <a:rPr lang="en"/>
                        <a:t>dministración IV de solución salina 0.9%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600"/>
                        <a:t>O</a:t>
                      </a:r>
                      <a:r>
                        <a:rPr lang="en"/>
                        <a:t>utcome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1°: Incidencia de eventos renales mayores (compuesto)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2°: mortalidad intrahospitalaria a los 30 y 60 d</a:t>
                      </a:r>
                      <a:r>
                        <a:rPr lang="en"/>
                        <a:t>ías, Días libres de UCI, VMI, DVA o TRR los primeros 28 días. 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METODOLOGÍA</a:t>
            </a:r>
            <a:endParaRPr/>
          </a:p>
        </p:txBody>
      </p:sp>
      <p:pic>
        <p:nvPicPr>
          <p:cNvPr id="162" name="Google Shape;16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3350" y="0"/>
            <a:ext cx="4880650" cy="3430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63350" y="3457950"/>
            <a:ext cx="4880651" cy="16855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0" name="Google Shape;17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3000" y="0"/>
            <a:ext cx="546265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